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0" r:id="rId4"/>
    <p:sldId id="283" r:id="rId5"/>
    <p:sldId id="271" r:id="rId6"/>
    <p:sldId id="296" r:id="rId7"/>
    <p:sldId id="272" r:id="rId8"/>
    <p:sldId id="286" r:id="rId9"/>
    <p:sldId id="284" r:id="rId10"/>
    <p:sldId id="289" r:id="rId11"/>
    <p:sldId id="290" r:id="rId12"/>
    <p:sldId id="288" r:id="rId13"/>
    <p:sldId id="298" r:id="rId14"/>
    <p:sldId id="299" r:id="rId15"/>
    <p:sldId id="308" r:id="rId16"/>
    <p:sldId id="300" r:id="rId17"/>
    <p:sldId id="302" r:id="rId18"/>
    <p:sldId id="303" r:id="rId19"/>
    <p:sldId id="304" r:id="rId20"/>
    <p:sldId id="305" r:id="rId21"/>
    <p:sldId id="306" r:id="rId22"/>
    <p:sldId id="30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Fayiz%20Mayam%20Veettil\Downloads\FINAL_data_frame_WOE_I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dLbls>
          <c:showLegendKey val="0"/>
          <c:showVal val="0"/>
          <c:showCatName val="0"/>
          <c:showSerName val="0"/>
          <c:showPercent val="0"/>
          <c:showBubbleSize val="0"/>
        </c:dLbls>
        <c:marker val="1"/>
        <c:smooth val="0"/>
        <c:axId val="1781697119"/>
        <c:axId val="1781695871"/>
        <c:extLst>
          <c:ext xmlns:c15="http://schemas.microsoft.com/office/drawing/2012/chart" uri="{02D57815-91ED-43cb-92C2-25804820EDAC}">
            <c15:filteredLineSeries>
              <c15:ser>
                <c:idx val="0"/>
                <c:order val="0"/>
                <c:tx>
                  <c:strRef>
                    <c:extLst>
                      <c:ext uri="{02D57815-91ED-43cb-92C2-25804820EDAC}">
                        <c15:formulaRef>
                          <c15:sqref>'[FINAL_data_frame_WOE_IV.xlsx]AgeBins-WOE-IV'!$K$2</c15:sqref>
                        </c15:formulaRef>
                      </c:ext>
                    </c:extLst>
                    <c:strCache>
                      <c:ptCount val="1"/>
                      <c:pt idx="0">
                        <c:v>No of good</c:v>
                      </c:pt>
                    </c:strCache>
                  </c:strRef>
                </c:tx>
                <c:spPr>
                  <a:ln w="28575" cap="rnd">
                    <a:solidFill>
                      <a:schemeClr val="accent1"/>
                    </a:solidFill>
                    <a:round/>
                  </a:ln>
                  <a:effectLst/>
                </c:spPr>
                <c:marker>
                  <c:symbol val="none"/>
                </c:marker>
                <c:cat>
                  <c:strRef>
                    <c:extLst>
                      <c:ext uri="{02D57815-91ED-43cb-92C2-25804820EDAC}">
                        <c15:formulaRef>
                          <c15:sqref>'[FINAL_data_frame_WOE_IV.xlsx]AgeBins-WOE-IV'!$J$3:$J$8</c15:sqref>
                        </c15:formulaRef>
                      </c:ext>
                    </c:extLst>
                    <c:strCache>
                      <c:ptCount val="6"/>
                      <c:pt idx="0">
                        <c:v>A</c:v>
                      </c:pt>
                      <c:pt idx="1">
                        <c:v>B</c:v>
                      </c:pt>
                      <c:pt idx="2">
                        <c:v>C</c:v>
                      </c:pt>
                      <c:pt idx="3">
                        <c:v>D</c:v>
                      </c:pt>
                      <c:pt idx="4">
                        <c:v>E</c:v>
                      </c:pt>
                      <c:pt idx="5">
                        <c:v>Total</c:v>
                      </c:pt>
                    </c:strCache>
                  </c:strRef>
                </c:cat>
                <c:val>
                  <c:numRef>
                    <c:extLst>
                      <c:ext uri="{02D57815-91ED-43cb-92C2-25804820EDAC}">
                        <c15:formulaRef>
                          <c15:sqref>'[FINAL_data_frame_WOE_IV.xlsx]AgeBins-WOE-IV'!$K$3:$K$8</c15:sqref>
                        </c15:formulaRef>
                      </c:ext>
                    </c:extLst>
                    <c:numCache>
                      <c:formatCode>General</c:formatCode>
                      <c:ptCount val="6"/>
                      <c:pt idx="0">
                        <c:v>132</c:v>
                      </c:pt>
                      <c:pt idx="1">
                        <c:v>348</c:v>
                      </c:pt>
                      <c:pt idx="2">
                        <c:v>177</c:v>
                      </c:pt>
                      <c:pt idx="3">
                        <c:v>1200</c:v>
                      </c:pt>
                      <c:pt idx="5">
                        <c:v>1857</c:v>
                      </c:pt>
                    </c:numCache>
                  </c:numRef>
                </c:val>
                <c:smooth val="0"/>
                <c:extLst>
                  <c:ext xmlns:c16="http://schemas.microsoft.com/office/drawing/2014/chart" uri="{C3380CC4-5D6E-409C-BE32-E72D297353CC}">
                    <c16:uniqueId val="{00000001-161E-4224-A7BE-2449EA8D542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'[FINAL_data_frame_WOE_IV.xlsx]AgeBins-WOE-IV'!$L$2</c15:sqref>
                        </c15:formulaRef>
                      </c:ext>
                    </c:extLst>
                    <c:strCache>
                      <c:ptCount val="1"/>
                      <c:pt idx="0">
                        <c:v>No of bad</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'[FINAL_data_frame_WOE_IV.xlsx]AgeBins-WOE-IV'!$J$3:$J$8</c15:sqref>
                        </c15:formulaRef>
                      </c:ext>
                    </c:extLst>
                    <c:strCache>
                      <c:ptCount val="6"/>
                      <c:pt idx="0">
                        <c:v>A</c:v>
                      </c:pt>
                      <c:pt idx="1">
                        <c:v>B</c:v>
                      </c:pt>
                      <c:pt idx="2">
                        <c:v>C</c:v>
                      </c:pt>
                      <c:pt idx="3">
                        <c:v>D</c:v>
                      </c:pt>
                      <c:pt idx="4">
                        <c:v>E</c:v>
                      </c:pt>
                      <c:pt idx="5">
                        <c:v>Total</c:v>
                      </c:pt>
                    </c:strCache>
                  </c:strRef>
                </c:cat>
                <c:val>
                  <c:numRef>
                    <c:extLst xmlns:c15="http://schemas.microsoft.com/office/drawing/2012/chart">
                      <c:ext xmlns:c15="http://schemas.microsoft.com/office/drawing/2012/chart" uri="{02D57815-91ED-43cb-92C2-25804820EDAC}">
                        <c15:formulaRef>
                          <c15:sqref>'[FINAL_data_frame_WOE_IV.xlsx]AgeBins-WOE-IV'!$L$3:$L$8</c15:sqref>
                        </c15:formulaRef>
                      </c:ext>
                    </c:extLst>
                    <c:numCache>
                      <c:formatCode>General</c:formatCode>
                      <c:ptCount val="6"/>
                      <c:pt idx="0">
                        <c:v>237</c:v>
                      </c:pt>
                      <c:pt idx="1">
                        <c:v>1470</c:v>
                      </c:pt>
                      <c:pt idx="2">
                        <c:v>1617</c:v>
                      </c:pt>
                      <c:pt idx="3">
                        <c:v>231</c:v>
                      </c:pt>
                      <c:pt idx="5">
                        <c:v>3555</c:v>
                      </c:pt>
                    </c:numCache>
                  </c:numRef>
                </c:val>
                <c:smooth val="0"/>
                <c:extLst xmlns:c15="http://schemas.microsoft.com/office/drawing/2012/chart">
                  <c:ext xmlns:c16="http://schemas.microsoft.com/office/drawing/2014/chart" uri="{C3380CC4-5D6E-409C-BE32-E72D297353CC}">
                    <c16:uniqueId val="{00000002-161E-4224-A7BE-2449EA8D542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'[FINAL_data_frame_WOE_IV.xlsx]AgeBins-WOE-IV'!$M$2</c15:sqref>
                        </c15:formulaRef>
                      </c:ext>
                    </c:extLst>
                    <c:strCache>
                      <c:ptCount val="1"/>
                      <c:pt idx="0">
                        <c:v>WOE</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'[FINAL_data_frame_WOE_IV.xlsx]AgeBins-WOE-IV'!$J$3:$J$8</c15:sqref>
                        </c15:formulaRef>
                      </c:ext>
                    </c:extLst>
                    <c:strCache>
                      <c:ptCount val="6"/>
                      <c:pt idx="0">
                        <c:v>A</c:v>
                      </c:pt>
                      <c:pt idx="1">
                        <c:v>B</c:v>
                      </c:pt>
                      <c:pt idx="2">
                        <c:v>C</c:v>
                      </c:pt>
                      <c:pt idx="3">
                        <c:v>D</c:v>
                      </c:pt>
                      <c:pt idx="4">
                        <c:v>E</c:v>
                      </c:pt>
                      <c:pt idx="5">
                        <c:v>Total</c:v>
                      </c:pt>
                    </c:strCache>
                  </c:strRef>
                </c:cat>
                <c:val>
                  <c:numRef>
                    <c:extLst xmlns:c15="http://schemas.microsoft.com/office/drawing/2012/chart">
                      <c:ext xmlns:c15="http://schemas.microsoft.com/office/drawing/2012/chart" uri="{02D57815-91ED-43cb-92C2-25804820EDAC}">
                        <c15:formulaRef>
                          <c15:sqref>'[FINAL_data_frame_WOE_IV.xlsx]AgeBins-WOE-IV'!$M$3:$M$8</c15:sqref>
                        </c15:formulaRef>
                      </c:ext>
                    </c:extLst>
                    <c:numCache>
                      <c:formatCode>General</c:formatCode>
                      <c:ptCount val="6"/>
                      <c:pt idx="0">
                        <c:v>6.4134562335875334E-2</c:v>
                      </c:pt>
                      <c:pt idx="1">
                        <c:v>-0.79142241911367217</c:v>
                      </c:pt>
                      <c:pt idx="2">
                        <c:v>-1.5627853461186421</c:v>
                      </c:pt>
                      <c:pt idx="3">
                        <c:v>2.2970519061389338</c:v>
                      </c:pt>
                    </c:numCache>
                  </c:numRef>
                </c:val>
                <c:smooth val="0"/>
                <c:extLst xmlns:c15="http://schemas.microsoft.com/office/drawing/2012/chart">
                  <c:ext xmlns:c16="http://schemas.microsoft.com/office/drawing/2014/chart" uri="{C3380CC4-5D6E-409C-BE32-E72D297353CC}">
                    <c16:uniqueId val="{00000003-161E-4224-A7BE-2449EA8D542F}"/>
                  </c:ext>
                </c:extLst>
              </c15:ser>
            </c15:filteredLineSeries>
          </c:ext>
        </c:extLst>
      </c:lineChart>
      <c:catAx>
        <c:axId val="178169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695871"/>
        <c:crosses val="autoZero"/>
        <c:auto val="1"/>
        <c:lblAlgn val="ctr"/>
        <c:lblOffset val="100"/>
        <c:noMultiLvlLbl val="0"/>
      </c:catAx>
      <c:valAx>
        <c:axId val="17816958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6971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25-03-2018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25-03-2018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1438275"/>
            <a:ext cx="9144000" cy="2100056"/>
          </a:xfrm>
        </p:spPr>
        <p:txBody>
          <a:bodyPr>
            <a:normAutofit/>
          </a:bodyPr>
          <a:lstStyle/>
          <a:p>
            <a:pPr>
              <a:lnSpc>
                <a:spcPct val="200000"/>
              </a:lnSpc>
            </a:pPr>
            <a:r>
              <a:rPr lang="en-IN" sz="3200" dirty="0">
                <a:latin typeface="Lato" panose="020F0502020204030203"/>
              </a:rPr>
              <a:t>HR Analytics Case Study</a:t>
            </a:r>
            <a:br>
              <a:rPr lang="en-IN" sz="3200" dirty="0">
                <a:latin typeface="Lato" panose="020F0502020204030203"/>
              </a:rPr>
            </a:br>
            <a:r>
              <a:rPr lang="en-IN" sz="2400" dirty="0">
                <a:latin typeface="Lato" panose="020F0502020204030203"/>
              </a:rPr>
              <a:t>(Logistics Regression)</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latin typeface="Lato" panose="020F0502020204030203"/>
              </a:rPr>
              <a:t> </a:t>
            </a:r>
            <a:r>
              <a:rPr lang="en-IN" sz="1800" dirty="0">
                <a:latin typeface="Lato" panose="020F0502020204030203"/>
              </a:rPr>
              <a:t>Group Name:</a:t>
            </a:r>
          </a:p>
          <a:p>
            <a:pPr marL="457200" indent="-457200" algn="l">
              <a:buFont typeface="+mj-lt"/>
              <a:buAutoNum type="arabicPeriod"/>
            </a:pPr>
            <a:r>
              <a:rPr lang="en-IN" sz="1800" dirty="0">
                <a:latin typeface="Lato" panose="020F0502020204030203"/>
              </a:rPr>
              <a:t> Deepak </a:t>
            </a:r>
            <a:r>
              <a:rPr lang="en-IN" sz="1800" dirty="0" err="1">
                <a:latin typeface="Lato" panose="020F0502020204030203"/>
              </a:rPr>
              <a:t>Aneja</a:t>
            </a:r>
            <a:endParaRPr lang="en-IN" sz="1800" dirty="0">
              <a:latin typeface="Lato" panose="020F0502020204030203"/>
            </a:endParaRPr>
          </a:p>
          <a:p>
            <a:pPr marL="457200" indent="-457200" algn="l">
              <a:buFont typeface="+mj-lt"/>
              <a:buAutoNum type="arabicPeriod"/>
            </a:pPr>
            <a:r>
              <a:rPr lang="en-IN" sz="1800" dirty="0">
                <a:latin typeface="Lato" panose="020F0502020204030203"/>
              </a:rPr>
              <a:t> Suresh </a:t>
            </a:r>
            <a:r>
              <a:rPr lang="en-IN" sz="1800" dirty="0" err="1">
                <a:latin typeface="Lato" panose="020F0502020204030203"/>
              </a:rPr>
              <a:t>Balla</a:t>
            </a:r>
            <a:endParaRPr lang="en-IN" sz="1800" dirty="0">
              <a:latin typeface="Lato" panose="020F0502020204030203"/>
            </a:endParaRPr>
          </a:p>
          <a:p>
            <a:pPr marL="457200" indent="-457200" algn="l">
              <a:buFont typeface="+mj-lt"/>
              <a:buAutoNum type="arabicPeriod"/>
            </a:pPr>
            <a:r>
              <a:rPr lang="en-IN" sz="1800" dirty="0">
                <a:latin typeface="Lato" panose="020F0502020204030203"/>
              </a:rPr>
              <a:t> Merin Jose</a:t>
            </a:r>
          </a:p>
          <a:p>
            <a:pPr marL="457200" indent="-457200" algn="l">
              <a:buFont typeface="+mj-lt"/>
              <a:buAutoNum type="arabicPeriod"/>
            </a:pPr>
            <a:r>
              <a:rPr lang="en-IN" sz="1800" dirty="0">
                <a:latin typeface="Lato" panose="020F0502020204030203"/>
              </a:rPr>
              <a:t> Fayiz Mayam Veettil</a:t>
            </a:r>
          </a:p>
          <a:p>
            <a:pPr marL="457200" indent="-457200" algn="l">
              <a:buFont typeface="+mj-lt"/>
              <a:buAutoNum type="arabicPeriod"/>
            </a:pPr>
            <a:endParaRPr lang="en-IN" sz="1800" dirty="0"/>
          </a:p>
        </p:txBody>
      </p:sp>
      <p:sp>
        <p:nvSpPr>
          <p:cNvPr id="4" name="Subtitle 2">
            <a:extLst>
              <a:ext uri="{FF2B5EF4-FFF2-40B4-BE49-F238E27FC236}">
                <a16:creationId xmlns:a16="http://schemas.microsoft.com/office/drawing/2014/main" id="{E3CE74D4-F57B-47AF-BDB4-261F09BEEA1C}"/>
              </a:ext>
            </a:extLst>
          </p:cNvPr>
          <p:cNvSpPr txBox="1">
            <a:spLocks/>
          </p:cNvSpPr>
          <p:nvPr/>
        </p:nvSpPr>
        <p:spPr>
          <a:xfrm>
            <a:off x="5789117" y="6048375"/>
            <a:ext cx="6138856" cy="27738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700" dirty="0">
                <a:latin typeface="Lato" panose="020F0502020204030203"/>
              </a:rPr>
              <a:t>25 Mar 2018</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4232825" cy="553998"/>
            </a:xfrm>
            <a:prstGeom prst="rect">
              <a:avLst/>
            </a:prstGeom>
          </p:spPr>
          <p:txBody>
            <a:bodyPr wrap="none">
              <a:spAutoFit/>
            </a:bodyPr>
            <a:lstStyle/>
            <a:p>
              <a:r>
                <a:rPr lang="en-US" sz="3000" b="1" dirty="0">
                  <a:solidFill>
                    <a:schemeClr val="bg1"/>
                  </a:solidFill>
                  <a:latin typeface="Lato" charset="0"/>
                </a:rPr>
                <a:t>Univariate Analysis - II</a:t>
              </a:r>
              <a:endParaRPr lang="en-US" sz="2400" b="1" dirty="0">
                <a:solidFill>
                  <a:schemeClr val="bg1"/>
                </a:solidFill>
                <a:latin typeface="Lato" charset="0"/>
              </a:endParaRPr>
            </a:p>
          </p:txBody>
        </p:sp>
      </p:grpSp>
      <p:sp>
        <p:nvSpPr>
          <p:cNvPr id="10" name="TextBox 9">
            <a:extLst>
              <a:ext uri="{FF2B5EF4-FFF2-40B4-BE49-F238E27FC236}">
                <a16:creationId xmlns:a16="http://schemas.microsoft.com/office/drawing/2014/main" id="{41EFAA49-0340-497B-ACD8-C0D9907234BE}"/>
              </a:ext>
            </a:extLst>
          </p:cNvPr>
          <p:cNvSpPr txBox="1"/>
          <p:nvPr/>
        </p:nvSpPr>
        <p:spPr>
          <a:xfrm>
            <a:off x="373794" y="6400800"/>
            <a:ext cx="11444412" cy="369332"/>
          </a:xfrm>
          <a:prstGeom prst="rect">
            <a:avLst/>
          </a:prstGeom>
          <a:noFill/>
        </p:spPr>
        <p:txBody>
          <a:bodyPr wrap="square" rtlCol="0">
            <a:spAutoFit/>
          </a:bodyPr>
          <a:lstStyle/>
          <a:p>
            <a:pPr algn="ctr"/>
            <a:r>
              <a:rPr lang="en-US" dirty="0"/>
              <a:t>Percentage of variables relative to attrition</a:t>
            </a:r>
          </a:p>
        </p:txBody>
      </p:sp>
      <p:pic>
        <p:nvPicPr>
          <p:cNvPr id="2" name="Picture 1">
            <a:extLst>
              <a:ext uri="{FF2B5EF4-FFF2-40B4-BE49-F238E27FC236}">
                <a16:creationId xmlns:a16="http://schemas.microsoft.com/office/drawing/2014/main" id="{0210D951-B9DE-42CC-9F6C-21CC2B97689B}"/>
              </a:ext>
            </a:extLst>
          </p:cNvPr>
          <p:cNvPicPr>
            <a:picLocks noChangeAspect="1"/>
          </p:cNvPicPr>
          <p:nvPr/>
        </p:nvPicPr>
        <p:blipFill>
          <a:blip r:embed="rId3"/>
          <a:stretch>
            <a:fillRect/>
          </a:stretch>
        </p:blipFill>
        <p:spPr>
          <a:xfrm>
            <a:off x="723899" y="992732"/>
            <a:ext cx="10353675" cy="5408068"/>
          </a:xfrm>
          <a:prstGeom prst="rect">
            <a:avLst/>
          </a:prstGeom>
        </p:spPr>
      </p:pic>
    </p:spTree>
    <p:extLst>
      <p:ext uri="{BB962C8B-B14F-4D97-AF65-F5344CB8AC3E}">
        <p14:creationId xmlns:p14="http://schemas.microsoft.com/office/powerpoint/2010/main" val="108433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2956515" cy="553998"/>
            </a:xfrm>
            <a:prstGeom prst="rect">
              <a:avLst/>
            </a:prstGeom>
          </p:spPr>
          <p:txBody>
            <a:bodyPr wrap="none">
              <a:spAutoFit/>
            </a:bodyPr>
            <a:lstStyle/>
            <a:p>
              <a:r>
                <a:rPr lang="en-US" sz="3000" b="1" dirty="0">
                  <a:solidFill>
                    <a:schemeClr val="bg1"/>
                  </a:solidFill>
                  <a:latin typeface="Lato" charset="0"/>
                </a:rPr>
                <a:t>Attrition Status</a:t>
              </a:r>
              <a:endParaRPr lang="en-US" sz="2400" b="1" dirty="0">
                <a:solidFill>
                  <a:schemeClr val="bg1"/>
                </a:solidFill>
                <a:latin typeface="Lato" charset="0"/>
              </a:endParaRPr>
            </a:p>
          </p:txBody>
        </p:sp>
      </p:grpSp>
      <p:sp>
        <p:nvSpPr>
          <p:cNvPr id="10" name="TextBox 9">
            <a:extLst>
              <a:ext uri="{FF2B5EF4-FFF2-40B4-BE49-F238E27FC236}">
                <a16:creationId xmlns:a16="http://schemas.microsoft.com/office/drawing/2014/main" id="{41EFAA49-0340-497B-ACD8-C0D9907234BE}"/>
              </a:ext>
            </a:extLst>
          </p:cNvPr>
          <p:cNvSpPr txBox="1"/>
          <p:nvPr/>
        </p:nvSpPr>
        <p:spPr>
          <a:xfrm>
            <a:off x="373794" y="6400800"/>
            <a:ext cx="11444412" cy="369332"/>
          </a:xfrm>
          <a:prstGeom prst="rect">
            <a:avLst/>
          </a:prstGeom>
          <a:noFill/>
        </p:spPr>
        <p:txBody>
          <a:bodyPr wrap="square" rtlCol="0">
            <a:spAutoFit/>
          </a:bodyPr>
          <a:lstStyle/>
          <a:p>
            <a:pPr algn="ctr"/>
            <a:r>
              <a:rPr lang="en-US" dirty="0"/>
              <a:t>Numeric box plots against attrition status</a:t>
            </a:r>
          </a:p>
        </p:txBody>
      </p:sp>
      <p:pic>
        <p:nvPicPr>
          <p:cNvPr id="2" name="Picture 1">
            <a:extLst>
              <a:ext uri="{FF2B5EF4-FFF2-40B4-BE49-F238E27FC236}">
                <a16:creationId xmlns:a16="http://schemas.microsoft.com/office/drawing/2014/main" id="{56145F81-9BA7-4E61-A11A-B2BF2A82F12D}"/>
              </a:ext>
            </a:extLst>
          </p:cNvPr>
          <p:cNvPicPr>
            <a:picLocks noChangeAspect="1"/>
          </p:cNvPicPr>
          <p:nvPr/>
        </p:nvPicPr>
        <p:blipFill>
          <a:blip r:embed="rId3"/>
          <a:stretch>
            <a:fillRect/>
          </a:stretch>
        </p:blipFill>
        <p:spPr>
          <a:xfrm>
            <a:off x="373794" y="1066225"/>
            <a:ext cx="10239375" cy="5334575"/>
          </a:xfrm>
          <a:prstGeom prst="rect">
            <a:avLst/>
          </a:prstGeom>
        </p:spPr>
      </p:pic>
    </p:spTree>
    <p:extLst>
      <p:ext uri="{BB962C8B-B14F-4D97-AF65-F5344CB8AC3E}">
        <p14:creationId xmlns:p14="http://schemas.microsoft.com/office/powerpoint/2010/main" val="34009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3169586" cy="553998"/>
            </a:xfrm>
            <a:prstGeom prst="rect">
              <a:avLst/>
            </a:prstGeom>
          </p:spPr>
          <p:txBody>
            <a:bodyPr wrap="none">
              <a:spAutoFit/>
            </a:bodyPr>
            <a:lstStyle/>
            <a:p>
              <a:r>
                <a:rPr lang="en-US" sz="3000" b="1" dirty="0">
                  <a:solidFill>
                    <a:schemeClr val="bg1"/>
                  </a:solidFill>
                  <a:latin typeface="Lato" charset="0"/>
                </a:rPr>
                <a:t>Data Correlation</a:t>
              </a:r>
              <a:endParaRPr lang="en-US" sz="2400" b="1" dirty="0">
                <a:solidFill>
                  <a:schemeClr val="bg1"/>
                </a:solidFill>
                <a:latin typeface="Lato" charset="0"/>
              </a:endParaRPr>
            </a:p>
          </p:txBody>
        </p:sp>
      </p:grpSp>
      <p:sp>
        <p:nvSpPr>
          <p:cNvPr id="10" name="TextBox 9">
            <a:extLst>
              <a:ext uri="{FF2B5EF4-FFF2-40B4-BE49-F238E27FC236}">
                <a16:creationId xmlns:a16="http://schemas.microsoft.com/office/drawing/2014/main" id="{41EFAA49-0340-497B-ACD8-C0D9907234BE}"/>
              </a:ext>
            </a:extLst>
          </p:cNvPr>
          <p:cNvSpPr txBox="1"/>
          <p:nvPr/>
        </p:nvSpPr>
        <p:spPr>
          <a:xfrm>
            <a:off x="373793" y="6296025"/>
            <a:ext cx="11444412" cy="369332"/>
          </a:xfrm>
          <a:prstGeom prst="rect">
            <a:avLst/>
          </a:prstGeom>
          <a:noFill/>
        </p:spPr>
        <p:txBody>
          <a:bodyPr wrap="square" rtlCol="0">
            <a:spAutoFit/>
          </a:bodyPr>
          <a:lstStyle/>
          <a:p>
            <a:pPr algn="ctr"/>
            <a:r>
              <a:rPr lang="en-US" dirty="0"/>
              <a:t>Checks the correlation between each variable for further modeling</a:t>
            </a:r>
          </a:p>
        </p:txBody>
      </p:sp>
      <p:pic>
        <p:nvPicPr>
          <p:cNvPr id="2" name="Picture 1">
            <a:extLst>
              <a:ext uri="{FF2B5EF4-FFF2-40B4-BE49-F238E27FC236}">
                <a16:creationId xmlns:a16="http://schemas.microsoft.com/office/drawing/2014/main" id="{2FD06D4E-365E-4DDD-8FB8-5C400A60352D}"/>
              </a:ext>
            </a:extLst>
          </p:cNvPr>
          <p:cNvPicPr>
            <a:picLocks noChangeAspect="1"/>
          </p:cNvPicPr>
          <p:nvPr/>
        </p:nvPicPr>
        <p:blipFill>
          <a:blip r:embed="rId3"/>
          <a:stretch>
            <a:fillRect/>
          </a:stretch>
        </p:blipFill>
        <p:spPr>
          <a:xfrm>
            <a:off x="3477205" y="1187437"/>
            <a:ext cx="5237589" cy="4899038"/>
          </a:xfrm>
          <a:prstGeom prst="rect">
            <a:avLst/>
          </a:prstGeom>
        </p:spPr>
      </p:pic>
    </p:spTree>
    <p:extLst>
      <p:ext uri="{BB962C8B-B14F-4D97-AF65-F5344CB8AC3E}">
        <p14:creationId xmlns:p14="http://schemas.microsoft.com/office/powerpoint/2010/main" val="187627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8732391" cy="553998"/>
            </a:xfrm>
            <a:prstGeom prst="rect">
              <a:avLst/>
            </a:prstGeom>
          </p:spPr>
          <p:txBody>
            <a:bodyPr wrap="none">
              <a:spAutoFit/>
            </a:bodyPr>
            <a:lstStyle/>
            <a:p>
              <a:r>
                <a:rPr lang="en-US" sz="3000" b="1" dirty="0">
                  <a:solidFill>
                    <a:schemeClr val="bg1"/>
                  </a:solidFill>
                  <a:latin typeface="Lato" charset="0"/>
                </a:rPr>
                <a:t>Steps for Model Creation (Logistics Regression)</a:t>
              </a:r>
              <a:endParaRPr lang="en-US" sz="2400" b="1" dirty="0">
                <a:solidFill>
                  <a:schemeClr val="bg1"/>
                </a:solidFill>
                <a:latin typeface="Lato" charset="0"/>
              </a:endParaRPr>
            </a:p>
          </p:txBody>
        </p:sp>
      </p:grpSp>
      <p:sp>
        <p:nvSpPr>
          <p:cNvPr id="11" name="TextBox 10">
            <a:extLst>
              <a:ext uri="{FF2B5EF4-FFF2-40B4-BE49-F238E27FC236}">
                <a16:creationId xmlns:a16="http://schemas.microsoft.com/office/drawing/2014/main" id="{9F3DB470-4ABA-41F0-9A5B-63E7DE7602C9}"/>
              </a:ext>
            </a:extLst>
          </p:cNvPr>
          <p:cNvSpPr txBox="1"/>
          <p:nvPr/>
        </p:nvSpPr>
        <p:spPr>
          <a:xfrm>
            <a:off x="639171" y="1146309"/>
            <a:ext cx="9568699"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Lato"/>
              </a:rPr>
              <a:t>Monthly Income Scaled</a:t>
            </a:r>
          </a:p>
          <a:p>
            <a:pPr marL="285750" indent="-285750">
              <a:lnSpc>
                <a:spcPct val="200000"/>
              </a:lnSpc>
              <a:buFont typeface="Arial" panose="020B0604020202020204" pitchFamily="34" charset="0"/>
              <a:buChar char="•"/>
            </a:pPr>
            <a:r>
              <a:rPr lang="en-US" dirty="0">
                <a:latin typeface="Lato"/>
              </a:rPr>
              <a:t>Data split by 70% for training and 30% for testing</a:t>
            </a:r>
          </a:p>
          <a:p>
            <a:pPr marL="285750" indent="-285750">
              <a:lnSpc>
                <a:spcPct val="200000"/>
              </a:lnSpc>
              <a:buFont typeface="Arial" panose="020B0604020202020204" pitchFamily="34" charset="0"/>
              <a:buChar char="•"/>
            </a:pPr>
            <a:r>
              <a:rPr lang="en-US" dirty="0">
                <a:latin typeface="Lato"/>
              </a:rPr>
              <a:t>Initial Model run with 65 Variables </a:t>
            </a:r>
            <a:r>
              <a:rPr lang="en-US" sz="1600" dirty="0">
                <a:latin typeface="Lato"/>
              </a:rPr>
              <a:t>(AIC 2094, Null Deviance 2728 and Residual </a:t>
            </a:r>
            <a:r>
              <a:rPr lang="en-US" sz="1600" dirty="0" err="1">
                <a:latin typeface="Lato"/>
              </a:rPr>
              <a:t>Div</a:t>
            </a:r>
            <a:r>
              <a:rPr lang="en-US" sz="1600" dirty="0">
                <a:latin typeface="Lato"/>
              </a:rPr>
              <a:t> 1960)</a:t>
            </a:r>
          </a:p>
          <a:p>
            <a:pPr marL="285750" indent="-285750">
              <a:lnSpc>
                <a:spcPct val="200000"/>
              </a:lnSpc>
              <a:buFont typeface="Arial" panose="020B0604020202020204" pitchFamily="34" charset="0"/>
              <a:buChar char="•"/>
            </a:pPr>
            <a:r>
              <a:rPr lang="en-US" dirty="0">
                <a:latin typeface="Lato"/>
              </a:rPr>
              <a:t>Performs step wise model selection by </a:t>
            </a:r>
            <a:r>
              <a:rPr lang="en-US" dirty="0" err="1">
                <a:latin typeface="Lato"/>
              </a:rPr>
              <a:t>StepAIC</a:t>
            </a:r>
            <a:r>
              <a:rPr lang="en-US" dirty="0">
                <a:latin typeface="Lato"/>
              </a:rPr>
              <a:t> and reduced the variable length to 41</a:t>
            </a:r>
          </a:p>
          <a:p>
            <a:pPr marL="285750" indent="-285750">
              <a:lnSpc>
                <a:spcPct val="200000"/>
              </a:lnSpc>
              <a:buFont typeface="Arial" panose="020B0604020202020204" pitchFamily="34" charset="0"/>
              <a:buChar char="•"/>
            </a:pPr>
            <a:r>
              <a:rPr lang="en-US" dirty="0">
                <a:latin typeface="Lato"/>
              </a:rPr>
              <a:t>VIF comparison with variable significance</a:t>
            </a:r>
          </a:p>
          <a:p>
            <a:pPr marL="285750" indent="-285750">
              <a:lnSpc>
                <a:spcPct val="200000"/>
              </a:lnSpc>
              <a:buFont typeface="Arial" panose="020B0604020202020204" pitchFamily="34" charset="0"/>
              <a:buChar char="•"/>
            </a:pPr>
            <a:r>
              <a:rPr lang="en-US" dirty="0">
                <a:latin typeface="Lato"/>
              </a:rPr>
              <a:t>Conclude the final model</a:t>
            </a:r>
          </a:p>
          <a:p>
            <a:pPr marL="285750" indent="-285750">
              <a:lnSpc>
                <a:spcPct val="200000"/>
              </a:lnSpc>
              <a:buFont typeface="Arial" panose="020B0604020202020204" pitchFamily="34" charset="0"/>
              <a:buChar char="•"/>
            </a:pPr>
            <a:r>
              <a:rPr lang="en-US" dirty="0">
                <a:latin typeface="Lato"/>
              </a:rPr>
              <a:t>Model Evaluation</a:t>
            </a:r>
          </a:p>
        </p:txBody>
      </p:sp>
    </p:spTree>
    <p:extLst>
      <p:ext uri="{BB962C8B-B14F-4D97-AF65-F5344CB8AC3E}">
        <p14:creationId xmlns:p14="http://schemas.microsoft.com/office/powerpoint/2010/main" val="424308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3339953" cy="553998"/>
            </a:xfrm>
            <a:prstGeom prst="rect">
              <a:avLst/>
            </a:prstGeom>
          </p:spPr>
          <p:txBody>
            <a:bodyPr wrap="none">
              <a:spAutoFit/>
            </a:bodyPr>
            <a:lstStyle/>
            <a:p>
              <a:r>
                <a:rPr lang="en-US" sz="3000" b="1" dirty="0">
                  <a:solidFill>
                    <a:schemeClr val="bg1"/>
                  </a:solidFill>
                  <a:latin typeface="Lato" charset="0"/>
                </a:rPr>
                <a:t>Model Evaluation</a:t>
              </a:r>
            </a:p>
          </p:txBody>
        </p:sp>
      </p:grpSp>
      <p:pic>
        <p:nvPicPr>
          <p:cNvPr id="7" name="Picture 6">
            <a:extLst>
              <a:ext uri="{FF2B5EF4-FFF2-40B4-BE49-F238E27FC236}">
                <a16:creationId xmlns:a16="http://schemas.microsoft.com/office/drawing/2014/main" id="{C07EBCDC-7237-41D5-9C4F-DAAAC0E7C3DB}"/>
              </a:ext>
            </a:extLst>
          </p:cNvPr>
          <p:cNvPicPr>
            <a:picLocks noChangeAspect="1"/>
          </p:cNvPicPr>
          <p:nvPr/>
        </p:nvPicPr>
        <p:blipFill>
          <a:blip r:embed="rId3"/>
          <a:stretch>
            <a:fillRect/>
          </a:stretch>
        </p:blipFill>
        <p:spPr>
          <a:xfrm>
            <a:off x="1186962" y="1795829"/>
            <a:ext cx="4343400" cy="971550"/>
          </a:xfrm>
          <a:prstGeom prst="rect">
            <a:avLst/>
          </a:prstGeom>
        </p:spPr>
      </p:pic>
      <p:pic>
        <p:nvPicPr>
          <p:cNvPr id="10" name="Picture 9">
            <a:extLst>
              <a:ext uri="{FF2B5EF4-FFF2-40B4-BE49-F238E27FC236}">
                <a16:creationId xmlns:a16="http://schemas.microsoft.com/office/drawing/2014/main" id="{0EBAE5E4-9C18-4712-84A0-54A89145503E}"/>
              </a:ext>
            </a:extLst>
          </p:cNvPr>
          <p:cNvPicPr>
            <a:picLocks noChangeAspect="1"/>
          </p:cNvPicPr>
          <p:nvPr/>
        </p:nvPicPr>
        <p:blipFill>
          <a:blip r:embed="rId4"/>
          <a:stretch>
            <a:fillRect/>
          </a:stretch>
        </p:blipFill>
        <p:spPr>
          <a:xfrm>
            <a:off x="6212865" y="1904528"/>
            <a:ext cx="3476625" cy="752475"/>
          </a:xfrm>
          <a:prstGeom prst="rect">
            <a:avLst/>
          </a:prstGeom>
        </p:spPr>
      </p:pic>
      <p:sp>
        <p:nvSpPr>
          <p:cNvPr id="12" name="TextBox 11">
            <a:extLst>
              <a:ext uri="{FF2B5EF4-FFF2-40B4-BE49-F238E27FC236}">
                <a16:creationId xmlns:a16="http://schemas.microsoft.com/office/drawing/2014/main" id="{7E4714DB-6457-43D5-8902-F7A90D865097}"/>
              </a:ext>
            </a:extLst>
          </p:cNvPr>
          <p:cNvSpPr txBox="1"/>
          <p:nvPr/>
        </p:nvSpPr>
        <p:spPr>
          <a:xfrm>
            <a:off x="882162" y="1252249"/>
            <a:ext cx="11005038" cy="369332"/>
          </a:xfrm>
          <a:prstGeom prst="rect">
            <a:avLst/>
          </a:prstGeom>
          <a:noFill/>
        </p:spPr>
        <p:txBody>
          <a:bodyPr wrap="square" rtlCol="0">
            <a:spAutoFit/>
          </a:bodyPr>
          <a:lstStyle/>
          <a:p>
            <a:r>
              <a:rPr lang="en-US" dirty="0"/>
              <a:t>Probability Cut-off of 50%</a:t>
            </a:r>
          </a:p>
        </p:txBody>
      </p:sp>
      <p:sp>
        <p:nvSpPr>
          <p:cNvPr id="13" name="TextBox 12">
            <a:extLst>
              <a:ext uri="{FF2B5EF4-FFF2-40B4-BE49-F238E27FC236}">
                <a16:creationId xmlns:a16="http://schemas.microsoft.com/office/drawing/2014/main" id="{F9F07E05-42E3-4C38-BFFD-FFB8087BF869}"/>
              </a:ext>
            </a:extLst>
          </p:cNvPr>
          <p:cNvSpPr txBox="1"/>
          <p:nvPr/>
        </p:nvSpPr>
        <p:spPr>
          <a:xfrm>
            <a:off x="882162" y="3032077"/>
            <a:ext cx="11005038" cy="369332"/>
          </a:xfrm>
          <a:prstGeom prst="rect">
            <a:avLst/>
          </a:prstGeom>
          <a:noFill/>
        </p:spPr>
        <p:txBody>
          <a:bodyPr wrap="square" rtlCol="0">
            <a:spAutoFit/>
          </a:bodyPr>
          <a:lstStyle/>
          <a:p>
            <a:r>
              <a:rPr lang="en-US" dirty="0"/>
              <a:t>Confusion Matrix and Statistics (40%)</a:t>
            </a:r>
          </a:p>
        </p:txBody>
      </p:sp>
      <p:pic>
        <p:nvPicPr>
          <p:cNvPr id="3" name="Picture 2">
            <a:extLst>
              <a:ext uri="{FF2B5EF4-FFF2-40B4-BE49-F238E27FC236}">
                <a16:creationId xmlns:a16="http://schemas.microsoft.com/office/drawing/2014/main" id="{E20923BB-1A63-417F-BF0B-6212477A2FB6}"/>
              </a:ext>
            </a:extLst>
          </p:cNvPr>
          <p:cNvPicPr>
            <a:picLocks noChangeAspect="1"/>
          </p:cNvPicPr>
          <p:nvPr/>
        </p:nvPicPr>
        <p:blipFill>
          <a:blip r:embed="rId5"/>
          <a:stretch>
            <a:fillRect/>
          </a:stretch>
        </p:blipFill>
        <p:spPr>
          <a:xfrm>
            <a:off x="1186962" y="3535463"/>
            <a:ext cx="4362450" cy="981075"/>
          </a:xfrm>
          <a:prstGeom prst="rect">
            <a:avLst/>
          </a:prstGeom>
        </p:spPr>
      </p:pic>
      <p:pic>
        <p:nvPicPr>
          <p:cNvPr id="4" name="Picture 3">
            <a:extLst>
              <a:ext uri="{FF2B5EF4-FFF2-40B4-BE49-F238E27FC236}">
                <a16:creationId xmlns:a16="http://schemas.microsoft.com/office/drawing/2014/main" id="{80D8518D-842C-4DB1-B7C6-0ACCEA2DE32C}"/>
              </a:ext>
            </a:extLst>
          </p:cNvPr>
          <p:cNvPicPr>
            <a:picLocks noChangeAspect="1"/>
          </p:cNvPicPr>
          <p:nvPr/>
        </p:nvPicPr>
        <p:blipFill>
          <a:blip r:embed="rId6"/>
          <a:stretch>
            <a:fillRect/>
          </a:stretch>
        </p:blipFill>
        <p:spPr>
          <a:xfrm>
            <a:off x="6184290" y="3649762"/>
            <a:ext cx="3505200" cy="752475"/>
          </a:xfrm>
          <a:prstGeom prst="rect">
            <a:avLst/>
          </a:prstGeom>
        </p:spPr>
      </p:pic>
      <p:sp>
        <p:nvSpPr>
          <p:cNvPr id="11" name="TextBox 10">
            <a:extLst>
              <a:ext uri="{FF2B5EF4-FFF2-40B4-BE49-F238E27FC236}">
                <a16:creationId xmlns:a16="http://schemas.microsoft.com/office/drawing/2014/main" id="{06E015F8-13B5-4086-B7A7-03CB5AA5FFEC}"/>
              </a:ext>
            </a:extLst>
          </p:cNvPr>
          <p:cNvSpPr txBox="1"/>
          <p:nvPr/>
        </p:nvSpPr>
        <p:spPr>
          <a:xfrm>
            <a:off x="882162" y="4918748"/>
            <a:ext cx="11005038" cy="369332"/>
          </a:xfrm>
          <a:prstGeom prst="rect">
            <a:avLst/>
          </a:prstGeom>
          <a:noFill/>
        </p:spPr>
        <p:txBody>
          <a:bodyPr wrap="square" rtlCol="0">
            <a:spAutoFit/>
          </a:bodyPr>
          <a:lstStyle/>
          <a:p>
            <a:r>
              <a:rPr lang="en-US" dirty="0"/>
              <a:t>Confusion Matrix and Statistics (20%)</a:t>
            </a:r>
          </a:p>
        </p:txBody>
      </p:sp>
      <p:pic>
        <p:nvPicPr>
          <p:cNvPr id="2" name="Picture 1">
            <a:extLst>
              <a:ext uri="{FF2B5EF4-FFF2-40B4-BE49-F238E27FC236}">
                <a16:creationId xmlns:a16="http://schemas.microsoft.com/office/drawing/2014/main" id="{02EC3638-BC9C-4F0F-A20A-714A123E2191}"/>
              </a:ext>
            </a:extLst>
          </p:cNvPr>
          <p:cNvPicPr>
            <a:picLocks noChangeAspect="1"/>
          </p:cNvPicPr>
          <p:nvPr/>
        </p:nvPicPr>
        <p:blipFill>
          <a:blip r:embed="rId7"/>
          <a:stretch>
            <a:fillRect/>
          </a:stretch>
        </p:blipFill>
        <p:spPr>
          <a:xfrm>
            <a:off x="1177437" y="5433119"/>
            <a:ext cx="4352925" cy="981075"/>
          </a:xfrm>
          <a:prstGeom prst="rect">
            <a:avLst/>
          </a:prstGeom>
        </p:spPr>
      </p:pic>
      <p:pic>
        <p:nvPicPr>
          <p:cNvPr id="5" name="Picture 4">
            <a:extLst>
              <a:ext uri="{FF2B5EF4-FFF2-40B4-BE49-F238E27FC236}">
                <a16:creationId xmlns:a16="http://schemas.microsoft.com/office/drawing/2014/main" id="{06CE1627-C8F3-435E-80A1-B14411A2E39F}"/>
              </a:ext>
            </a:extLst>
          </p:cNvPr>
          <p:cNvPicPr>
            <a:picLocks noChangeAspect="1"/>
          </p:cNvPicPr>
          <p:nvPr/>
        </p:nvPicPr>
        <p:blipFill>
          <a:blip r:embed="rId8"/>
          <a:stretch>
            <a:fillRect/>
          </a:stretch>
        </p:blipFill>
        <p:spPr>
          <a:xfrm>
            <a:off x="6212865" y="5548101"/>
            <a:ext cx="3495675" cy="742950"/>
          </a:xfrm>
          <a:prstGeom prst="rect">
            <a:avLst/>
          </a:prstGeom>
        </p:spPr>
      </p:pic>
    </p:spTree>
    <p:extLst>
      <p:ext uri="{BB962C8B-B14F-4D97-AF65-F5344CB8AC3E}">
        <p14:creationId xmlns:p14="http://schemas.microsoft.com/office/powerpoint/2010/main" val="83040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7012817" cy="553998"/>
            </a:xfrm>
            <a:prstGeom prst="rect">
              <a:avLst/>
            </a:prstGeom>
          </p:spPr>
          <p:txBody>
            <a:bodyPr wrap="none">
              <a:spAutoFit/>
            </a:bodyPr>
            <a:lstStyle/>
            <a:p>
              <a:r>
                <a:rPr lang="en-US" sz="3000" b="1" dirty="0">
                  <a:solidFill>
                    <a:schemeClr val="bg1"/>
                  </a:solidFill>
                  <a:latin typeface="Lato" charset="0"/>
                </a:rPr>
                <a:t>Calculation Gain, Lift and KS Statistics</a:t>
              </a:r>
            </a:p>
          </p:txBody>
        </p:sp>
      </p:grpSp>
      <p:pic>
        <p:nvPicPr>
          <p:cNvPr id="16" name="Picture 15">
            <a:extLst>
              <a:ext uri="{FF2B5EF4-FFF2-40B4-BE49-F238E27FC236}">
                <a16:creationId xmlns:a16="http://schemas.microsoft.com/office/drawing/2014/main" id="{15B25430-BA67-4F43-8A29-7C7CD94D5152}"/>
              </a:ext>
            </a:extLst>
          </p:cNvPr>
          <p:cNvPicPr>
            <a:picLocks noChangeAspect="1"/>
          </p:cNvPicPr>
          <p:nvPr/>
        </p:nvPicPr>
        <p:blipFill>
          <a:blip r:embed="rId3"/>
          <a:stretch>
            <a:fillRect/>
          </a:stretch>
        </p:blipFill>
        <p:spPr>
          <a:xfrm>
            <a:off x="1062037" y="2033587"/>
            <a:ext cx="10067925" cy="2790825"/>
          </a:xfrm>
          <a:prstGeom prst="rect">
            <a:avLst/>
          </a:prstGeom>
        </p:spPr>
      </p:pic>
    </p:spTree>
    <p:extLst>
      <p:ext uri="{BB962C8B-B14F-4D97-AF65-F5344CB8AC3E}">
        <p14:creationId xmlns:p14="http://schemas.microsoft.com/office/powerpoint/2010/main" val="124643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4827286" cy="553998"/>
            </a:xfrm>
            <a:prstGeom prst="rect">
              <a:avLst/>
            </a:prstGeom>
          </p:spPr>
          <p:txBody>
            <a:bodyPr wrap="square">
              <a:spAutoFit/>
            </a:bodyPr>
            <a:lstStyle/>
            <a:p>
              <a:r>
                <a:rPr lang="en-US" sz="3000" b="1" dirty="0">
                  <a:solidFill>
                    <a:schemeClr val="bg1"/>
                  </a:solidFill>
                  <a:latin typeface="Lato" charset="0"/>
                </a:rPr>
                <a:t>Model Evaluation Metrics</a:t>
              </a:r>
            </a:p>
          </p:txBody>
        </p:sp>
      </p:grpSp>
      <p:grpSp>
        <p:nvGrpSpPr>
          <p:cNvPr id="4" name="Group 3">
            <a:extLst>
              <a:ext uri="{FF2B5EF4-FFF2-40B4-BE49-F238E27FC236}">
                <a16:creationId xmlns:a16="http://schemas.microsoft.com/office/drawing/2014/main" id="{0ADC9B6A-EE4F-4588-A3E4-EC2C2B5747C9}"/>
              </a:ext>
            </a:extLst>
          </p:cNvPr>
          <p:cNvGrpSpPr/>
          <p:nvPr/>
        </p:nvGrpSpPr>
        <p:grpSpPr>
          <a:xfrm>
            <a:off x="704850" y="1451464"/>
            <a:ext cx="10387012" cy="4028252"/>
            <a:chOff x="1276350" y="1609725"/>
            <a:chExt cx="10387012" cy="4028252"/>
          </a:xfrm>
        </p:grpSpPr>
        <p:pic>
          <p:nvPicPr>
            <p:cNvPr id="2" name="Picture 1">
              <a:extLst>
                <a:ext uri="{FF2B5EF4-FFF2-40B4-BE49-F238E27FC236}">
                  <a16:creationId xmlns:a16="http://schemas.microsoft.com/office/drawing/2014/main" id="{4E8DC0DC-7FE6-4104-8E2C-F9BFEC5D72D8}"/>
                </a:ext>
              </a:extLst>
            </p:cNvPr>
            <p:cNvPicPr>
              <a:picLocks noChangeAspect="1"/>
            </p:cNvPicPr>
            <p:nvPr/>
          </p:nvPicPr>
          <p:blipFill>
            <a:blip r:embed="rId3"/>
            <a:stretch>
              <a:fillRect/>
            </a:stretch>
          </p:blipFill>
          <p:spPr>
            <a:xfrm>
              <a:off x="1276350" y="1609725"/>
              <a:ext cx="8186631" cy="4028252"/>
            </a:xfrm>
            <a:prstGeom prst="rect">
              <a:avLst/>
            </a:prstGeom>
          </p:spPr>
        </p:pic>
        <p:pic>
          <p:nvPicPr>
            <p:cNvPr id="3" name="Picture 2">
              <a:extLst>
                <a:ext uri="{FF2B5EF4-FFF2-40B4-BE49-F238E27FC236}">
                  <a16:creationId xmlns:a16="http://schemas.microsoft.com/office/drawing/2014/main" id="{C940A84B-8BF2-476A-BD6E-E61E27A8FE58}"/>
                </a:ext>
              </a:extLst>
            </p:cNvPr>
            <p:cNvPicPr>
              <a:picLocks noChangeAspect="1"/>
            </p:cNvPicPr>
            <p:nvPr/>
          </p:nvPicPr>
          <p:blipFill>
            <a:blip r:embed="rId4"/>
            <a:stretch>
              <a:fillRect/>
            </a:stretch>
          </p:blipFill>
          <p:spPr>
            <a:xfrm>
              <a:off x="9158287" y="3471862"/>
              <a:ext cx="2505075" cy="1076325"/>
            </a:xfrm>
            <a:prstGeom prst="rect">
              <a:avLst/>
            </a:prstGeom>
          </p:spPr>
        </p:pic>
      </p:grpSp>
      <p:pic>
        <p:nvPicPr>
          <p:cNvPr id="5" name="Picture 4">
            <a:extLst>
              <a:ext uri="{FF2B5EF4-FFF2-40B4-BE49-F238E27FC236}">
                <a16:creationId xmlns:a16="http://schemas.microsoft.com/office/drawing/2014/main" id="{FA471390-D64C-47F7-9C64-DB5AA4C1CDCF}"/>
              </a:ext>
            </a:extLst>
          </p:cNvPr>
          <p:cNvPicPr>
            <a:picLocks noChangeAspect="1"/>
          </p:cNvPicPr>
          <p:nvPr/>
        </p:nvPicPr>
        <p:blipFill>
          <a:blip r:embed="rId5"/>
          <a:stretch>
            <a:fillRect/>
          </a:stretch>
        </p:blipFill>
        <p:spPr>
          <a:xfrm>
            <a:off x="519112" y="1856276"/>
            <a:ext cx="371475" cy="2914650"/>
          </a:xfrm>
          <a:prstGeom prst="rect">
            <a:avLst/>
          </a:prstGeom>
        </p:spPr>
      </p:pic>
      <p:sp>
        <p:nvSpPr>
          <p:cNvPr id="10" name="TextBox 9">
            <a:extLst>
              <a:ext uri="{FF2B5EF4-FFF2-40B4-BE49-F238E27FC236}">
                <a16:creationId xmlns:a16="http://schemas.microsoft.com/office/drawing/2014/main" id="{C0FE3F09-6546-4A03-9CC2-4C11F7CC7718}"/>
              </a:ext>
            </a:extLst>
          </p:cNvPr>
          <p:cNvSpPr txBox="1"/>
          <p:nvPr/>
        </p:nvSpPr>
        <p:spPr>
          <a:xfrm>
            <a:off x="3453560" y="5928897"/>
            <a:ext cx="5437921" cy="646331"/>
          </a:xfrm>
          <a:prstGeom prst="rect">
            <a:avLst/>
          </a:prstGeom>
          <a:noFill/>
        </p:spPr>
        <p:txBody>
          <a:bodyPr wrap="square" rtlCol="0">
            <a:spAutoFit/>
          </a:bodyPr>
          <a:lstStyle/>
          <a:p>
            <a:pPr algn="ctr"/>
            <a:r>
              <a:rPr lang="en-US" dirty="0"/>
              <a:t>20% was finalized as the cut-off value due to acceptable sensitivity and maximum KS Statistics value</a:t>
            </a:r>
          </a:p>
        </p:txBody>
      </p:sp>
    </p:spTree>
    <p:extLst>
      <p:ext uri="{BB962C8B-B14F-4D97-AF65-F5344CB8AC3E}">
        <p14:creationId xmlns:p14="http://schemas.microsoft.com/office/powerpoint/2010/main" val="291645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92260" cy="553998"/>
            </a:xfrm>
            <a:prstGeom prst="rect">
              <a:avLst/>
            </a:prstGeom>
          </p:spPr>
          <p:txBody>
            <a:bodyPr wrap="none">
              <a:spAutoFit/>
            </a:bodyPr>
            <a:lstStyle/>
            <a:p>
              <a:r>
                <a:rPr lang="en-US" sz="3000" b="1" dirty="0">
                  <a:solidFill>
                    <a:schemeClr val="bg1"/>
                  </a:solidFill>
                  <a:latin typeface="Lato" charset="0"/>
                </a:rPr>
                <a:t>Problem Identified and Corresponding Resolution</a:t>
              </a:r>
            </a:p>
          </p:txBody>
        </p:sp>
      </p:grpSp>
      <p:graphicFrame>
        <p:nvGraphicFramePr>
          <p:cNvPr id="2" name="Table 1">
            <a:extLst>
              <a:ext uri="{FF2B5EF4-FFF2-40B4-BE49-F238E27FC236}">
                <a16:creationId xmlns:a16="http://schemas.microsoft.com/office/drawing/2014/main" id="{D5E6732C-D90A-4680-971F-662551BFE723}"/>
              </a:ext>
            </a:extLst>
          </p:cNvPr>
          <p:cNvGraphicFramePr>
            <a:graphicFrameLocks noGrp="1"/>
          </p:cNvGraphicFramePr>
          <p:nvPr>
            <p:extLst>
              <p:ext uri="{D42A27DB-BD31-4B8C-83A1-F6EECF244321}">
                <p14:modId xmlns:p14="http://schemas.microsoft.com/office/powerpoint/2010/main" val="1206787108"/>
              </p:ext>
            </p:extLst>
          </p:nvPr>
        </p:nvGraphicFramePr>
        <p:xfrm>
          <a:off x="967154" y="2073681"/>
          <a:ext cx="10172700" cy="3291840"/>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4146815612"/>
                    </a:ext>
                  </a:extLst>
                </a:gridCol>
                <a:gridCol w="3390900">
                  <a:extLst>
                    <a:ext uri="{9D8B030D-6E8A-4147-A177-3AD203B41FA5}">
                      <a16:colId xmlns:a16="http://schemas.microsoft.com/office/drawing/2014/main" val="824581112"/>
                    </a:ext>
                  </a:extLst>
                </a:gridCol>
                <a:gridCol w="3390900">
                  <a:extLst>
                    <a:ext uri="{9D8B030D-6E8A-4147-A177-3AD203B41FA5}">
                      <a16:colId xmlns:a16="http://schemas.microsoft.com/office/drawing/2014/main" val="287974375"/>
                    </a:ext>
                  </a:extLst>
                </a:gridCol>
              </a:tblGrid>
              <a:tr h="333497">
                <a:tc>
                  <a:txBody>
                    <a:bodyPr/>
                    <a:lstStyle/>
                    <a:p>
                      <a:pPr algn="ctr"/>
                      <a:r>
                        <a:rPr lang="en-US" dirty="0"/>
                        <a:t>Variables</a:t>
                      </a:r>
                    </a:p>
                  </a:txBody>
                  <a:tcPr/>
                </a:tc>
                <a:tc>
                  <a:txBody>
                    <a:bodyPr/>
                    <a:lstStyle/>
                    <a:p>
                      <a:pPr algn="ctr"/>
                      <a:r>
                        <a:rPr lang="en-US" dirty="0"/>
                        <a:t>Problems</a:t>
                      </a:r>
                    </a:p>
                  </a:txBody>
                  <a:tcPr/>
                </a:tc>
                <a:tc>
                  <a:txBody>
                    <a:bodyPr/>
                    <a:lstStyle/>
                    <a:p>
                      <a:pPr algn="ctr"/>
                      <a:r>
                        <a:rPr lang="en-US" dirty="0"/>
                        <a:t>Recommendations</a:t>
                      </a:r>
                    </a:p>
                  </a:txBody>
                  <a:tcPr/>
                </a:tc>
                <a:extLst>
                  <a:ext uri="{0D108BD9-81ED-4DB2-BD59-A6C34878D82A}">
                    <a16:rowId xmlns:a16="http://schemas.microsoft.com/office/drawing/2014/main" val="2745001606"/>
                  </a:ext>
                </a:extLst>
              </a:tr>
              <a:tr h="1315713">
                <a:tc>
                  <a:txBody>
                    <a:bodyPr/>
                    <a:lstStyle/>
                    <a:p>
                      <a:pPr algn="ctr"/>
                      <a:r>
                        <a:rPr lang="en-US" dirty="0"/>
                        <a:t>Weekly Hours </a:t>
                      </a:r>
                    </a:p>
                  </a:txBody>
                  <a:tcPr anchor="ctr"/>
                </a:tc>
                <a:tc>
                  <a:txBody>
                    <a:bodyPr/>
                    <a:lstStyle/>
                    <a:p>
                      <a:pPr algn="l"/>
                      <a:r>
                        <a:rPr lang="en-US" dirty="0"/>
                        <a:t>Tends to be the most impacting factor on attrition. People who working more than 45 hours a week tends to be leaving the company</a:t>
                      </a:r>
                    </a:p>
                  </a:txBody>
                  <a:tcPr anchor="ctr"/>
                </a:tc>
                <a:tc>
                  <a:txBody>
                    <a:bodyPr/>
                    <a:lstStyle/>
                    <a:p>
                      <a:pPr algn="l"/>
                      <a:r>
                        <a:rPr lang="en-US" dirty="0"/>
                        <a:t>Ensure better work load distribution and better work life balance</a:t>
                      </a:r>
                    </a:p>
                  </a:txBody>
                  <a:tcPr anchor="ctr"/>
                </a:tc>
                <a:extLst>
                  <a:ext uri="{0D108BD9-81ED-4DB2-BD59-A6C34878D82A}">
                    <a16:rowId xmlns:a16="http://schemas.microsoft.com/office/drawing/2014/main" val="3615763256"/>
                  </a:ext>
                </a:extLst>
              </a:tr>
              <a:tr h="1315713">
                <a:tc>
                  <a:txBody>
                    <a:bodyPr/>
                    <a:lstStyle/>
                    <a:p>
                      <a:pPr algn="l"/>
                      <a:endParaRPr lang="en-US" dirty="0"/>
                    </a:p>
                    <a:p>
                      <a:pPr algn="ctr"/>
                      <a:r>
                        <a:rPr lang="en-US" dirty="0"/>
                        <a:t>Age Group 50+</a:t>
                      </a:r>
                    </a:p>
                    <a:p>
                      <a:pPr algn="ctr"/>
                      <a:r>
                        <a:rPr lang="en-US" dirty="0"/>
                        <a:t>&amp;</a:t>
                      </a:r>
                    </a:p>
                    <a:p>
                      <a:pPr algn="ctr"/>
                      <a:r>
                        <a:rPr lang="en-US" dirty="0"/>
                        <a:t>Age Group 36-50</a:t>
                      </a:r>
                    </a:p>
                    <a:p>
                      <a:pPr algn="l"/>
                      <a:endParaRPr lang="en-US" dirty="0"/>
                    </a:p>
                  </a:txBody>
                  <a:tcPr anchor="ctr"/>
                </a:tc>
                <a:tc>
                  <a:txBody>
                    <a:bodyPr/>
                    <a:lstStyle/>
                    <a:p>
                      <a:pPr algn="l"/>
                      <a:r>
                        <a:rPr lang="en-US" dirty="0"/>
                        <a:t>Young crowd, below 35 years tends to be leaving the company faster than the ones above 35 year of age</a:t>
                      </a:r>
                    </a:p>
                  </a:txBody>
                  <a:tcPr anchor="ctr"/>
                </a:tc>
                <a:tc>
                  <a:txBody>
                    <a:bodyPr/>
                    <a:lstStyle/>
                    <a:p>
                      <a:pPr algn="l"/>
                      <a:r>
                        <a:rPr lang="en-US" dirty="0"/>
                        <a:t>Recognize the young talents, understand their concerns, reward and promote them as deserved</a:t>
                      </a:r>
                    </a:p>
                  </a:txBody>
                  <a:tcPr anchor="ctr"/>
                </a:tc>
                <a:extLst>
                  <a:ext uri="{0D108BD9-81ED-4DB2-BD59-A6C34878D82A}">
                    <a16:rowId xmlns:a16="http://schemas.microsoft.com/office/drawing/2014/main" val="513239183"/>
                  </a:ext>
                </a:extLst>
              </a:tr>
            </a:tbl>
          </a:graphicData>
        </a:graphic>
      </p:graphicFrame>
    </p:spTree>
    <p:extLst>
      <p:ext uri="{BB962C8B-B14F-4D97-AF65-F5344CB8AC3E}">
        <p14:creationId xmlns:p14="http://schemas.microsoft.com/office/powerpoint/2010/main" val="223450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92260" cy="553998"/>
            </a:xfrm>
            <a:prstGeom prst="rect">
              <a:avLst/>
            </a:prstGeom>
          </p:spPr>
          <p:txBody>
            <a:bodyPr wrap="none">
              <a:spAutoFit/>
            </a:bodyPr>
            <a:lstStyle/>
            <a:p>
              <a:r>
                <a:rPr lang="en-US" sz="3000" b="1" dirty="0">
                  <a:solidFill>
                    <a:schemeClr val="bg1"/>
                  </a:solidFill>
                  <a:latin typeface="Lato" charset="0"/>
                </a:rPr>
                <a:t>Problem Identified and Corresponding Resolution</a:t>
              </a:r>
            </a:p>
          </p:txBody>
        </p:sp>
      </p:grpSp>
      <p:graphicFrame>
        <p:nvGraphicFramePr>
          <p:cNvPr id="2" name="Table 1">
            <a:extLst>
              <a:ext uri="{FF2B5EF4-FFF2-40B4-BE49-F238E27FC236}">
                <a16:creationId xmlns:a16="http://schemas.microsoft.com/office/drawing/2014/main" id="{D5E6732C-D90A-4680-971F-662551BFE723}"/>
              </a:ext>
            </a:extLst>
          </p:cNvPr>
          <p:cNvGraphicFramePr>
            <a:graphicFrameLocks noGrp="1"/>
          </p:cNvGraphicFramePr>
          <p:nvPr>
            <p:extLst>
              <p:ext uri="{D42A27DB-BD31-4B8C-83A1-F6EECF244321}">
                <p14:modId xmlns:p14="http://schemas.microsoft.com/office/powerpoint/2010/main" val="1581442650"/>
              </p:ext>
            </p:extLst>
          </p:nvPr>
        </p:nvGraphicFramePr>
        <p:xfrm>
          <a:off x="923192" y="1273581"/>
          <a:ext cx="10172700" cy="4790433"/>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4146815612"/>
                    </a:ext>
                  </a:extLst>
                </a:gridCol>
                <a:gridCol w="3390900">
                  <a:extLst>
                    <a:ext uri="{9D8B030D-6E8A-4147-A177-3AD203B41FA5}">
                      <a16:colId xmlns:a16="http://schemas.microsoft.com/office/drawing/2014/main" val="824581112"/>
                    </a:ext>
                  </a:extLst>
                </a:gridCol>
                <a:gridCol w="3390900">
                  <a:extLst>
                    <a:ext uri="{9D8B030D-6E8A-4147-A177-3AD203B41FA5}">
                      <a16:colId xmlns:a16="http://schemas.microsoft.com/office/drawing/2014/main" val="287974375"/>
                    </a:ext>
                  </a:extLst>
                </a:gridCol>
              </a:tblGrid>
              <a:tr h="333497">
                <a:tc>
                  <a:txBody>
                    <a:bodyPr/>
                    <a:lstStyle/>
                    <a:p>
                      <a:pPr algn="ctr"/>
                      <a:r>
                        <a:rPr lang="en-US" dirty="0"/>
                        <a:t>Variables</a:t>
                      </a:r>
                    </a:p>
                  </a:txBody>
                  <a:tcPr/>
                </a:tc>
                <a:tc>
                  <a:txBody>
                    <a:bodyPr/>
                    <a:lstStyle/>
                    <a:p>
                      <a:pPr algn="ctr"/>
                      <a:r>
                        <a:rPr lang="en-US" dirty="0"/>
                        <a:t>Problems</a:t>
                      </a:r>
                    </a:p>
                  </a:txBody>
                  <a:tcPr/>
                </a:tc>
                <a:tc>
                  <a:txBody>
                    <a:bodyPr/>
                    <a:lstStyle/>
                    <a:p>
                      <a:pPr algn="ctr"/>
                      <a:r>
                        <a:rPr lang="en-US" dirty="0"/>
                        <a:t>Recommendations</a:t>
                      </a:r>
                    </a:p>
                  </a:txBody>
                  <a:tcPr/>
                </a:tc>
                <a:extLst>
                  <a:ext uri="{0D108BD9-81ED-4DB2-BD59-A6C34878D82A}">
                    <a16:rowId xmlns:a16="http://schemas.microsoft.com/office/drawing/2014/main" val="2745001606"/>
                  </a:ext>
                </a:extLst>
              </a:tr>
              <a:tr h="1315713">
                <a:tc>
                  <a:txBody>
                    <a:bodyPr/>
                    <a:lstStyle/>
                    <a:p>
                      <a:pPr algn="ctr"/>
                      <a:r>
                        <a:rPr lang="en-US" dirty="0"/>
                        <a:t>Business Travel Rarely</a:t>
                      </a:r>
                    </a:p>
                    <a:p>
                      <a:pPr algn="ctr"/>
                      <a:r>
                        <a:rPr lang="en-US" dirty="0"/>
                        <a:t>&amp; </a:t>
                      </a:r>
                    </a:p>
                    <a:p>
                      <a:pPr algn="ctr"/>
                      <a:r>
                        <a:rPr lang="en-US" dirty="0"/>
                        <a:t>Business Travel Frequently</a:t>
                      </a:r>
                    </a:p>
                  </a:txBody>
                  <a:tcPr anchor="ctr"/>
                </a:tc>
                <a:tc>
                  <a:txBody>
                    <a:bodyPr/>
                    <a:lstStyle/>
                    <a:p>
                      <a:pPr algn="l"/>
                      <a:r>
                        <a:rPr lang="en-US" dirty="0"/>
                        <a:t>Employees who travel add to the attrition rate</a:t>
                      </a:r>
                    </a:p>
                  </a:txBody>
                  <a:tcPr anchor="ctr"/>
                </a:tc>
                <a:tc>
                  <a:txBody>
                    <a:bodyPr/>
                    <a:lstStyle/>
                    <a:p>
                      <a:pPr algn="l"/>
                      <a:r>
                        <a:rPr lang="en-US" dirty="0"/>
                        <a:t>Try to reduce travel frequency, try to give more opportunities for single people to travel than married ones as they may have family responsibilities, try to provide better or more disturbance allowance in case business travel is required. Try to hire onsite employees for the kind of role employees are travelling the most</a:t>
                      </a:r>
                    </a:p>
                  </a:txBody>
                  <a:tcPr anchor="ctr"/>
                </a:tc>
                <a:extLst>
                  <a:ext uri="{0D108BD9-81ED-4DB2-BD59-A6C34878D82A}">
                    <a16:rowId xmlns:a16="http://schemas.microsoft.com/office/drawing/2014/main" val="3615763256"/>
                  </a:ext>
                </a:extLst>
              </a:tr>
              <a:tr h="1315713">
                <a:tc>
                  <a:txBody>
                    <a:bodyPr/>
                    <a:lstStyle/>
                    <a:p>
                      <a:pPr algn="l"/>
                      <a:endParaRPr lang="en-US" dirty="0"/>
                    </a:p>
                    <a:p>
                      <a:pPr algn="ctr"/>
                      <a:r>
                        <a:rPr lang="en-US" dirty="0"/>
                        <a:t>Years With </a:t>
                      </a:r>
                      <a:r>
                        <a:rPr lang="en-US" dirty="0" err="1"/>
                        <a:t>Curr</a:t>
                      </a:r>
                      <a:r>
                        <a:rPr lang="en-US" dirty="0"/>
                        <a:t> Manager</a:t>
                      </a:r>
                    </a:p>
                  </a:txBody>
                  <a:tcPr anchor="ctr"/>
                </a:tc>
                <a:tc>
                  <a:txBody>
                    <a:bodyPr/>
                    <a:lstStyle/>
                    <a:p>
                      <a:pPr algn="l"/>
                      <a:r>
                        <a:rPr lang="en-US" dirty="0"/>
                        <a:t>It seems people who spend more time with same managers tend to stay</a:t>
                      </a:r>
                    </a:p>
                  </a:txBody>
                  <a:tcPr anchor="ctr"/>
                </a:tc>
                <a:tc>
                  <a:txBody>
                    <a:bodyPr/>
                    <a:lstStyle/>
                    <a:p>
                      <a:pPr algn="l"/>
                      <a:r>
                        <a:rPr lang="en-US" dirty="0"/>
                        <a:t>Try to get a 360 degree feedback on managers whose subordinates are leaving too fast and try to understand their concerns if any</a:t>
                      </a:r>
                    </a:p>
                  </a:txBody>
                  <a:tcPr anchor="ctr"/>
                </a:tc>
                <a:extLst>
                  <a:ext uri="{0D108BD9-81ED-4DB2-BD59-A6C34878D82A}">
                    <a16:rowId xmlns:a16="http://schemas.microsoft.com/office/drawing/2014/main" val="513239183"/>
                  </a:ext>
                </a:extLst>
              </a:tr>
            </a:tbl>
          </a:graphicData>
        </a:graphic>
      </p:graphicFrame>
    </p:spTree>
    <p:extLst>
      <p:ext uri="{BB962C8B-B14F-4D97-AF65-F5344CB8AC3E}">
        <p14:creationId xmlns:p14="http://schemas.microsoft.com/office/powerpoint/2010/main" val="420372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92260" cy="553998"/>
            </a:xfrm>
            <a:prstGeom prst="rect">
              <a:avLst/>
            </a:prstGeom>
          </p:spPr>
          <p:txBody>
            <a:bodyPr wrap="none">
              <a:spAutoFit/>
            </a:bodyPr>
            <a:lstStyle/>
            <a:p>
              <a:r>
                <a:rPr lang="en-US" sz="3000" b="1" dirty="0">
                  <a:solidFill>
                    <a:schemeClr val="bg1"/>
                  </a:solidFill>
                  <a:latin typeface="Lato" charset="0"/>
                </a:rPr>
                <a:t>Problem Identified and Corresponding Resolution</a:t>
              </a:r>
            </a:p>
          </p:txBody>
        </p:sp>
      </p:grpSp>
      <p:graphicFrame>
        <p:nvGraphicFramePr>
          <p:cNvPr id="2" name="Table 1">
            <a:extLst>
              <a:ext uri="{FF2B5EF4-FFF2-40B4-BE49-F238E27FC236}">
                <a16:creationId xmlns:a16="http://schemas.microsoft.com/office/drawing/2014/main" id="{D5E6732C-D90A-4680-971F-662551BFE723}"/>
              </a:ext>
            </a:extLst>
          </p:cNvPr>
          <p:cNvGraphicFramePr>
            <a:graphicFrameLocks noGrp="1"/>
          </p:cNvGraphicFramePr>
          <p:nvPr>
            <p:extLst>
              <p:ext uri="{D42A27DB-BD31-4B8C-83A1-F6EECF244321}">
                <p14:modId xmlns:p14="http://schemas.microsoft.com/office/powerpoint/2010/main" val="2405471958"/>
              </p:ext>
            </p:extLst>
          </p:nvPr>
        </p:nvGraphicFramePr>
        <p:xfrm>
          <a:off x="931984" y="1546143"/>
          <a:ext cx="10172700" cy="3144513"/>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4146815612"/>
                    </a:ext>
                  </a:extLst>
                </a:gridCol>
                <a:gridCol w="3009900">
                  <a:extLst>
                    <a:ext uri="{9D8B030D-6E8A-4147-A177-3AD203B41FA5}">
                      <a16:colId xmlns:a16="http://schemas.microsoft.com/office/drawing/2014/main" val="824581112"/>
                    </a:ext>
                  </a:extLst>
                </a:gridCol>
                <a:gridCol w="3771900">
                  <a:extLst>
                    <a:ext uri="{9D8B030D-6E8A-4147-A177-3AD203B41FA5}">
                      <a16:colId xmlns:a16="http://schemas.microsoft.com/office/drawing/2014/main" val="287974375"/>
                    </a:ext>
                  </a:extLst>
                </a:gridCol>
              </a:tblGrid>
              <a:tr h="333497">
                <a:tc>
                  <a:txBody>
                    <a:bodyPr/>
                    <a:lstStyle/>
                    <a:p>
                      <a:pPr algn="ctr"/>
                      <a:r>
                        <a:rPr lang="en-US" dirty="0"/>
                        <a:t>Variables</a:t>
                      </a:r>
                    </a:p>
                  </a:txBody>
                  <a:tcPr/>
                </a:tc>
                <a:tc>
                  <a:txBody>
                    <a:bodyPr/>
                    <a:lstStyle/>
                    <a:p>
                      <a:pPr algn="ctr"/>
                      <a:r>
                        <a:rPr lang="en-US" dirty="0"/>
                        <a:t>Problems</a:t>
                      </a:r>
                    </a:p>
                  </a:txBody>
                  <a:tcPr/>
                </a:tc>
                <a:tc>
                  <a:txBody>
                    <a:bodyPr/>
                    <a:lstStyle/>
                    <a:p>
                      <a:pPr algn="ctr"/>
                      <a:r>
                        <a:rPr lang="en-US" dirty="0"/>
                        <a:t>Recommendations</a:t>
                      </a:r>
                    </a:p>
                  </a:txBody>
                  <a:tcPr/>
                </a:tc>
                <a:extLst>
                  <a:ext uri="{0D108BD9-81ED-4DB2-BD59-A6C34878D82A}">
                    <a16:rowId xmlns:a16="http://schemas.microsoft.com/office/drawing/2014/main" val="2745001606"/>
                  </a:ext>
                </a:extLst>
              </a:tr>
              <a:tr h="1315713">
                <a:tc>
                  <a:txBody>
                    <a:bodyPr/>
                    <a:lstStyle/>
                    <a:p>
                      <a:pPr algn="ctr"/>
                      <a:r>
                        <a:rPr lang="en-US" dirty="0"/>
                        <a:t>Years Since Last Promotion</a:t>
                      </a:r>
                    </a:p>
                  </a:txBody>
                  <a:tcPr anchor="ctr"/>
                </a:tc>
                <a:tc>
                  <a:txBody>
                    <a:bodyPr/>
                    <a:lstStyle/>
                    <a:p>
                      <a:pPr algn="l"/>
                      <a:r>
                        <a:rPr lang="en-US" dirty="0"/>
                        <a:t>It seems employees who have not been promoted for a while tend to leave</a:t>
                      </a:r>
                    </a:p>
                  </a:txBody>
                  <a:tcPr anchor="ctr"/>
                </a:tc>
                <a:tc>
                  <a:txBody>
                    <a:bodyPr/>
                    <a:lstStyle/>
                    <a:p>
                      <a:pPr algn="l"/>
                      <a:r>
                        <a:rPr lang="en-US" dirty="0"/>
                        <a:t>Have a certain promotion criteria which is measurable, Ensure that people are being promoted on fair grounds and when they well deserve it</a:t>
                      </a:r>
                    </a:p>
                  </a:txBody>
                  <a:tcPr anchor="ctr"/>
                </a:tc>
                <a:extLst>
                  <a:ext uri="{0D108BD9-81ED-4DB2-BD59-A6C34878D82A}">
                    <a16:rowId xmlns:a16="http://schemas.microsoft.com/office/drawing/2014/main" val="3615763256"/>
                  </a:ext>
                </a:extLst>
              </a:tr>
              <a:tr h="1315713">
                <a:tc>
                  <a:txBody>
                    <a:bodyPr/>
                    <a:lstStyle/>
                    <a:p>
                      <a:pPr algn="l"/>
                      <a:endParaRPr lang="en-US" dirty="0"/>
                    </a:p>
                    <a:p>
                      <a:pPr algn="ctr"/>
                      <a:r>
                        <a:rPr lang="en-US" dirty="0"/>
                        <a:t>Environment Satisfaction 2,</a:t>
                      </a:r>
                    </a:p>
                    <a:p>
                      <a:pPr algn="ctr"/>
                      <a:r>
                        <a:rPr lang="en-US" dirty="0"/>
                        <a:t>Environment Satisfaction 3 &amp;</a:t>
                      </a:r>
                    </a:p>
                    <a:p>
                      <a:pPr algn="ctr"/>
                      <a:r>
                        <a:rPr lang="en-US" dirty="0"/>
                        <a:t>Environment Satisfaction 4</a:t>
                      </a:r>
                    </a:p>
                  </a:txBody>
                  <a:tcPr anchor="ctr"/>
                </a:tc>
                <a:tc>
                  <a:txBody>
                    <a:bodyPr/>
                    <a:lstStyle/>
                    <a:p>
                      <a:pPr algn="l"/>
                      <a:r>
                        <a:rPr lang="en-US" dirty="0"/>
                        <a:t>While employees who rated 2 and above seems to stay, rating 1 tends to leave the company</a:t>
                      </a:r>
                    </a:p>
                  </a:txBody>
                  <a:tcPr anchor="ctr"/>
                </a:tc>
                <a:tc>
                  <a:txBody>
                    <a:bodyPr/>
                    <a:lstStyle/>
                    <a:p>
                      <a:pPr algn="l"/>
                      <a:r>
                        <a:rPr lang="en-US" dirty="0"/>
                        <a:t>look into detailed feedback from people who have rated 1 and take actions accordingly</a:t>
                      </a:r>
                    </a:p>
                  </a:txBody>
                  <a:tcPr anchor="ctr"/>
                </a:tc>
                <a:extLst>
                  <a:ext uri="{0D108BD9-81ED-4DB2-BD59-A6C34878D82A}">
                    <a16:rowId xmlns:a16="http://schemas.microsoft.com/office/drawing/2014/main" val="513239183"/>
                  </a:ext>
                </a:extLst>
              </a:tr>
            </a:tbl>
          </a:graphicData>
        </a:graphic>
      </p:graphicFrame>
    </p:spTree>
    <p:extLst>
      <p:ext uri="{BB962C8B-B14F-4D97-AF65-F5344CB8AC3E}">
        <p14:creationId xmlns:p14="http://schemas.microsoft.com/office/powerpoint/2010/main" val="378115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8" name="Rectangle 7">
            <a:extLst>
              <a:ext uri="{FF2B5EF4-FFF2-40B4-BE49-F238E27FC236}">
                <a16:creationId xmlns:a16="http://schemas.microsoft.com/office/drawing/2014/main" id="{6C56F38C-7050-4F99-84D0-1F03B1ACC969}"/>
              </a:ext>
            </a:extLst>
          </p:cNvPr>
          <p:cNvSpPr/>
          <p:nvPr/>
        </p:nvSpPr>
        <p:spPr>
          <a:xfrm>
            <a:off x="400051" y="1955934"/>
            <a:ext cx="11020424" cy="2677656"/>
          </a:xfrm>
          <a:prstGeom prst="rect">
            <a:avLst/>
          </a:prstGeom>
        </p:spPr>
        <p:txBody>
          <a:bodyPr wrap="square">
            <a:spAutoFit/>
          </a:bodyPr>
          <a:lstStyle/>
          <a:p>
            <a:pPr>
              <a:lnSpc>
                <a:spcPct val="200000"/>
              </a:lnSpc>
            </a:pPr>
            <a:r>
              <a:rPr lang="en-IN" sz="2000" b="1" dirty="0">
                <a:latin typeface="Lato"/>
              </a:rPr>
              <a:t>Objective</a:t>
            </a:r>
          </a:p>
          <a:p>
            <a:pPr marL="742950" lvl="1" indent="-285750">
              <a:lnSpc>
                <a:spcPct val="150000"/>
              </a:lnSpc>
              <a:buFont typeface="Courier New" panose="02070309020205020404" pitchFamily="49" charset="0"/>
              <a:buChar char="o"/>
            </a:pPr>
            <a:r>
              <a:rPr lang="en-US" sz="1600" dirty="0"/>
              <a:t>Understand the factors in order to curb attrition of the Company </a:t>
            </a:r>
            <a:r>
              <a:rPr lang="en-US" sz="1600" b="1" dirty="0"/>
              <a:t>XYZ</a:t>
            </a:r>
          </a:p>
          <a:p>
            <a:pPr marL="742950" lvl="1" indent="-285750">
              <a:lnSpc>
                <a:spcPct val="150000"/>
              </a:lnSpc>
              <a:buFont typeface="Courier New" panose="02070309020205020404" pitchFamily="49" charset="0"/>
              <a:buChar char="o"/>
            </a:pPr>
            <a:r>
              <a:rPr lang="en-US" sz="1600" dirty="0"/>
              <a:t>Know which of the variables is most important and needs to be addressed right away</a:t>
            </a:r>
            <a:endParaRPr lang="en-US" sz="1600" b="1" dirty="0">
              <a:latin typeface="Lato"/>
            </a:endParaRPr>
          </a:p>
          <a:p>
            <a:pPr marL="742950" lvl="1" indent="-285750">
              <a:lnSpc>
                <a:spcPct val="150000"/>
              </a:lnSpc>
              <a:buFont typeface="Courier New" panose="02070309020205020404" pitchFamily="49" charset="0"/>
              <a:buChar char="o"/>
            </a:pPr>
            <a:r>
              <a:rPr lang="en-US" sz="1600" dirty="0"/>
              <a:t>Company want to know what changes they should make to their workplace, in order to get most of their employees to stay</a:t>
            </a:r>
            <a:r>
              <a:rPr lang="en-IN" sz="1600" dirty="0">
                <a:latin typeface="Lato"/>
              </a:rPr>
              <a:t> in the company</a:t>
            </a:r>
          </a:p>
          <a:p>
            <a:pPr>
              <a:lnSpc>
                <a:spcPct val="200000"/>
              </a:lnSpc>
            </a:pPr>
            <a:endParaRPr lang="en-US" sz="1600" dirty="0">
              <a:latin typeface="Lato"/>
            </a:endParaRPr>
          </a:p>
        </p:txBody>
      </p:sp>
      <p:sp>
        <p:nvSpPr>
          <p:cNvPr id="9" name="Rectangle 8">
            <a:extLst>
              <a:ext uri="{FF2B5EF4-FFF2-40B4-BE49-F238E27FC236}">
                <a16:creationId xmlns:a16="http://schemas.microsoft.com/office/drawing/2014/main" id="{7E0C540B-58B3-4E69-B5EF-11090BB39535}"/>
              </a:ext>
            </a:extLst>
          </p:cNvPr>
          <p:cNvSpPr/>
          <p:nvPr/>
        </p:nvSpPr>
        <p:spPr>
          <a:xfrm>
            <a:off x="210706" y="1148643"/>
            <a:ext cx="3684342" cy="553998"/>
          </a:xfrm>
          <a:prstGeom prst="rect">
            <a:avLst/>
          </a:prstGeom>
        </p:spPr>
        <p:txBody>
          <a:bodyPr wrap="none">
            <a:spAutoFit/>
          </a:bodyPr>
          <a:lstStyle/>
          <a:p>
            <a:r>
              <a:rPr lang="en-US" sz="3000" b="1" dirty="0">
                <a:solidFill>
                  <a:schemeClr val="bg1"/>
                </a:solidFill>
                <a:latin typeface="Lato" charset="0"/>
              </a:rPr>
              <a:t>Problem Statement</a:t>
            </a:r>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92260" cy="553998"/>
            </a:xfrm>
            <a:prstGeom prst="rect">
              <a:avLst/>
            </a:prstGeom>
          </p:spPr>
          <p:txBody>
            <a:bodyPr wrap="none">
              <a:spAutoFit/>
            </a:bodyPr>
            <a:lstStyle/>
            <a:p>
              <a:r>
                <a:rPr lang="en-US" sz="3000" b="1" dirty="0">
                  <a:solidFill>
                    <a:schemeClr val="bg1"/>
                  </a:solidFill>
                  <a:latin typeface="Lato" charset="0"/>
                </a:rPr>
                <a:t>Problem Identified and Corresponding Resolution</a:t>
              </a:r>
            </a:p>
          </p:txBody>
        </p:sp>
      </p:grpSp>
      <p:graphicFrame>
        <p:nvGraphicFramePr>
          <p:cNvPr id="2" name="Table 1">
            <a:extLst>
              <a:ext uri="{FF2B5EF4-FFF2-40B4-BE49-F238E27FC236}">
                <a16:creationId xmlns:a16="http://schemas.microsoft.com/office/drawing/2014/main" id="{D5E6732C-D90A-4680-971F-662551BFE723}"/>
              </a:ext>
            </a:extLst>
          </p:cNvPr>
          <p:cNvGraphicFramePr>
            <a:graphicFrameLocks noGrp="1"/>
          </p:cNvGraphicFramePr>
          <p:nvPr>
            <p:extLst>
              <p:ext uri="{D42A27DB-BD31-4B8C-83A1-F6EECF244321}">
                <p14:modId xmlns:p14="http://schemas.microsoft.com/office/powerpoint/2010/main" val="766266313"/>
              </p:ext>
            </p:extLst>
          </p:nvPr>
        </p:nvGraphicFramePr>
        <p:xfrm>
          <a:off x="659424" y="1500579"/>
          <a:ext cx="10339755" cy="3144513"/>
        </p:xfrm>
        <a:graphic>
          <a:graphicData uri="http://schemas.openxmlformats.org/drawingml/2006/table">
            <a:tbl>
              <a:tblPr firstRow="1" bandRow="1">
                <a:tableStyleId>{5C22544A-7EE6-4342-B048-85BDC9FD1C3A}</a:tableStyleId>
              </a:tblPr>
              <a:tblGrid>
                <a:gridCol w="3446585">
                  <a:extLst>
                    <a:ext uri="{9D8B030D-6E8A-4147-A177-3AD203B41FA5}">
                      <a16:colId xmlns:a16="http://schemas.microsoft.com/office/drawing/2014/main" val="4146815612"/>
                    </a:ext>
                  </a:extLst>
                </a:gridCol>
                <a:gridCol w="3059328">
                  <a:extLst>
                    <a:ext uri="{9D8B030D-6E8A-4147-A177-3AD203B41FA5}">
                      <a16:colId xmlns:a16="http://schemas.microsoft.com/office/drawing/2014/main" val="824581112"/>
                    </a:ext>
                  </a:extLst>
                </a:gridCol>
                <a:gridCol w="3833842">
                  <a:extLst>
                    <a:ext uri="{9D8B030D-6E8A-4147-A177-3AD203B41FA5}">
                      <a16:colId xmlns:a16="http://schemas.microsoft.com/office/drawing/2014/main" val="287974375"/>
                    </a:ext>
                  </a:extLst>
                </a:gridCol>
              </a:tblGrid>
              <a:tr h="253063">
                <a:tc>
                  <a:txBody>
                    <a:bodyPr/>
                    <a:lstStyle/>
                    <a:p>
                      <a:pPr algn="ctr"/>
                      <a:r>
                        <a:rPr lang="en-US" dirty="0"/>
                        <a:t>Variables</a:t>
                      </a:r>
                    </a:p>
                  </a:txBody>
                  <a:tcPr/>
                </a:tc>
                <a:tc>
                  <a:txBody>
                    <a:bodyPr/>
                    <a:lstStyle/>
                    <a:p>
                      <a:pPr algn="ctr"/>
                      <a:r>
                        <a:rPr lang="en-US" dirty="0"/>
                        <a:t>Problems</a:t>
                      </a:r>
                    </a:p>
                  </a:txBody>
                  <a:tcPr/>
                </a:tc>
                <a:tc>
                  <a:txBody>
                    <a:bodyPr/>
                    <a:lstStyle/>
                    <a:p>
                      <a:pPr algn="ctr"/>
                      <a:r>
                        <a:rPr lang="en-US" dirty="0"/>
                        <a:t>Recommendations</a:t>
                      </a:r>
                    </a:p>
                  </a:txBody>
                  <a:tcPr/>
                </a:tc>
                <a:extLst>
                  <a:ext uri="{0D108BD9-81ED-4DB2-BD59-A6C34878D82A}">
                    <a16:rowId xmlns:a16="http://schemas.microsoft.com/office/drawing/2014/main" val="2745001606"/>
                  </a:ext>
                </a:extLst>
              </a:tr>
              <a:tr h="1315713">
                <a:tc>
                  <a:txBody>
                    <a:bodyPr/>
                    <a:lstStyle/>
                    <a:p>
                      <a:pPr algn="ctr"/>
                      <a:r>
                        <a:rPr lang="en-US" dirty="0"/>
                        <a:t>Department Research Development</a:t>
                      </a:r>
                    </a:p>
                    <a:p>
                      <a:pPr algn="ctr"/>
                      <a:r>
                        <a:rPr lang="en-US" dirty="0"/>
                        <a:t>&amp; </a:t>
                      </a:r>
                    </a:p>
                    <a:p>
                      <a:pPr algn="ctr"/>
                      <a:r>
                        <a:rPr lang="en-US" dirty="0"/>
                        <a:t>Department Sales</a:t>
                      </a:r>
                    </a:p>
                  </a:txBody>
                  <a:tcPr anchor="ctr"/>
                </a:tc>
                <a:tc>
                  <a:txBody>
                    <a:bodyPr/>
                    <a:lstStyle/>
                    <a:p>
                      <a:pPr algn="l"/>
                      <a:r>
                        <a:rPr lang="en-US" dirty="0"/>
                        <a:t>Employees working in Development and Sales department tend to be staying a bit longer</a:t>
                      </a:r>
                    </a:p>
                  </a:txBody>
                  <a:tcPr anchor="ctr"/>
                </a:tc>
                <a:tc>
                  <a:txBody>
                    <a:bodyPr/>
                    <a:lstStyle/>
                    <a:p>
                      <a:pPr algn="l"/>
                      <a:r>
                        <a:rPr lang="en-US" dirty="0"/>
                        <a:t>Look into other departments concerns, understand from sales and development what is working in favor of them and apply the same to other departments</a:t>
                      </a:r>
                    </a:p>
                  </a:txBody>
                  <a:tcPr anchor="ctr"/>
                </a:tc>
                <a:extLst>
                  <a:ext uri="{0D108BD9-81ED-4DB2-BD59-A6C34878D82A}">
                    <a16:rowId xmlns:a16="http://schemas.microsoft.com/office/drawing/2014/main" val="3615763256"/>
                  </a:ext>
                </a:extLst>
              </a:tr>
              <a:tr h="1315713">
                <a:tc>
                  <a:txBody>
                    <a:bodyPr/>
                    <a:lstStyle/>
                    <a:p>
                      <a:pPr algn="l"/>
                      <a:endParaRPr lang="en-US" dirty="0"/>
                    </a:p>
                    <a:p>
                      <a:pPr algn="ctr"/>
                      <a:r>
                        <a:rPr lang="en-US" dirty="0"/>
                        <a:t>Job Satisfaction 4</a:t>
                      </a:r>
                    </a:p>
                  </a:txBody>
                  <a:tcPr anchor="ctr"/>
                </a:tc>
                <a:tc>
                  <a:txBody>
                    <a:bodyPr/>
                    <a:lstStyle/>
                    <a:p>
                      <a:pPr algn="l"/>
                      <a:r>
                        <a:rPr lang="en-US" dirty="0"/>
                        <a:t>Rating below 4 tend to be addition on to attrition rate</a:t>
                      </a:r>
                    </a:p>
                  </a:txBody>
                  <a:tcPr anchor="ctr"/>
                </a:tc>
                <a:tc>
                  <a:txBody>
                    <a:bodyPr/>
                    <a:lstStyle/>
                    <a:p>
                      <a:pPr algn="l"/>
                      <a:r>
                        <a:rPr lang="en-US" dirty="0"/>
                        <a:t>Look into detailed feedback for below 4 rating and take actions accordingly</a:t>
                      </a:r>
                    </a:p>
                  </a:txBody>
                  <a:tcPr anchor="ctr"/>
                </a:tc>
                <a:extLst>
                  <a:ext uri="{0D108BD9-81ED-4DB2-BD59-A6C34878D82A}">
                    <a16:rowId xmlns:a16="http://schemas.microsoft.com/office/drawing/2014/main" val="513239183"/>
                  </a:ext>
                </a:extLst>
              </a:tr>
            </a:tbl>
          </a:graphicData>
        </a:graphic>
      </p:graphicFrame>
    </p:spTree>
    <p:extLst>
      <p:ext uri="{BB962C8B-B14F-4D97-AF65-F5344CB8AC3E}">
        <p14:creationId xmlns:p14="http://schemas.microsoft.com/office/powerpoint/2010/main" val="3978485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92260" cy="553998"/>
            </a:xfrm>
            <a:prstGeom prst="rect">
              <a:avLst/>
            </a:prstGeom>
          </p:spPr>
          <p:txBody>
            <a:bodyPr wrap="none">
              <a:spAutoFit/>
            </a:bodyPr>
            <a:lstStyle/>
            <a:p>
              <a:r>
                <a:rPr lang="en-US" sz="3000" b="1" dirty="0">
                  <a:solidFill>
                    <a:schemeClr val="bg1"/>
                  </a:solidFill>
                  <a:latin typeface="Lato" charset="0"/>
                </a:rPr>
                <a:t>Problem Identified and Corresponding Resolution</a:t>
              </a:r>
            </a:p>
          </p:txBody>
        </p:sp>
      </p:grpSp>
      <p:graphicFrame>
        <p:nvGraphicFramePr>
          <p:cNvPr id="2" name="Table 1">
            <a:extLst>
              <a:ext uri="{FF2B5EF4-FFF2-40B4-BE49-F238E27FC236}">
                <a16:creationId xmlns:a16="http://schemas.microsoft.com/office/drawing/2014/main" id="{D5E6732C-D90A-4680-971F-662551BFE723}"/>
              </a:ext>
            </a:extLst>
          </p:cNvPr>
          <p:cNvGraphicFramePr>
            <a:graphicFrameLocks noGrp="1"/>
          </p:cNvGraphicFramePr>
          <p:nvPr>
            <p:extLst>
              <p:ext uri="{D42A27DB-BD31-4B8C-83A1-F6EECF244321}">
                <p14:modId xmlns:p14="http://schemas.microsoft.com/office/powerpoint/2010/main" val="2784052093"/>
              </p:ext>
            </p:extLst>
          </p:nvPr>
        </p:nvGraphicFramePr>
        <p:xfrm>
          <a:off x="404446" y="1528558"/>
          <a:ext cx="11236570" cy="3967473"/>
        </p:xfrm>
        <a:graphic>
          <a:graphicData uri="http://schemas.openxmlformats.org/drawingml/2006/table">
            <a:tbl>
              <a:tblPr firstRow="1" bandRow="1">
                <a:tableStyleId>{5C22544A-7EE6-4342-B048-85BDC9FD1C3A}</a:tableStyleId>
              </a:tblPr>
              <a:tblGrid>
                <a:gridCol w="3745523">
                  <a:extLst>
                    <a:ext uri="{9D8B030D-6E8A-4147-A177-3AD203B41FA5}">
                      <a16:colId xmlns:a16="http://schemas.microsoft.com/office/drawing/2014/main" val="4146815612"/>
                    </a:ext>
                  </a:extLst>
                </a:gridCol>
                <a:gridCol w="3324678">
                  <a:extLst>
                    <a:ext uri="{9D8B030D-6E8A-4147-A177-3AD203B41FA5}">
                      <a16:colId xmlns:a16="http://schemas.microsoft.com/office/drawing/2014/main" val="824581112"/>
                    </a:ext>
                  </a:extLst>
                </a:gridCol>
                <a:gridCol w="4166369">
                  <a:extLst>
                    <a:ext uri="{9D8B030D-6E8A-4147-A177-3AD203B41FA5}">
                      <a16:colId xmlns:a16="http://schemas.microsoft.com/office/drawing/2014/main" val="287974375"/>
                    </a:ext>
                  </a:extLst>
                </a:gridCol>
              </a:tblGrid>
              <a:tr h="333497">
                <a:tc>
                  <a:txBody>
                    <a:bodyPr/>
                    <a:lstStyle/>
                    <a:p>
                      <a:pPr algn="ctr"/>
                      <a:r>
                        <a:rPr lang="en-US" dirty="0"/>
                        <a:t>Variables</a:t>
                      </a:r>
                    </a:p>
                  </a:txBody>
                  <a:tcPr/>
                </a:tc>
                <a:tc>
                  <a:txBody>
                    <a:bodyPr/>
                    <a:lstStyle/>
                    <a:p>
                      <a:pPr algn="ctr"/>
                      <a:r>
                        <a:rPr lang="en-US" dirty="0"/>
                        <a:t>Problems</a:t>
                      </a:r>
                    </a:p>
                  </a:txBody>
                  <a:tcPr/>
                </a:tc>
                <a:tc>
                  <a:txBody>
                    <a:bodyPr/>
                    <a:lstStyle/>
                    <a:p>
                      <a:pPr algn="ctr"/>
                      <a:r>
                        <a:rPr lang="en-US" dirty="0"/>
                        <a:t>Recommendations</a:t>
                      </a:r>
                    </a:p>
                  </a:txBody>
                  <a:tcPr/>
                </a:tc>
                <a:extLst>
                  <a:ext uri="{0D108BD9-81ED-4DB2-BD59-A6C34878D82A}">
                    <a16:rowId xmlns:a16="http://schemas.microsoft.com/office/drawing/2014/main" val="2745001606"/>
                  </a:ext>
                </a:extLst>
              </a:tr>
              <a:tr h="1315713">
                <a:tc>
                  <a:txBody>
                    <a:bodyPr/>
                    <a:lstStyle/>
                    <a:p>
                      <a:pPr algn="ctr"/>
                      <a:r>
                        <a:rPr lang="en-US" dirty="0"/>
                        <a:t>Total Working Years Group 11-40,</a:t>
                      </a:r>
                    </a:p>
                    <a:p>
                      <a:pPr algn="ctr"/>
                      <a:r>
                        <a:rPr lang="en-US" dirty="0"/>
                        <a:t>Total Working Years Group 3-5 &amp;</a:t>
                      </a:r>
                    </a:p>
                    <a:p>
                      <a:pPr algn="ctr"/>
                      <a:r>
                        <a:rPr lang="en-US" dirty="0"/>
                        <a:t>Total Working Years Group 6-10</a:t>
                      </a:r>
                    </a:p>
                  </a:txBody>
                  <a:tcPr anchor="ctr"/>
                </a:tc>
                <a:tc>
                  <a:txBody>
                    <a:bodyPr/>
                    <a:lstStyle/>
                    <a:p>
                      <a:pPr algn="l"/>
                      <a:r>
                        <a:rPr lang="en-US" dirty="0"/>
                        <a:t>Employees with less than 3 years experience tend to be leaving faster</a:t>
                      </a:r>
                    </a:p>
                  </a:txBody>
                  <a:tcPr anchor="ctr"/>
                </a:tc>
                <a:tc>
                  <a:txBody>
                    <a:bodyPr/>
                    <a:lstStyle/>
                    <a:p>
                      <a:pPr algn="l"/>
                      <a:r>
                        <a:rPr lang="en-US" dirty="0"/>
                        <a:t>Once an employee completed 2.5 years, understand their concerns , their ambitions, career path they want to achieve, expose them to new opportunities, provide them with training, promote them if they are performing well and give a remarkable hire which is not less than 15%</a:t>
                      </a:r>
                    </a:p>
                  </a:txBody>
                  <a:tcPr anchor="ctr"/>
                </a:tc>
                <a:extLst>
                  <a:ext uri="{0D108BD9-81ED-4DB2-BD59-A6C34878D82A}">
                    <a16:rowId xmlns:a16="http://schemas.microsoft.com/office/drawing/2014/main" val="3615763256"/>
                  </a:ext>
                </a:extLst>
              </a:tr>
              <a:tr h="1315713">
                <a:tc>
                  <a:txBody>
                    <a:bodyPr/>
                    <a:lstStyle/>
                    <a:p>
                      <a:pPr algn="l"/>
                      <a:endParaRPr lang="en-US" dirty="0"/>
                    </a:p>
                    <a:p>
                      <a:pPr algn="ctr"/>
                      <a:r>
                        <a:rPr lang="en-US" dirty="0"/>
                        <a:t>Number of Companies Worked</a:t>
                      </a:r>
                    </a:p>
                  </a:txBody>
                  <a:tcPr anchor="ctr"/>
                </a:tc>
                <a:tc>
                  <a:txBody>
                    <a:bodyPr/>
                    <a:lstStyle/>
                    <a:p>
                      <a:pPr algn="l"/>
                      <a:r>
                        <a:rPr lang="en-US" dirty="0"/>
                        <a:t>Rating below 4 tend to be addition on to attrition rate</a:t>
                      </a:r>
                    </a:p>
                  </a:txBody>
                  <a:tcPr anchor="ctr"/>
                </a:tc>
                <a:tc>
                  <a:txBody>
                    <a:bodyPr/>
                    <a:lstStyle/>
                    <a:p>
                      <a:pPr algn="l"/>
                      <a:r>
                        <a:rPr lang="en-US" dirty="0"/>
                        <a:t>screen for candidates who have stayed with companies </a:t>
                      </a:r>
                      <a:r>
                        <a:rPr lang="en-US" dirty="0" err="1"/>
                        <a:t>fro</a:t>
                      </a:r>
                      <a:r>
                        <a:rPr lang="en-US" dirty="0"/>
                        <a:t> longer and not the ones who kept changing companies one after other</a:t>
                      </a:r>
                    </a:p>
                  </a:txBody>
                  <a:tcPr anchor="ctr"/>
                </a:tc>
                <a:extLst>
                  <a:ext uri="{0D108BD9-81ED-4DB2-BD59-A6C34878D82A}">
                    <a16:rowId xmlns:a16="http://schemas.microsoft.com/office/drawing/2014/main" val="513239183"/>
                  </a:ext>
                </a:extLst>
              </a:tr>
            </a:tbl>
          </a:graphicData>
        </a:graphic>
      </p:graphicFrame>
    </p:spTree>
    <p:extLst>
      <p:ext uri="{BB962C8B-B14F-4D97-AF65-F5344CB8AC3E}">
        <p14:creationId xmlns:p14="http://schemas.microsoft.com/office/powerpoint/2010/main" val="359930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92260" cy="553998"/>
            </a:xfrm>
            <a:prstGeom prst="rect">
              <a:avLst/>
            </a:prstGeom>
          </p:spPr>
          <p:txBody>
            <a:bodyPr wrap="none">
              <a:spAutoFit/>
            </a:bodyPr>
            <a:lstStyle/>
            <a:p>
              <a:r>
                <a:rPr lang="en-US" sz="3000" b="1" dirty="0">
                  <a:solidFill>
                    <a:schemeClr val="bg1"/>
                  </a:solidFill>
                  <a:latin typeface="Lato" charset="0"/>
                </a:rPr>
                <a:t>Problem Identified and Corresponding Resolution</a:t>
              </a:r>
            </a:p>
          </p:txBody>
        </p:sp>
      </p:grpSp>
      <p:graphicFrame>
        <p:nvGraphicFramePr>
          <p:cNvPr id="2" name="Table 1">
            <a:extLst>
              <a:ext uri="{FF2B5EF4-FFF2-40B4-BE49-F238E27FC236}">
                <a16:creationId xmlns:a16="http://schemas.microsoft.com/office/drawing/2014/main" id="{D5E6732C-D90A-4680-971F-662551BFE723}"/>
              </a:ext>
            </a:extLst>
          </p:cNvPr>
          <p:cNvGraphicFramePr>
            <a:graphicFrameLocks noGrp="1"/>
          </p:cNvGraphicFramePr>
          <p:nvPr>
            <p:extLst>
              <p:ext uri="{D42A27DB-BD31-4B8C-83A1-F6EECF244321}">
                <p14:modId xmlns:p14="http://schemas.microsoft.com/office/powerpoint/2010/main" val="3571860768"/>
              </p:ext>
            </p:extLst>
          </p:nvPr>
        </p:nvGraphicFramePr>
        <p:xfrm>
          <a:off x="477715" y="1853873"/>
          <a:ext cx="11236570" cy="2651760"/>
        </p:xfrm>
        <a:graphic>
          <a:graphicData uri="http://schemas.openxmlformats.org/drawingml/2006/table">
            <a:tbl>
              <a:tblPr firstRow="1" bandRow="1">
                <a:tableStyleId>{5C22544A-7EE6-4342-B048-85BDC9FD1C3A}</a:tableStyleId>
              </a:tblPr>
              <a:tblGrid>
                <a:gridCol w="3745523">
                  <a:extLst>
                    <a:ext uri="{9D8B030D-6E8A-4147-A177-3AD203B41FA5}">
                      <a16:colId xmlns:a16="http://schemas.microsoft.com/office/drawing/2014/main" val="4146815612"/>
                    </a:ext>
                  </a:extLst>
                </a:gridCol>
                <a:gridCol w="3324678">
                  <a:extLst>
                    <a:ext uri="{9D8B030D-6E8A-4147-A177-3AD203B41FA5}">
                      <a16:colId xmlns:a16="http://schemas.microsoft.com/office/drawing/2014/main" val="824581112"/>
                    </a:ext>
                  </a:extLst>
                </a:gridCol>
                <a:gridCol w="4166369">
                  <a:extLst>
                    <a:ext uri="{9D8B030D-6E8A-4147-A177-3AD203B41FA5}">
                      <a16:colId xmlns:a16="http://schemas.microsoft.com/office/drawing/2014/main" val="287974375"/>
                    </a:ext>
                  </a:extLst>
                </a:gridCol>
              </a:tblGrid>
              <a:tr h="333497">
                <a:tc>
                  <a:txBody>
                    <a:bodyPr/>
                    <a:lstStyle/>
                    <a:p>
                      <a:pPr algn="ctr"/>
                      <a:r>
                        <a:rPr lang="en-US" dirty="0"/>
                        <a:t>Variables</a:t>
                      </a:r>
                    </a:p>
                  </a:txBody>
                  <a:tcPr/>
                </a:tc>
                <a:tc>
                  <a:txBody>
                    <a:bodyPr/>
                    <a:lstStyle/>
                    <a:p>
                      <a:pPr algn="ctr"/>
                      <a:r>
                        <a:rPr lang="en-US" dirty="0"/>
                        <a:t>Problems</a:t>
                      </a:r>
                    </a:p>
                  </a:txBody>
                  <a:tcPr/>
                </a:tc>
                <a:tc>
                  <a:txBody>
                    <a:bodyPr/>
                    <a:lstStyle/>
                    <a:p>
                      <a:pPr algn="ctr"/>
                      <a:r>
                        <a:rPr lang="en-US" dirty="0"/>
                        <a:t>Recommendations</a:t>
                      </a:r>
                    </a:p>
                  </a:txBody>
                  <a:tcPr/>
                </a:tc>
                <a:extLst>
                  <a:ext uri="{0D108BD9-81ED-4DB2-BD59-A6C34878D82A}">
                    <a16:rowId xmlns:a16="http://schemas.microsoft.com/office/drawing/2014/main" val="2745001606"/>
                  </a:ext>
                </a:extLst>
              </a:tr>
              <a:tr h="333497">
                <a:tc>
                  <a:txBody>
                    <a:bodyPr/>
                    <a:lstStyle/>
                    <a:p>
                      <a:pPr algn="ctr"/>
                      <a:r>
                        <a:rPr lang="en-US" dirty="0">
                          <a:solidFill>
                            <a:schemeClr val="tx2">
                              <a:lumMod val="75000"/>
                            </a:schemeClr>
                          </a:solidFill>
                        </a:rPr>
                        <a:t>Marital Status Single</a:t>
                      </a:r>
                    </a:p>
                  </a:txBody>
                  <a:tcPr anchor="ctr"/>
                </a:tc>
                <a:tc>
                  <a:txBody>
                    <a:bodyPr/>
                    <a:lstStyle/>
                    <a:p>
                      <a:pPr algn="l"/>
                      <a:r>
                        <a:rPr lang="en-US" dirty="0">
                          <a:solidFill>
                            <a:schemeClr val="tx2">
                              <a:lumMod val="75000"/>
                            </a:schemeClr>
                          </a:solidFill>
                        </a:rPr>
                        <a:t>Single Employees ted to have less liability and hence may think of changing jobs more frequently.</a:t>
                      </a:r>
                    </a:p>
                  </a:txBody>
                  <a:tcPr anchor="ctr"/>
                </a:tc>
                <a:tc>
                  <a:txBody>
                    <a:bodyPr/>
                    <a:lstStyle/>
                    <a:p>
                      <a:pPr algn="l"/>
                      <a:r>
                        <a:rPr lang="en-US" dirty="0">
                          <a:solidFill>
                            <a:schemeClr val="tx2">
                              <a:lumMod val="75000"/>
                            </a:schemeClr>
                          </a:solidFill>
                        </a:rPr>
                        <a:t>Like some companies have family days, Have a singles day as well for single employees to interact and know each other. Provide a Marriage bonus which could be one months salary and also a marriage leave of 5 days to appease the single employees to stay in the company until they get married.</a:t>
                      </a:r>
                    </a:p>
                  </a:txBody>
                  <a:tcPr anchor="ctr"/>
                </a:tc>
                <a:extLst>
                  <a:ext uri="{0D108BD9-81ED-4DB2-BD59-A6C34878D82A}">
                    <a16:rowId xmlns:a16="http://schemas.microsoft.com/office/drawing/2014/main" val="3074447637"/>
                  </a:ext>
                </a:extLst>
              </a:tr>
            </a:tbl>
          </a:graphicData>
        </a:graphic>
      </p:graphicFrame>
    </p:spTree>
    <p:extLst>
      <p:ext uri="{BB962C8B-B14F-4D97-AF65-F5344CB8AC3E}">
        <p14:creationId xmlns:p14="http://schemas.microsoft.com/office/powerpoint/2010/main" val="365115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3225563" cy="553998"/>
          </a:xfrm>
          <a:prstGeom prst="rect">
            <a:avLst/>
          </a:prstGeom>
        </p:spPr>
        <p:txBody>
          <a:bodyPr wrap="none">
            <a:spAutoFit/>
          </a:bodyPr>
          <a:lstStyle/>
          <a:p>
            <a:r>
              <a:rPr lang="en-US" sz="3000" b="1" dirty="0">
                <a:solidFill>
                  <a:schemeClr val="bg1"/>
                </a:solidFill>
                <a:latin typeface="Lato" charset="0"/>
              </a:rPr>
              <a:t>Data Exploration</a:t>
            </a:r>
            <a:endParaRPr lang="en-US" sz="2400" b="1" dirty="0">
              <a:solidFill>
                <a:schemeClr val="bg1"/>
              </a:solidFill>
              <a:latin typeface="Lato" charset="0"/>
            </a:endParaRPr>
          </a:p>
        </p:txBody>
      </p:sp>
      <p:sp>
        <p:nvSpPr>
          <p:cNvPr id="5" name="Rectangle 4">
            <a:extLst>
              <a:ext uri="{FF2B5EF4-FFF2-40B4-BE49-F238E27FC236}">
                <a16:creationId xmlns:a16="http://schemas.microsoft.com/office/drawing/2014/main" id="{63570A73-8D80-4ECE-B5C0-1C9CBD1D2B43}"/>
              </a:ext>
            </a:extLst>
          </p:cNvPr>
          <p:cNvSpPr/>
          <p:nvPr/>
        </p:nvSpPr>
        <p:spPr>
          <a:xfrm>
            <a:off x="520962" y="1918186"/>
            <a:ext cx="10618993" cy="3662541"/>
          </a:xfrm>
          <a:prstGeom prst="rect">
            <a:avLst/>
          </a:prstGeom>
        </p:spPr>
        <p:txBody>
          <a:bodyPr wrap="square">
            <a:spAutoFit/>
          </a:bodyPr>
          <a:lstStyle/>
          <a:p>
            <a:pPr>
              <a:lnSpc>
                <a:spcPct val="200000"/>
              </a:lnSpc>
            </a:pPr>
            <a:r>
              <a:rPr lang="en-IN" sz="2000" b="1" dirty="0">
                <a:latin typeface="Lato"/>
              </a:rPr>
              <a:t>Dataset</a:t>
            </a:r>
          </a:p>
          <a:p>
            <a:pPr marL="742950" lvl="1" indent="-285750">
              <a:lnSpc>
                <a:spcPct val="150000"/>
              </a:lnSpc>
              <a:buFont typeface="Courier New" panose="02070309020205020404" pitchFamily="49" charset="0"/>
              <a:buChar char="o"/>
            </a:pPr>
            <a:r>
              <a:rPr lang="en-IN" sz="1600" dirty="0">
                <a:latin typeface="Lato"/>
              </a:rPr>
              <a:t>Contains information about the employees working in the Company XYZ </a:t>
            </a:r>
          </a:p>
          <a:p>
            <a:pPr marL="742950" lvl="1" indent="-285750">
              <a:lnSpc>
                <a:spcPct val="150000"/>
              </a:lnSpc>
              <a:buFont typeface="Courier New" panose="02070309020205020404" pitchFamily="49" charset="0"/>
              <a:buChar char="o"/>
            </a:pPr>
            <a:r>
              <a:rPr lang="en-IN" sz="1600" dirty="0">
                <a:latin typeface="Lato"/>
              </a:rPr>
              <a:t>Around 4,400 employees records from Jan ’15 to Dec ’15</a:t>
            </a:r>
          </a:p>
          <a:p>
            <a:pPr marL="742950" lvl="1" indent="-285750">
              <a:lnSpc>
                <a:spcPct val="150000"/>
              </a:lnSpc>
              <a:buFont typeface="Courier New" panose="02070309020205020404" pitchFamily="49" charset="0"/>
              <a:buChar char="o"/>
            </a:pPr>
            <a:r>
              <a:rPr lang="en-IN" sz="1600" dirty="0">
                <a:latin typeface="Lato"/>
              </a:rPr>
              <a:t>30 different variables to understand the employees behaviour and status in the dataset</a:t>
            </a:r>
          </a:p>
          <a:p>
            <a:pPr marL="742950" lvl="1" indent="-285750">
              <a:lnSpc>
                <a:spcPct val="150000"/>
              </a:lnSpc>
              <a:buFont typeface="Courier New" panose="02070309020205020404" pitchFamily="49" charset="0"/>
              <a:buChar char="o"/>
            </a:pPr>
            <a:r>
              <a:rPr lang="en-IN" sz="1600" dirty="0">
                <a:latin typeface="Lato"/>
              </a:rPr>
              <a:t>Dataset across five different sheets including </a:t>
            </a:r>
          </a:p>
          <a:p>
            <a:pPr marL="1200150" lvl="2" indent="-285750">
              <a:lnSpc>
                <a:spcPct val="150000"/>
              </a:lnSpc>
              <a:buFont typeface="Wingdings" panose="05000000000000000000" pitchFamily="2" charset="2"/>
              <a:buChar char="§"/>
            </a:pPr>
            <a:r>
              <a:rPr lang="en-US" sz="1600" dirty="0">
                <a:latin typeface="Lato"/>
              </a:rPr>
              <a:t>General Information</a:t>
            </a:r>
            <a:endParaRPr lang="en-IN" sz="1600" dirty="0">
              <a:latin typeface="Lato"/>
            </a:endParaRPr>
          </a:p>
          <a:p>
            <a:pPr marL="1200150" lvl="2" indent="-285750">
              <a:lnSpc>
                <a:spcPct val="150000"/>
              </a:lnSpc>
              <a:buFont typeface="Wingdings" panose="05000000000000000000" pitchFamily="2" charset="2"/>
              <a:buChar char="§"/>
            </a:pPr>
            <a:r>
              <a:rPr lang="en-US" sz="1600" dirty="0">
                <a:latin typeface="Lato"/>
              </a:rPr>
              <a:t>Daily time in and time out details</a:t>
            </a:r>
            <a:endParaRPr lang="en-IN" sz="1600" dirty="0">
              <a:latin typeface="Lato"/>
            </a:endParaRPr>
          </a:p>
          <a:p>
            <a:pPr marL="1200150" lvl="2" indent="-285750">
              <a:lnSpc>
                <a:spcPct val="150000"/>
              </a:lnSpc>
              <a:buFont typeface="Wingdings" panose="05000000000000000000" pitchFamily="2" charset="2"/>
              <a:buChar char="§"/>
            </a:pPr>
            <a:r>
              <a:rPr lang="en-IN" sz="1600" dirty="0">
                <a:latin typeface="Lato"/>
              </a:rPr>
              <a:t>Employees’ and Managers’ job satisfaction and work life balance survey data</a:t>
            </a:r>
            <a:endParaRPr lang="en-IN" sz="1600" b="1" dirty="0">
              <a:latin typeface="Lato" panose="020F0502020204030203"/>
            </a:endParaRPr>
          </a:p>
          <a:p>
            <a:pPr marL="742950" lvl="1" indent="-285750">
              <a:lnSpc>
                <a:spcPct val="150000"/>
              </a:lnSpc>
              <a:buFont typeface="Courier New" panose="02070309020205020404" pitchFamily="49" charset="0"/>
              <a:buChar char="o"/>
            </a:pPr>
            <a:r>
              <a:rPr lang="en-US" sz="1600" dirty="0">
                <a:latin typeface="Lato" panose="020F0502020204030203"/>
              </a:rPr>
              <a:t>The aim is to model the </a:t>
            </a:r>
            <a:r>
              <a:rPr lang="en-US" sz="1600" b="1" dirty="0">
                <a:latin typeface="Lato" panose="020F0502020204030203"/>
              </a:rPr>
              <a:t>probability of attrition</a:t>
            </a:r>
            <a:r>
              <a:rPr lang="en-US" sz="1600" dirty="0">
                <a:latin typeface="Lato" panose="020F0502020204030203"/>
              </a:rPr>
              <a:t> using a logistic regression</a:t>
            </a:r>
            <a:endParaRPr lang="en-IN" sz="1600" dirty="0">
              <a:latin typeface="Lato" panose="020F0502020204030203"/>
            </a:endParaRPr>
          </a:p>
        </p:txBody>
      </p:sp>
    </p:spTree>
    <p:extLst>
      <p:ext uri="{BB962C8B-B14F-4D97-AF65-F5344CB8AC3E}">
        <p14:creationId xmlns:p14="http://schemas.microsoft.com/office/powerpoint/2010/main" val="3673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C9CB18-66F2-4EA9-813E-1627AD076CA6}"/>
              </a:ext>
            </a:extLst>
          </p:cNvPr>
          <p:cNvSpPr txBox="1"/>
          <p:nvPr/>
        </p:nvSpPr>
        <p:spPr>
          <a:xfrm>
            <a:off x="1043617" y="2051184"/>
            <a:ext cx="9568699"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Lato"/>
              </a:rPr>
              <a:t>Cleaning and formatting data</a:t>
            </a:r>
          </a:p>
          <a:p>
            <a:pPr marL="285750" indent="-285750">
              <a:lnSpc>
                <a:spcPct val="200000"/>
              </a:lnSpc>
              <a:buFont typeface="Arial" panose="020B0604020202020204" pitchFamily="34" charset="0"/>
              <a:buChar char="•"/>
            </a:pPr>
            <a:r>
              <a:rPr lang="en-US" dirty="0">
                <a:latin typeface="Lato"/>
              </a:rPr>
              <a:t>Derive useful metrics out of data</a:t>
            </a:r>
          </a:p>
          <a:p>
            <a:pPr marL="285750" indent="-285750">
              <a:lnSpc>
                <a:spcPct val="200000"/>
              </a:lnSpc>
              <a:buFont typeface="Arial" panose="020B0604020202020204" pitchFamily="34" charset="0"/>
              <a:buChar char="•"/>
            </a:pPr>
            <a:r>
              <a:rPr lang="en-US" dirty="0">
                <a:latin typeface="Lato"/>
              </a:rPr>
              <a:t>Data Binning based on WOE and IV</a:t>
            </a:r>
          </a:p>
          <a:p>
            <a:pPr marL="285750" indent="-285750">
              <a:lnSpc>
                <a:spcPct val="200000"/>
              </a:lnSpc>
              <a:buFont typeface="Arial" panose="020B0604020202020204" pitchFamily="34" charset="0"/>
              <a:buChar char="•"/>
            </a:pPr>
            <a:r>
              <a:rPr lang="en-US" dirty="0">
                <a:latin typeface="Lato"/>
              </a:rPr>
              <a:t>Check the data density and correlations</a:t>
            </a:r>
          </a:p>
          <a:p>
            <a:pPr marL="285750" indent="-285750">
              <a:lnSpc>
                <a:spcPct val="200000"/>
              </a:lnSpc>
              <a:buFont typeface="Arial" panose="020B0604020202020204" pitchFamily="34" charset="0"/>
              <a:buChar char="•"/>
            </a:pPr>
            <a:r>
              <a:rPr lang="en-US" dirty="0">
                <a:latin typeface="Lato"/>
              </a:rPr>
              <a:t>Data Scaling</a:t>
            </a:r>
          </a:p>
          <a:p>
            <a:pPr marL="285750" indent="-285750">
              <a:lnSpc>
                <a:spcPct val="200000"/>
              </a:lnSpc>
              <a:buFont typeface="Arial" panose="020B0604020202020204" pitchFamily="34" charset="0"/>
              <a:buChar char="•"/>
            </a:pPr>
            <a:r>
              <a:rPr lang="en-US" dirty="0">
                <a:latin typeface="Lato"/>
              </a:rPr>
              <a:t>Splitting the data between train and test</a:t>
            </a:r>
          </a:p>
          <a:p>
            <a:pPr marL="285750" indent="-285750">
              <a:lnSpc>
                <a:spcPct val="200000"/>
              </a:lnSpc>
              <a:buFont typeface="Arial" panose="020B0604020202020204" pitchFamily="34" charset="0"/>
              <a:buChar char="•"/>
            </a:pPr>
            <a:r>
              <a:rPr lang="en-US" dirty="0">
                <a:latin typeface="Lato"/>
              </a:rPr>
              <a:t>Data Modeling</a:t>
            </a:r>
          </a:p>
          <a:p>
            <a:pPr marL="285750" indent="-285750">
              <a:lnSpc>
                <a:spcPct val="200000"/>
              </a:lnSpc>
              <a:buFont typeface="Arial" panose="020B0604020202020204" pitchFamily="34" charset="0"/>
              <a:buChar char="•"/>
            </a:pPr>
            <a:r>
              <a:rPr lang="en-US" dirty="0">
                <a:latin typeface="Lato"/>
              </a:rPr>
              <a:t>Conclusion</a:t>
            </a:r>
          </a:p>
        </p:txBody>
      </p:sp>
      <p:grpSp>
        <p:nvGrpSpPr>
          <p:cNvPr id="11" name="Group 10">
            <a:extLst>
              <a:ext uri="{FF2B5EF4-FFF2-40B4-BE49-F238E27FC236}">
                <a16:creationId xmlns:a16="http://schemas.microsoft.com/office/drawing/2014/main" id="{EBBA25A6-360E-4B6F-B6E1-CF2014CF9962}"/>
              </a:ext>
            </a:extLst>
          </p:cNvPr>
          <p:cNvGrpSpPr/>
          <p:nvPr/>
        </p:nvGrpSpPr>
        <p:grpSpPr>
          <a:xfrm>
            <a:off x="0" y="990600"/>
            <a:ext cx="12192000" cy="807291"/>
            <a:chOff x="0" y="895350"/>
            <a:chExt cx="12192000" cy="807291"/>
          </a:xfrm>
        </p:grpSpPr>
        <p:pic>
          <p:nvPicPr>
            <p:cNvPr id="12" name="Picture 11">
              <a:extLst>
                <a:ext uri="{FF2B5EF4-FFF2-40B4-BE49-F238E27FC236}">
                  <a16:creationId xmlns:a16="http://schemas.microsoft.com/office/drawing/2014/main" id="{1152C58B-7A3D-453B-BEF5-0D6A80241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13" name="Rectangle 12">
              <a:extLst>
                <a:ext uri="{FF2B5EF4-FFF2-40B4-BE49-F238E27FC236}">
                  <a16:creationId xmlns:a16="http://schemas.microsoft.com/office/drawing/2014/main" id="{CF7573B2-FDB7-41CD-8FE1-311DF7F4E7B3}"/>
                </a:ext>
              </a:extLst>
            </p:cNvPr>
            <p:cNvSpPr/>
            <p:nvPr/>
          </p:nvSpPr>
          <p:spPr>
            <a:xfrm>
              <a:off x="210706" y="1148643"/>
              <a:ext cx="6529288" cy="553998"/>
            </a:xfrm>
            <a:prstGeom prst="rect">
              <a:avLst/>
            </a:prstGeom>
          </p:spPr>
          <p:txBody>
            <a:bodyPr wrap="none">
              <a:spAutoFit/>
            </a:bodyPr>
            <a:lstStyle/>
            <a:p>
              <a:r>
                <a:rPr lang="en-US" sz="3000" b="1" dirty="0">
                  <a:solidFill>
                    <a:schemeClr val="bg1"/>
                  </a:solidFill>
                  <a:latin typeface="Lato" charset="0"/>
                </a:rPr>
                <a:t>Step by Step Approach for Analysis</a:t>
              </a:r>
              <a:endParaRPr lang="en-US" sz="2400" b="1" dirty="0">
                <a:solidFill>
                  <a:schemeClr val="bg1"/>
                </a:solidFill>
                <a:latin typeface="Lato" charset="0"/>
              </a:endParaRPr>
            </a:p>
          </p:txBody>
        </p:sp>
      </p:grpSp>
    </p:spTree>
    <p:extLst>
      <p:ext uri="{BB962C8B-B14F-4D97-AF65-F5344CB8AC3E}">
        <p14:creationId xmlns:p14="http://schemas.microsoft.com/office/powerpoint/2010/main" val="112304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C9CB18-66F2-4EA9-813E-1627AD076CA6}"/>
              </a:ext>
            </a:extLst>
          </p:cNvPr>
          <p:cNvSpPr txBox="1"/>
          <p:nvPr/>
        </p:nvSpPr>
        <p:spPr>
          <a:xfrm>
            <a:off x="1023101" y="2190750"/>
            <a:ext cx="9568699"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Lato"/>
              </a:rPr>
              <a:t>Check for possible data inconsistencies</a:t>
            </a:r>
          </a:p>
          <a:p>
            <a:pPr marL="742950" lvl="1" indent="-285750">
              <a:lnSpc>
                <a:spcPct val="200000"/>
              </a:lnSpc>
              <a:buFont typeface="Wingdings" panose="05000000000000000000" pitchFamily="2" charset="2"/>
              <a:buChar char="§"/>
            </a:pPr>
            <a:r>
              <a:rPr lang="en-US" dirty="0">
                <a:latin typeface="Lato"/>
              </a:rPr>
              <a:t>Check for duplicate records</a:t>
            </a:r>
          </a:p>
          <a:p>
            <a:pPr marL="742950" lvl="1" indent="-285750">
              <a:lnSpc>
                <a:spcPct val="200000"/>
              </a:lnSpc>
              <a:buFont typeface="Wingdings" panose="05000000000000000000" pitchFamily="2" charset="2"/>
              <a:buChar char="§"/>
            </a:pPr>
            <a:r>
              <a:rPr lang="en-US" dirty="0">
                <a:latin typeface="Lato"/>
              </a:rPr>
              <a:t>Check for NA values in the columns used for analysis</a:t>
            </a:r>
          </a:p>
          <a:p>
            <a:pPr marL="285750" indent="-285750">
              <a:lnSpc>
                <a:spcPct val="200000"/>
              </a:lnSpc>
              <a:buFont typeface="Arial" panose="020B0604020202020204" pitchFamily="34" charset="0"/>
              <a:buChar char="•"/>
            </a:pPr>
            <a:r>
              <a:rPr lang="en-US" dirty="0">
                <a:latin typeface="Lato"/>
              </a:rPr>
              <a:t>Status of data cleaning</a:t>
            </a:r>
          </a:p>
          <a:p>
            <a:pPr marL="742950" lvl="1" indent="-285750">
              <a:lnSpc>
                <a:spcPct val="200000"/>
              </a:lnSpc>
              <a:buFont typeface="Wingdings" panose="05000000000000000000" pitchFamily="2" charset="2"/>
              <a:buChar char="§"/>
            </a:pPr>
            <a:r>
              <a:rPr lang="en-US" dirty="0">
                <a:latin typeface="Lato"/>
              </a:rPr>
              <a:t>No duplicate records found</a:t>
            </a:r>
          </a:p>
          <a:p>
            <a:pPr marL="742950" lvl="1" indent="-285750">
              <a:lnSpc>
                <a:spcPct val="200000"/>
              </a:lnSpc>
              <a:buFont typeface="Wingdings" panose="05000000000000000000" pitchFamily="2" charset="2"/>
              <a:buChar char="§"/>
            </a:pPr>
            <a:r>
              <a:rPr lang="en-US" dirty="0">
                <a:latin typeface="Lato"/>
              </a:rPr>
              <a:t>Uses the column ‘Attrition’  as targeted variable</a:t>
            </a:r>
          </a:p>
          <a:p>
            <a:pPr marL="742950" lvl="1" indent="-285750">
              <a:lnSpc>
                <a:spcPct val="200000"/>
              </a:lnSpc>
              <a:buFont typeface="Wingdings" panose="05000000000000000000" pitchFamily="2" charset="2"/>
              <a:buChar char="§"/>
            </a:pPr>
            <a:r>
              <a:rPr lang="en-US" dirty="0">
                <a:latin typeface="Lato"/>
              </a:rPr>
              <a:t>38 dummy variables were created for modeling</a:t>
            </a:r>
          </a:p>
          <a:p>
            <a:pPr lvl="1">
              <a:lnSpc>
                <a:spcPct val="200000"/>
              </a:lnSpc>
            </a:pPr>
            <a:endParaRPr lang="en-US" dirty="0">
              <a:latin typeface="Lato"/>
            </a:endParaRPr>
          </a:p>
        </p:txBody>
      </p:sp>
      <p:grpSp>
        <p:nvGrpSpPr>
          <p:cNvPr id="11" name="Group 10">
            <a:extLst>
              <a:ext uri="{FF2B5EF4-FFF2-40B4-BE49-F238E27FC236}">
                <a16:creationId xmlns:a16="http://schemas.microsoft.com/office/drawing/2014/main" id="{EBBA25A6-360E-4B6F-B6E1-CF2014CF9962}"/>
              </a:ext>
            </a:extLst>
          </p:cNvPr>
          <p:cNvGrpSpPr/>
          <p:nvPr/>
        </p:nvGrpSpPr>
        <p:grpSpPr>
          <a:xfrm>
            <a:off x="0" y="990600"/>
            <a:ext cx="12192000" cy="807291"/>
            <a:chOff x="0" y="895350"/>
            <a:chExt cx="12192000" cy="807291"/>
          </a:xfrm>
        </p:grpSpPr>
        <p:pic>
          <p:nvPicPr>
            <p:cNvPr id="12" name="Picture 11">
              <a:extLst>
                <a:ext uri="{FF2B5EF4-FFF2-40B4-BE49-F238E27FC236}">
                  <a16:creationId xmlns:a16="http://schemas.microsoft.com/office/drawing/2014/main" id="{1152C58B-7A3D-453B-BEF5-0D6A80241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13" name="Rectangle 12">
              <a:extLst>
                <a:ext uri="{FF2B5EF4-FFF2-40B4-BE49-F238E27FC236}">
                  <a16:creationId xmlns:a16="http://schemas.microsoft.com/office/drawing/2014/main" id="{CF7573B2-FDB7-41CD-8FE1-311DF7F4E7B3}"/>
                </a:ext>
              </a:extLst>
            </p:cNvPr>
            <p:cNvSpPr/>
            <p:nvPr/>
          </p:nvSpPr>
          <p:spPr>
            <a:xfrm>
              <a:off x="210706" y="1148643"/>
              <a:ext cx="6034024" cy="553998"/>
            </a:xfrm>
            <a:prstGeom prst="rect">
              <a:avLst/>
            </a:prstGeom>
          </p:spPr>
          <p:txBody>
            <a:bodyPr wrap="none">
              <a:spAutoFit/>
            </a:bodyPr>
            <a:lstStyle/>
            <a:p>
              <a:r>
                <a:rPr lang="en-US" sz="3000" b="1" dirty="0">
                  <a:solidFill>
                    <a:schemeClr val="bg1"/>
                  </a:solidFill>
                  <a:latin typeface="Lato" charset="0"/>
                </a:rPr>
                <a:t>Data Cleaning and Manipulation</a:t>
              </a:r>
              <a:endParaRPr lang="en-US" sz="2400" b="1" dirty="0">
                <a:solidFill>
                  <a:schemeClr val="bg1"/>
                </a:solidFill>
                <a:latin typeface="Lato" charset="0"/>
              </a:endParaRPr>
            </a:p>
          </p:txBody>
        </p:sp>
      </p:grpSp>
    </p:spTree>
    <p:extLst>
      <p:ext uri="{BB962C8B-B14F-4D97-AF65-F5344CB8AC3E}">
        <p14:creationId xmlns:p14="http://schemas.microsoft.com/office/powerpoint/2010/main" val="70603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9157059" cy="553998"/>
            </a:xfrm>
            <a:prstGeom prst="rect">
              <a:avLst/>
            </a:prstGeom>
          </p:spPr>
          <p:txBody>
            <a:bodyPr wrap="none">
              <a:spAutoFit/>
            </a:bodyPr>
            <a:lstStyle/>
            <a:p>
              <a:r>
                <a:rPr lang="en-US" sz="3000" b="1" dirty="0">
                  <a:solidFill>
                    <a:schemeClr val="bg1"/>
                  </a:solidFill>
                  <a:latin typeface="Lato" charset="0"/>
                </a:rPr>
                <a:t>Binning of Continuous Variable using WOE and IV</a:t>
              </a:r>
              <a:endParaRPr lang="en-US" sz="2400" b="1" dirty="0">
                <a:solidFill>
                  <a:schemeClr val="bg1"/>
                </a:solidFill>
                <a:latin typeface="Lato" charset="0"/>
              </a:endParaRPr>
            </a:p>
          </p:txBody>
        </p:sp>
      </p:grpSp>
      <p:graphicFrame>
        <p:nvGraphicFramePr>
          <p:cNvPr id="11" name="Chart 10">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839049974"/>
              </p:ext>
            </p:extLst>
          </p:nvPr>
        </p:nvGraphicFramePr>
        <p:xfrm>
          <a:off x="4520858" y="1347787"/>
          <a:ext cx="3150284" cy="1441352"/>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CFC74822-B2F0-48CB-92CA-705F11CF2D82}"/>
              </a:ext>
            </a:extLst>
          </p:cNvPr>
          <p:cNvPicPr>
            <a:picLocks noChangeAspect="1"/>
          </p:cNvPicPr>
          <p:nvPr/>
        </p:nvPicPr>
        <p:blipFill>
          <a:blip r:embed="rId4"/>
          <a:stretch>
            <a:fillRect/>
          </a:stretch>
        </p:blipFill>
        <p:spPr>
          <a:xfrm>
            <a:off x="4727652" y="1440213"/>
            <a:ext cx="7323644" cy="1642830"/>
          </a:xfrm>
          <a:prstGeom prst="rect">
            <a:avLst/>
          </a:prstGeom>
        </p:spPr>
      </p:pic>
      <p:pic>
        <p:nvPicPr>
          <p:cNvPr id="12" name="Picture 11">
            <a:extLst>
              <a:ext uri="{FF2B5EF4-FFF2-40B4-BE49-F238E27FC236}">
                <a16:creationId xmlns:a16="http://schemas.microsoft.com/office/drawing/2014/main" id="{8B1D97C0-3CB9-4FE9-BFB8-6244C1A1AA6B}"/>
              </a:ext>
            </a:extLst>
          </p:cNvPr>
          <p:cNvPicPr>
            <a:picLocks noChangeAspect="1"/>
          </p:cNvPicPr>
          <p:nvPr/>
        </p:nvPicPr>
        <p:blipFill>
          <a:blip r:embed="rId5"/>
          <a:stretch>
            <a:fillRect/>
          </a:stretch>
        </p:blipFill>
        <p:spPr>
          <a:xfrm>
            <a:off x="4727652" y="3202339"/>
            <a:ext cx="7323644" cy="1642830"/>
          </a:xfrm>
          <a:prstGeom prst="rect">
            <a:avLst/>
          </a:prstGeom>
        </p:spPr>
      </p:pic>
      <p:pic>
        <p:nvPicPr>
          <p:cNvPr id="13" name="Picture 12">
            <a:extLst>
              <a:ext uri="{FF2B5EF4-FFF2-40B4-BE49-F238E27FC236}">
                <a16:creationId xmlns:a16="http://schemas.microsoft.com/office/drawing/2014/main" id="{DB759B18-A178-4EB7-98F8-5F5843E50B41}"/>
              </a:ext>
            </a:extLst>
          </p:cNvPr>
          <p:cNvPicPr>
            <a:picLocks noChangeAspect="1"/>
          </p:cNvPicPr>
          <p:nvPr/>
        </p:nvPicPr>
        <p:blipFill>
          <a:blip r:embed="rId6"/>
          <a:stretch>
            <a:fillRect/>
          </a:stretch>
        </p:blipFill>
        <p:spPr>
          <a:xfrm>
            <a:off x="4727652" y="5059714"/>
            <a:ext cx="7323644" cy="1642830"/>
          </a:xfrm>
          <a:prstGeom prst="rect">
            <a:avLst/>
          </a:prstGeom>
        </p:spPr>
      </p:pic>
      <p:sp>
        <p:nvSpPr>
          <p:cNvPr id="14" name="Rectangle 13">
            <a:extLst>
              <a:ext uri="{FF2B5EF4-FFF2-40B4-BE49-F238E27FC236}">
                <a16:creationId xmlns:a16="http://schemas.microsoft.com/office/drawing/2014/main" id="{2F65FBBE-8AF0-4735-97EC-A2B5F5B5FD18}"/>
              </a:ext>
            </a:extLst>
          </p:cNvPr>
          <p:cNvSpPr/>
          <p:nvPr/>
        </p:nvSpPr>
        <p:spPr>
          <a:xfrm>
            <a:off x="276958" y="1509568"/>
            <a:ext cx="3538903" cy="1692771"/>
          </a:xfrm>
          <a:prstGeom prst="rect">
            <a:avLst/>
          </a:prstGeom>
        </p:spPr>
        <p:txBody>
          <a:bodyPr wrap="square">
            <a:spAutoFit/>
          </a:bodyPr>
          <a:lstStyle/>
          <a:p>
            <a:pPr>
              <a:lnSpc>
                <a:spcPct val="200000"/>
              </a:lnSpc>
            </a:pPr>
            <a:r>
              <a:rPr lang="en-IN" sz="1600" dirty="0">
                <a:solidFill>
                  <a:srgbClr val="00B050"/>
                </a:solidFill>
                <a:latin typeface="Lato"/>
              </a:rPr>
              <a:t>Bins Worked</a:t>
            </a:r>
          </a:p>
          <a:p>
            <a:pPr marL="800100" lvl="1" indent="-342900">
              <a:lnSpc>
                <a:spcPct val="150000"/>
              </a:lnSpc>
              <a:buFont typeface="Arial" panose="020B0604020202020204" pitchFamily="34" charset="0"/>
              <a:buChar char="•"/>
            </a:pPr>
            <a:r>
              <a:rPr lang="en-IN" sz="1600" dirty="0">
                <a:solidFill>
                  <a:srgbClr val="00B050"/>
                </a:solidFill>
                <a:latin typeface="Lato"/>
              </a:rPr>
              <a:t>Age</a:t>
            </a:r>
          </a:p>
          <a:p>
            <a:pPr marL="800100" lvl="1" indent="-342900">
              <a:lnSpc>
                <a:spcPct val="150000"/>
              </a:lnSpc>
              <a:buFont typeface="Arial" panose="020B0604020202020204" pitchFamily="34" charset="0"/>
              <a:buChar char="•"/>
            </a:pPr>
            <a:r>
              <a:rPr lang="en-IN" sz="1600" dirty="0">
                <a:solidFill>
                  <a:srgbClr val="00B050"/>
                </a:solidFill>
                <a:latin typeface="Lato"/>
              </a:rPr>
              <a:t>Distance From Home</a:t>
            </a:r>
          </a:p>
          <a:p>
            <a:pPr marL="800100" lvl="1" indent="-342900">
              <a:lnSpc>
                <a:spcPct val="150000"/>
              </a:lnSpc>
              <a:buFont typeface="Arial" panose="020B0604020202020204" pitchFamily="34" charset="0"/>
              <a:buChar char="•"/>
            </a:pPr>
            <a:r>
              <a:rPr lang="en-IN" sz="1600" dirty="0">
                <a:solidFill>
                  <a:srgbClr val="00B050"/>
                </a:solidFill>
                <a:latin typeface="Lato"/>
              </a:rPr>
              <a:t>Total Working Year</a:t>
            </a:r>
          </a:p>
        </p:txBody>
      </p:sp>
      <p:sp>
        <p:nvSpPr>
          <p:cNvPr id="18" name="Rectangle 17">
            <a:extLst>
              <a:ext uri="{FF2B5EF4-FFF2-40B4-BE49-F238E27FC236}">
                <a16:creationId xmlns:a16="http://schemas.microsoft.com/office/drawing/2014/main" id="{4CF504BC-0D02-40D3-B6D4-85CB2B2C9A31}"/>
              </a:ext>
            </a:extLst>
          </p:cNvPr>
          <p:cNvSpPr/>
          <p:nvPr/>
        </p:nvSpPr>
        <p:spPr>
          <a:xfrm>
            <a:off x="210706" y="4687289"/>
            <a:ext cx="3811465" cy="1692771"/>
          </a:xfrm>
          <a:prstGeom prst="rect">
            <a:avLst/>
          </a:prstGeom>
          <a:ln w="3175">
            <a:solidFill>
              <a:schemeClr val="tx1"/>
            </a:solidFill>
          </a:ln>
        </p:spPr>
        <p:txBody>
          <a:bodyPr wrap="square">
            <a:spAutoFit/>
          </a:bodyPr>
          <a:lstStyle/>
          <a:p>
            <a:pPr>
              <a:lnSpc>
                <a:spcPct val="200000"/>
              </a:lnSpc>
            </a:pPr>
            <a:r>
              <a:rPr lang="en-IN" sz="1600" dirty="0">
                <a:solidFill>
                  <a:srgbClr val="FF0000"/>
                </a:solidFill>
                <a:latin typeface="Lato"/>
              </a:rPr>
              <a:t>Bins Didn’t Work</a:t>
            </a:r>
          </a:p>
          <a:p>
            <a:pPr marL="800100" lvl="1" indent="-342900">
              <a:lnSpc>
                <a:spcPct val="150000"/>
              </a:lnSpc>
              <a:buFont typeface="Arial" panose="020B0604020202020204" pitchFamily="34" charset="0"/>
              <a:buChar char="•"/>
            </a:pPr>
            <a:r>
              <a:rPr lang="en-IN" sz="1600" dirty="0">
                <a:solidFill>
                  <a:srgbClr val="FF0000"/>
                </a:solidFill>
                <a:latin typeface="Lato"/>
              </a:rPr>
              <a:t>Year At Company</a:t>
            </a:r>
          </a:p>
          <a:p>
            <a:pPr marL="800100" lvl="1" indent="-342900">
              <a:lnSpc>
                <a:spcPct val="150000"/>
              </a:lnSpc>
              <a:buFont typeface="Arial" panose="020B0604020202020204" pitchFamily="34" charset="0"/>
              <a:buChar char="•"/>
            </a:pPr>
            <a:r>
              <a:rPr lang="en-IN" sz="1600" dirty="0">
                <a:solidFill>
                  <a:srgbClr val="FF0000"/>
                </a:solidFill>
                <a:latin typeface="Lato"/>
              </a:rPr>
              <a:t>Years with Cur. Manager</a:t>
            </a:r>
          </a:p>
          <a:p>
            <a:pPr marL="800100" lvl="1" indent="-342900">
              <a:lnSpc>
                <a:spcPct val="150000"/>
              </a:lnSpc>
              <a:buFont typeface="Arial" panose="020B0604020202020204" pitchFamily="34" charset="0"/>
              <a:buChar char="•"/>
            </a:pPr>
            <a:r>
              <a:rPr lang="en-IN" sz="1600" dirty="0">
                <a:solidFill>
                  <a:srgbClr val="FF0000"/>
                </a:solidFill>
                <a:latin typeface="Lato"/>
              </a:rPr>
              <a:t>Monthly Income</a:t>
            </a:r>
          </a:p>
        </p:txBody>
      </p:sp>
      <p:sp>
        <p:nvSpPr>
          <p:cNvPr id="19" name="TextBox 18">
            <a:extLst>
              <a:ext uri="{FF2B5EF4-FFF2-40B4-BE49-F238E27FC236}">
                <a16:creationId xmlns:a16="http://schemas.microsoft.com/office/drawing/2014/main" id="{FF4209B6-A4A0-4283-BD51-285678C994F5}"/>
              </a:ext>
            </a:extLst>
          </p:cNvPr>
          <p:cNvSpPr txBox="1"/>
          <p:nvPr/>
        </p:nvSpPr>
        <p:spPr>
          <a:xfrm>
            <a:off x="102935" y="843449"/>
            <a:ext cx="4686300" cy="646331"/>
          </a:xfrm>
          <a:prstGeom prst="rect">
            <a:avLst/>
          </a:prstGeom>
          <a:noFill/>
        </p:spPr>
        <p:txBody>
          <a:bodyPr wrap="square" rtlCol="0">
            <a:spAutoFit/>
          </a:bodyPr>
          <a:lstStyle/>
          <a:p>
            <a:pPr marL="0" lvl="1">
              <a:lnSpc>
                <a:spcPct val="200000"/>
              </a:lnSpc>
            </a:pPr>
            <a:r>
              <a:rPr lang="en-US" b="1" dirty="0">
                <a:latin typeface="Lato"/>
              </a:rPr>
              <a:t>Variables tested with WOE and IV Factors</a:t>
            </a:r>
          </a:p>
        </p:txBody>
      </p:sp>
    </p:spTree>
    <p:extLst>
      <p:ext uri="{BB962C8B-B14F-4D97-AF65-F5344CB8AC3E}">
        <p14:creationId xmlns:p14="http://schemas.microsoft.com/office/powerpoint/2010/main" val="114034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2985113" cy="553998"/>
            </a:xfrm>
            <a:prstGeom prst="rect">
              <a:avLst/>
            </a:prstGeom>
          </p:spPr>
          <p:txBody>
            <a:bodyPr wrap="none">
              <a:spAutoFit/>
            </a:bodyPr>
            <a:lstStyle/>
            <a:p>
              <a:r>
                <a:rPr lang="en-US" sz="3000" b="1" dirty="0">
                  <a:solidFill>
                    <a:schemeClr val="bg1"/>
                  </a:solidFill>
                  <a:latin typeface="Lato" charset="0"/>
                </a:rPr>
                <a:t>Data Density - I</a:t>
              </a:r>
              <a:endParaRPr lang="en-US" sz="2400" b="1" dirty="0">
                <a:solidFill>
                  <a:schemeClr val="bg1"/>
                </a:solidFill>
                <a:latin typeface="Lato" charset="0"/>
              </a:endParaRPr>
            </a:p>
          </p:txBody>
        </p:sp>
      </p:grpSp>
      <p:sp>
        <p:nvSpPr>
          <p:cNvPr id="10" name="TextBox 9">
            <a:extLst>
              <a:ext uri="{FF2B5EF4-FFF2-40B4-BE49-F238E27FC236}">
                <a16:creationId xmlns:a16="http://schemas.microsoft.com/office/drawing/2014/main" id="{41EFAA49-0340-497B-ACD8-C0D9907234BE}"/>
              </a:ext>
            </a:extLst>
          </p:cNvPr>
          <p:cNvSpPr txBox="1"/>
          <p:nvPr/>
        </p:nvSpPr>
        <p:spPr>
          <a:xfrm>
            <a:off x="373794" y="6236881"/>
            <a:ext cx="11444412" cy="369332"/>
          </a:xfrm>
          <a:prstGeom prst="rect">
            <a:avLst/>
          </a:prstGeom>
          <a:noFill/>
        </p:spPr>
        <p:txBody>
          <a:bodyPr wrap="square" rtlCol="0">
            <a:spAutoFit/>
          </a:bodyPr>
          <a:lstStyle/>
          <a:p>
            <a:pPr algn="ctr"/>
            <a:r>
              <a:rPr lang="en-US" dirty="0"/>
              <a:t>Data density check on numerical data for further modeling</a:t>
            </a:r>
          </a:p>
        </p:txBody>
      </p:sp>
      <p:pic>
        <p:nvPicPr>
          <p:cNvPr id="3" name="Picture 2">
            <a:extLst>
              <a:ext uri="{FF2B5EF4-FFF2-40B4-BE49-F238E27FC236}">
                <a16:creationId xmlns:a16="http://schemas.microsoft.com/office/drawing/2014/main" id="{D22D36C4-66E2-43C1-90AB-B2E40F7A5955}"/>
              </a:ext>
            </a:extLst>
          </p:cNvPr>
          <p:cNvPicPr>
            <a:picLocks noChangeAspect="1"/>
          </p:cNvPicPr>
          <p:nvPr/>
        </p:nvPicPr>
        <p:blipFill rotWithShape="1">
          <a:blip r:embed="rId3"/>
          <a:srcRect t="239"/>
          <a:stretch/>
        </p:blipFill>
        <p:spPr>
          <a:xfrm>
            <a:off x="1626268" y="1230923"/>
            <a:ext cx="9252228" cy="4846760"/>
          </a:xfrm>
          <a:prstGeom prst="rect">
            <a:avLst/>
          </a:prstGeom>
        </p:spPr>
      </p:pic>
    </p:spTree>
    <p:extLst>
      <p:ext uri="{BB962C8B-B14F-4D97-AF65-F5344CB8AC3E}">
        <p14:creationId xmlns:p14="http://schemas.microsoft.com/office/powerpoint/2010/main" val="139729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3106941" cy="553998"/>
            </a:xfrm>
            <a:prstGeom prst="rect">
              <a:avLst/>
            </a:prstGeom>
          </p:spPr>
          <p:txBody>
            <a:bodyPr wrap="none">
              <a:spAutoFit/>
            </a:bodyPr>
            <a:lstStyle/>
            <a:p>
              <a:r>
                <a:rPr lang="en-US" sz="3000" b="1" dirty="0">
                  <a:solidFill>
                    <a:schemeClr val="bg1"/>
                  </a:solidFill>
                  <a:latin typeface="Lato" charset="0"/>
                </a:rPr>
                <a:t>Data Density - II</a:t>
              </a:r>
              <a:endParaRPr lang="en-US" sz="2400" b="1" dirty="0">
                <a:solidFill>
                  <a:schemeClr val="bg1"/>
                </a:solidFill>
                <a:latin typeface="Lato" charset="0"/>
              </a:endParaRPr>
            </a:p>
          </p:txBody>
        </p:sp>
      </p:grpSp>
      <p:sp>
        <p:nvSpPr>
          <p:cNvPr id="10" name="TextBox 9">
            <a:extLst>
              <a:ext uri="{FF2B5EF4-FFF2-40B4-BE49-F238E27FC236}">
                <a16:creationId xmlns:a16="http://schemas.microsoft.com/office/drawing/2014/main" id="{41EFAA49-0340-497B-ACD8-C0D9907234BE}"/>
              </a:ext>
            </a:extLst>
          </p:cNvPr>
          <p:cNvSpPr txBox="1"/>
          <p:nvPr/>
        </p:nvSpPr>
        <p:spPr>
          <a:xfrm>
            <a:off x="373794" y="6488668"/>
            <a:ext cx="11444412" cy="369332"/>
          </a:xfrm>
          <a:prstGeom prst="rect">
            <a:avLst/>
          </a:prstGeom>
          <a:noFill/>
        </p:spPr>
        <p:txBody>
          <a:bodyPr wrap="square" rtlCol="0">
            <a:spAutoFit/>
          </a:bodyPr>
          <a:lstStyle/>
          <a:p>
            <a:pPr algn="ctr"/>
            <a:r>
              <a:rPr lang="en-US" dirty="0"/>
              <a:t>Data density check on categorical data for modeling</a:t>
            </a:r>
          </a:p>
        </p:txBody>
      </p:sp>
      <p:pic>
        <p:nvPicPr>
          <p:cNvPr id="2" name="Picture 1">
            <a:extLst>
              <a:ext uri="{FF2B5EF4-FFF2-40B4-BE49-F238E27FC236}">
                <a16:creationId xmlns:a16="http://schemas.microsoft.com/office/drawing/2014/main" id="{A8B9AE79-F670-4376-8397-1DFA3A3C8A3B}"/>
              </a:ext>
            </a:extLst>
          </p:cNvPr>
          <p:cNvPicPr>
            <a:picLocks noChangeAspect="1"/>
          </p:cNvPicPr>
          <p:nvPr/>
        </p:nvPicPr>
        <p:blipFill>
          <a:blip r:embed="rId3"/>
          <a:stretch>
            <a:fillRect/>
          </a:stretch>
        </p:blipFill>
        <p:spPr>
          <a:xfrm>
            <a:off x="752475" y="964388"/>
            <a:ext cx="10772775" cy="5496650"/>
          </a:xfrm>
          <a:prstGeom prst="rect">
            <a:avLst/>
          </a:prstGeom>
        </p:spPr>
      </p:pic>
    </p:spTree>
    <p:extLst>
      <p:ext uri="{BB962C8B-B14F-4D97-AF65-F5344CB8AC3E}">
        <p14:creationId xmlns:p14="http://schemas.microsoft.com/office/powerpoint/2010/main" val="155205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84B6A-ECCB-4295-AE44-102B468D442D}"/>
              </a:ext>
            </a:extLst>
          </p:cNvPr>
          <p:cNvGrpSpPr/>
          <p:nvPr/>
        </p:nvGrpSpPr>
        <p:grpSpPr>
          <a:xfrm>
            <a:off x="0" y="85725"/>
            <a:ext cx="12192000" cy="807291"/>
            <a:chOff x="0" y="895350"/>
            <a:chExt cx="12192000" cy="807291"/>
          </a:xfrm>
        </p:grpSpPr>
        <p:pic>
          <p:nvPicPr>
            <p:cNvPr id="6" name="Picture 5">
              <a:extLst>
                <a:ext uri="{FF2B5EF4-FFF2-40B4-BE49-F238E27FC236}">
                  <a16:creationId xmlns:a16="http://schemas.microsoft.com/office/drawing/2014/main" id="{BBFF3EA0-AC66-4359-BDA4-E2C2C89A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12192000" cy="807291"/>
            </a:xfrm>
            <a:prstGeom prst="rect">
              <a:avLst/>
            </a:prstGeom>
          </p:spPr>
        </p:pic>
        <p:sp>
          <p:nvSpPr>
            <p:cNvPr id="9" name="Rectangle 8">
              <a:extLst>
                <a:ext uri="{FF2B5EF4-FFF2-40B4-BE49-F238E27FC236}">
                  <a16:creationId xmlns:a16="http://schemas.microsoft.com/office/drawing/2014/main" id="{7E0C540B-58B3-4E69-B5EF-11090BB39535}"/>
                </a:ext>
              </a:extLst>
            </p:cNvPr>
            <p:cNvSpPr/>
            <p:nvPr/>
          </p:nvSpPr>
          <p:spPr>
            <a:xfrm>
              <a:off x="210706" y="1148643"/>
              <a:ext cx="4115807" cy="553998"/>
            </a:xfrm>
            <a:prstGeom prst="rect">
              <a:avLst/>
            </a:prstGeom>
          </p:spPr>
          <p:txBody>
            <a:bodyPr wrap="none">
              <a:spAutoFit/>
            </a:bodyPr>
            <a:lstStyle/>
            <a:p>
              <a:r>
                <a:rPr lang="en-US" sz="3000" b="1" dirty="0">
                  <a:solidFill>
                    <a:schemeClr val="bg1"/>
                  </a:solidFill>
                  <a:latin typeface="Lato" charset="0"/>
                </a:rPr>
                <a:t>Univariate Analysis - I</a:t>
              </a:r>
              <a:endParaRPr lang="en-US" sz="2400" b="1" dirty="0">
                <a:solidFill>
                  <a:schemeClr val="bg1"/>
                </a:solidFill>
                <a:latin typeface="Lato" charset="0"/>
              </a:endParaRPr>
            </a:p>
          </p:txBody>
        </p:sp>
      </p:grpSp>
      <p:sp>
        <p:nvSpPr>
          <p:cNvPr id="10" name="TextBox 9">
            <a:extLst>
              <a:ext uri="{FF2B5EF4-FFF2-40B4-BE49-F238E27FC236}">
                <a16:creationId xmlns:a16="http://schemas.microsoft.com/office/drawing/2014/main" id="{41EFAA49-0340-497B-ACD8-C0D9907234BE}"/>
              </a:ext>
            </a:extLst>
          </p:cNvPr>
          <p:cNvSpPr txBox="1"/>
          <p:nvPr/>
        </p:nvSpPr>
        <p:spPr>
          <a:xfrm>
            <a:off x="373794" y="6400800"/>
            <a:ext cx="11444412" cy="369332"/>
          </a:xfrm>
          <a:prstGeom prst="rect">
            <a:avLst/>
          </a:prstGeom>
          <a:noFill/>
        </p:spPr>
        <p:txBody>
          <a:bodyPr wrap="square" rtlCol="0">
            <a:spAutoFit/>
          </a:bodyPr>
          <a:lstStyle/>
          <a:p>
            <a:pPr algn="ctr"/>
            <a:r>
              <a:rPr lang="en-US" dirty="0"/>
              <a:t>Status of variables relative to attrition</a:t>
            </a:r>
          </a:p>
        </p:txBody>
      </p:sp>
      <p:pic>
        <p:nvPicPr>
          <p:cNvPr id="3" name="Picture 2">
            <a:extLst>
              <a:ext uri="{FF2B5EF4-FFF2-40B4-BE49-F238E27FC236}">
                <a16:creationId xmlns:a16="http://schemas.microsoft.com/office/drawing/2014/main" id="{C862AE85-DF8C-47AE-ADE4-256A0E507F96}"/>
              </a:ext>
            </a:extLst>
          </p:cNvPr>
          <p:cNvPicPr>
            <a:picLocks noChangeAspect="1"/>
          </p:cNvPicPr>
          <p:nvPr/>
        </p:nvPicPr>
        <p:blipFill>
          <a:blip r:embed="rId3"/>
          <a:stretch>
            <a:fillRect/>
          </a:stretch>
        </p:blipFill>
        <p:spPr>
          <a:xfrm>
            <a:off x="800100" y="1003969"/>
            <a:ext cx="10096500" cy="5285877"/>
          </a:xfrm>
          <a:prstGeom prst="rect">
            <a:avLst/>
          </a:prstGeom>
        </p:spPr>
      </p:pic>
    </p:spTree>
    <p:extLst>
      <p:ext uri="{BB962C8B-B14F-4D97-AF65-F5344CB8AC3E}">
        <p14:creationId xmlns:p14="http://schemas.microsoft.com/office/powerpoint/2010/main" val="877640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1075</TotalTime>
  <Words>1048</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Lato</vt:lpstr>
      <vt:lpstr>Times New Roman</vt:lpstr>
      <vt:lpstr>Wingdings</vt:lpstr>
      <vt:lpstr>Office Theme</vt:lpstr>
      <vt:lpstr>HR Analytics Case Study (Logistics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Fayiz Mayam Veettil</cp:lastModifiedBy>
  <cp:revision>95</cp:revision>
  <dcterms:created xsi:type="dcterms:W3CDTF">2016-06-09T08:16:28Z</dcterms:created>
  <dcterms:modified xsi:type="dcterms:W3CDTF">2018-03-25T16:38:16Z</dcterms:modified>
</cp:coreProperties>
</file>