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7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5B8"/>
    <a:srgbClr val="256D8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03/12/17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03/12/17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03/12/17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03/12/17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03/12/17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03/12/17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03/12/17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03/12/17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03/12/17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03/12/17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03/12/17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03/12/17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Comic Sans MS" charset="0"/>
          <a:cs typeface="Comic Sans M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4000" dirty="0"/>
              <a:t>INVESTMENT CASE STUDY </a:t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 smtClean="0">
                <a:latin typeface="+mj-lt"/>
              </a:rPr>
              <a:t> </a:t>
            </a:r>
            <a:r>
              <a:rPr lang="en-IN" sz="1800" dirty="0" smtClean="0">
                <a:latin typeface="+mj-lt"/>
              </a:rPr>
              <a:t>Team Members</a:t>
            </a:r>
            <a:r>
              <a:rPr lang="en-IN" sz="1800" dirty="0" smtClean="0">
                <a:latin typeface="+mj-lt"/>
              </a:rPr>
              <a:t>:</a:t>
            </a:r>
            <a:endParaRPr lang="en-IN" sz="1800" dirty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+mj-lt"/>
              </a:rPr>
              <a:t> Deepak Aneja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+mj-lt"/>
              </a:rPr>
              <a:t> Fayiz Mayamveettil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+mj-lt"/>
              </a:rPr>
              <a:t> Merin Jose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+mj-lt"/>
              </a:rPr>
              <a:t> Suresh Balla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98" y="1877228"/>
            <a:ext cx="11168742" cy="4344261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+mn-lt"/>
              </a:rPr>
              <a:t>Spark Funds should invest in Ventures</a:t>
            </a:r>
          </a:p>
          <a:p>
            <a:pPr marL="0" indent="0">
              <a:buNone/>
            </a:pPr>
            <a:endParaRPr lang="en-IN" sz="2000" dirty="0">
              <a:latin typeface="+mn-lt"/>
            </a:endParaRPr>
          </a:p>
          <a:p>
            <a:r>
              <a:rPr lang="en-IN" dirty="0">
                <a:latin typeface="+mn-lt"/>
              </a:rPr>
              <a:t>Highest Invested countries USA, UK or India should be Preferred</a:t>
            </a:r>
          </a:p>
          <a:p>
            <a:pPr marL="0" indent="0">
              <a:buNone/>
            </a:pPr>
            <a:endParaRPr lang="en-IN" sz="2000" dirty="0">
              <a:latin typeface="+mn-lt"/>
            </a:endParaRPr>
          </a:p>
          <a:p>
            <a:pPr fontAlgn="b"/>
            <a:r>
              <a:rPr lang="en-IN" dirty="0">
                <a:latin typeface="+mn-lt"/>
              </a:rPr>
              <a:t>“Others”, “</a:t>
            </a:r>
            <a:r>
              <a:rPr lang="en-US" dirty="0">
                <a:latin typeface="+mn-lt"/>
              </a:rPr>
              <a:t>Social, Finance, Analytics, Advertising” are </a:t>
            </a:r>
            <a:r>
              <a:rPr lang="en-US" dirty="0" smtClean="0">
                <a:latin typeface="+mn-lt"/>
              </a:rPr>
              <a:t>top 2 preferred </a:t>
            </a:r>
            <a:r>
              <a:rPr lang="en-US" dirty="0">
                <a:latin typeface="+mn-lt"/>
              </a:rPr>
              <a:t>sector for all </a:t>
            </a:r>
            <a:r>
              <a:rPr lang="en-US" dirty="0" smtClean="0">
                <a:latin typeface="+mn-lt"/>
              </a:rPr>
              <a:t>these three </a:t>
            </a:r>
            <a:r>
              <a:rPr lang="en-US" dirty="0" smtClean="0">
                <a:latin typeface="+mn-lt"/>
              </a:rPr>
              <a:t>countries</a:t>
            </a:r>
          </a:p>
          <a:p>
            <a:pPr lvl="1" fontAlgn="b"/>
            <a:r>
              <a:rPr lang="en-US" sz="2200" dirty="0" smtClean="0">
                <a:latin typeface="+mn-lt"/>
              </a:rPr>
              <a:t>Within others main sectors, below are top 2 primary sectors which can be considered for investment</a:t>
            </a:r>
          </a:p>
          <a:p>
            <a:pPr lvl="2" fontAlgn="b"/>
            <a:r>
              <a:rPr lang="en-US" sz="1200" dirty="0" smtClean="0">
                <a:latin typeface="+mn-lt"/>
              </a:rPr>
              <a:t>software and </a:t>
            </a:r>
            <a:r>
              <a:rPr lang="en-US" sz="1200" dirty="0">
                <a:latin typeface="+mn-lt"/>
              </a:rPr>
              <a:t>enterprise </a:t>
            </a:r>
            <a:r>
              <a:rPr lang="en-US" sz="1200" dirty="0" smtClean="0">
                <a:latin typeface="+mn-lt"/>
              </a:rPr>
              <a:t>software for USA</a:t>
            </a:r>
          </a:p>
          <a:p>
            <a:pPr lvl="2" fontAlgn="b"/>
            <a:r>
              <a:rPr lang="en-US" sz="1200" dirty="0" smtClean="0">
                <a:latin typeface="+mn-lt"/>
              </a:rPr>
              <a:t>software and e-commerce </a:t>
            </a:r>
            <a:r>
              <a:rPr lang="en-US" sz="1200" dirty="0">
                <a:latin typeface="+mn-lt"/>
              </a:rPr>
              <a:t>for </a:t>
            </a:r>
            <a:r>
              <a:rPr lang="en-US" sz="1200" dirty="0">
                <a:latin typeface="+mn-lt"/>
              </a:rPr>
              <a:t>United Kingdom of Great Britain and Northern </a:t>
            </a:r>
            <a:r>
              <a:rPr lang="en-US" sz="1200" dirty="0" smtClean="0">
                <a:latin typeface="+mn-lt"/>
              </a:rPr>
              <a:t>Ireland</a:t>
            </a:r>
          </a:p>
          <a:p>
            <a:pPr lvl="2" fontAlgn="b"/>
            <a:r>
              <a:rPr lang="en-US" sz="1200" dirty="0" smtClean="0">
                <a:latin typeface="+mn-lt"/>
              </a:rPr>
              <a:t>e-commerce and software for India</a:t>
            </a:r>
            <a:endParaRPr lang="en-US" sz="1200" dirty="0">
              <a:latin typeface="+mn-lt"/>
            </a:endParaRPr>
          </a:p>
          <a:p>
            <a:pPr marL="0" indent="0" fontAlgn="b">
              <a:buNone/>
            </a:pPr>
            <a:endParaRPr lang="en-US" sz="2000" dirty="0">
              <a:latin typeface="+mn-lt"/>
            </a:endParaRPr>
          </a:p>
          <a:p>
            <a:r>
              <a:rPr lang="en-US" dirty="0">
                <a:latin typeface="+mn-lt"/>
              </a:rPr>
              <a:t>“Cleantech / Semiconductors</a:t>
            </a:r>
            <a:r>
              <a:rPr lang="en-IN" dirty="0">
                <a:latin typeface="+mn-lt"/>
              </a:rPr>
              <a:t>” are 3rd preferred sector for US and UK and for India 3rd Preferred sector is “News, Search and Messaging”</a:t>
            </a:r>
          </a:p>
          <a:p>
            <a:pPr marL="0" indent="0">
              <a:buNone/>
            </a:pPr>
            <a:endParaRPr lang="en-IN" sz="2000" dirty="0"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3600" b="1" dirty="0"/>
              <a:t>Conclusion</a:t>
            </a:r>
            <a:r>
              <a:rPr lang="en-IN" sz="2800" b="1" dirty="0"/>
              <a:t>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+mn-lt"/>
                <a:cs typeface="Arial" pitchFamily="34" charset="0"/>
              </a:rPr>
              <a:t>     </a:t>
            </a:r>
            <a:r>
              <a:rPr lang="en-IN" b="1" dirty="0">
                <a:latin typeface="+mn-lt"/>
                <a:cs typeface="Arial" pitchFamily="34" charset="0"/>
              </a:rPr>
              <a:t>Business Scenario</a:t>
            </a:r>
          </a:p>
          <a:p>
            <a:pPr marL="457200" lvl="1" indent="0">
              <a:buNone/>
            </a:pPr>
            <a:endParaRPr lang="en-IN" sz="2800" dirty="0">
              <a:latin typeface="+mn-lt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IN" sz="2800" dirty="0">
                <a:latin typeface="+mn-lt"/>
                <a:cs typeface="Arial" pitchFamily="34" charset="0"/>
              </a:rPr>
              <a:t>Spark Funds has a budget of 5 to 15million USD to be invested in a few companies which are based out of an English speaking country.</a:t>
            </a:r>
          </a:p>
          <a:p>
            <a:pPr marL="457200" lvl="1" indent="0">
              <a:buNone/>
            </a:pPr>
            <a:r>
              <a:rPr lang="en-IN" sz="2800" dirty="0">
                <a:latin typeface="+mn-lt"/>
                <a:cs typeface="Arial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800" dirty="0">
                <a:latin typeface="+mn-lt"/>
                <a:cs typeface="Arial" pitchFamily="34" charset="0"/>
              </a:rPr>
              <a:t>The overall strategy is to invest where others are investing, implying that the best sectors and countries are the ones where most investments are happening.</a:t>
            </a:r>
            <a:endParaRPr lang="en-IN" sz="2800" dirty="0">
              <a:latin typeface="+mn-lt"/>
              <a:cs typeface="Arial" pitchFamily="34" charset="0"/>
            </a:endParaRPr>
          </a:p>
          <a:p>
            <a:pPr marL="0" indent="0">
              <a:buNone/>
            </a:pPr>
            <a:endParaRPr lang="en-IN" sz="3200" dirty="0">
              <a:latin typeface="+mn-lt"/>
              <a:cs typeface="Arial" pitchFamily="34" charset="0"/>
            </a:endParaRPr>
          </a:p>
          <a:p>
            <a:pPr marL="0" indent="0">
              <a:buNone/>
            </a:pPr>
            <a:endParaRPr lang="en-IN" sz="3200" dirty="0">
              <a:latin typeface="+mn-lt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Understanding Global Trends in Investments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37" y="1410788"/>
            <a:ext cx="11168742" cy="52251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 Problem solving methodology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4571" y="1969588"/>
            <a:ext cx="1776549" cy="653143"/>
          </a:xfrm>
          <a:prstGeom prst="rect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 the datasets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3121" y="3155405"/>
            <a:ext cx="1776549" cy="653143"/>
          </a:xfrm>
          <a:prstGeom prst="rect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the datasets 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294" y="4177211"/>
            <a:ext cx="2373084" cy="818605"/>
          </a:xfrm>
          <a:prstGeom prst="rect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 the keys and relation between data 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6184" y="5508171"/>
            <a:ext cx="1776549" cy="653143"/>
          </a:xfrm>
          <a:prstGeom prst="rect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the Analysis</a:t>
            </a:r>
          </a:p>
        </p:txBody>
      </p:sp>
      <p:sp>
        <p:nvSpPr>
          <p:cNvPr id="11" name="Oval 10"/>
          <p:cNvSpPr/>
          <p:nvPr/>
        </p:nvSpPr>
        <p:spPr>
          <a:xfrm>
            <a:off x="3357154" y="1476103"/>
            <a:ext cx="4650378" cy="1685107"/>
          </a:xfrm>
          <a:prstGeom prst="ellipse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average investment for  each investment type (venture, angel, seed, and private equity) and choose the best one as per the budget</a:t>
            </a:r>
          </a:p>
        </p:txBody>
      </p:sp>
      <p:sp>
        <p:nvSpPr>
          <p:cNvPr id="12" name="Oval 11"/>
          <p:cNvSpPr/>
          <p:nvPr/>
        </p:nvSpPr>
        <p:spPr>
          <a:xfrm>
            <a:off x="3592286" y="3354035"/>
            <a:ext cx="4402182" cy="1807029"/>
          </a:xfrm>
          <a:prstGeom prst="ellipse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the top countries which received most funding based on the above chosen investment type</a:t>
            </a:r>
          </a:p>
        </p:txBody>
      </p:sp>
      <p:sp>
        <p:nvSpPr>
          <p:cNvPr id="13" name="Oval 12"/>
          <p:cNvSpPr/>
          <p:nvPr/>
        </p:nvSpPr>
        <p:spPr>
          <a:xfrm>
            <a:off x="3981931" y="5357187"/>
            <a:ext cx="3828868" cy="1227908"/>
          </a:xfrm>
          <a:prstGeom prst="ellipse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the top three English speaking countries</a:t>
            </a:r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455784" y="2888343"/>
            <a:ext cx="532674" cy="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77555" y="3940629"/>
            <a:ext cx="532674" cy="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455784" y="5210629"/>
            <a:ext cx="532674" cy="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702370" y="3083406"/>
            <a:ext cx="3246882" cy="2303728"/>
          </a:xfrm>
          <a:prstGeom prst="bentConnector3">
            <a:avLst>
              <a:gd name="adj1" fmla="val -7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5823132" y="2963817"/>
            <a:ext cx="0" cy="379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5881456" y="4984172"/>
            <a:ext cx="0" cy="373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B1C30C8B-AE54-4BA8-B331-4BBA34C66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2105"/>
            <a:ext cx="213520" cy="46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6348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1342C0C-7335-481B-8740-C3D31BC3B6DA}"/>
              </a:ext>
            </a:extLst>
          </p:cNvPr>
          <p:cNvSpPr/>
          <p:nvPr/>
        </p:nvSpPr>
        <p:spPr>
          <a:xfrm>
            <a:off x="8188960" y="1420833"/>
            <a:ext cx="3384731" cy="2254184"/>
          </a:xfrm>
          <a:prstGeom prst="ellipse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the best sector within selected countries for preferred investment type based on previous analysis and for 5 – 15 M budget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E4AFD639-B410-4613-B678-B7CBBF2C68F3}"/>
              </a:ext>
            </a:extLst>
          </p:cNvPr>
          <p:cNvCxnSpPr>
            <a:cxnSpLocks/>
          </p:cNvCxnSpPr>
          <p:nvPr/>
        </p:nvCxnSpPr>
        <p:spPr>
          <a:xfrm>
            <a:off x="8001725" y="2381729"/>
            <a:ext cx="1818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329E82EC-5370-4DBC-9CFA-A30A9DBF3B4F}"/>
              </a:ext>
            </a:extLst>
          </p:cNvPr>
          <p:cNvSpPr/>
          <p:nvPr/>
        </p:nvSpPr>
        <p:spPr>
          <a:xfrm>
            <a:off x="8183548" y="4048610"/>
            <a:ext cx="3384731" cy="1922531"/>
          </a:xfrm>
          <a:prstGeom prst="ellipse">
            <a:avLst/>
          </a:prstGeom>
          <a:solidFill>
            <a:srgbClr val="3295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Based on the analysis, arrive at a conclusion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7C0CDAD9-5AFD-42DD-BEC0-A5BD58EF1AF3}"/>
              </a:ext>
            </a:extLst>
          </p:cNvPr>
          <p:cNvCxnSpPr>
            <a:cxnSpLocks/>
          </p:cNvCxnSpPr>
          <p:nvPr/>
        </p:nvCxnSpPr>
        <p:spPr>
          <a:xfrm>
            <a:off x="9965641" y="3354035"/>
            <a:ext cx="0" cy="66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FCD4D9FA-FFBF-4A79-A275-D5222A9F7EFE}"/>
              </a:ext>
            </a:extLst>
          </p:cNvPr>
          <p:cNvCxnSpPr>
            <a:cxnSpLocks/>
          </p:cNvCxnSpPr>
          <p:nvPr/>
        </p:nvCxnSpPr>
        <p:spPr>
          <a:xfrm flipV="1">
            <a:off x="7934362" y="3063231"/>
            <a:ext cx="475315" cy="111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D4D8D37-7C88-45C6-9032-F77BFF0754F6}"/>
              </a:ext>
            </a:extLst>
          </p:cNvPr>
          <p:cNvCxnSpPr>
            <a:cxnSpLocks/>
          </p:cNvCxnSpPr>
          <p:nvPr/>
        </p:nvCxnSpPr>
        <p:spPr>
          <a:xfrm flipV="1">
            <a:off x="7714144" y="3354035"/>
            <a:ext cx="954246" cy="2493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Funding Type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702969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latin typeface="+mn-lt"/>
                <a:cs typeface="Arial" pitchFamily="34" charset="0"/>
              </a:rPr>
              <a:t>Average overall Funding in select Investment types</a:t>
            </a:r>
          </a:p>
          <a:p>
            <a:pPr marL="0" indent="0">
              <a:buNone/>
            </a:pPr>
            <a:endParaRPr lang="en-IN" sz="2000" dirty="0">
              <a:latin typeface="+mn-lt"/>
              <a:cs typeface="Arial" pitchFamily="34" charset="0"/>
            </a:endParaRPr>
          </a:p>
          <a:p>
            <a:endParaRPr lang="en-IN" sz="2000" dirty="0">
              <a:latin typeface="+mn-lt"/>
              <a:cs typeface="Arial" pitchFamily="34" charset="0"/>
            </a:endParaRPr>
          </a:p>
          <a:p>
            <a:pPr marL="0" indent="0">
              <a:buNone/>
            </a:pPr>
            <a:endParaRPr lang="en-IN" sz="2000" dirty="0">
              <a:latin typeface="+mn-lt"/>
              <a:cs typeface="Arial" pitchFamily="34" charset="0"/>
            </a:endParaRPr>
          </a:p>
          <a:p>
            <a:pPr marL="0" indent="0">
              <a:buNone/>
            </a:pPr>
            <a:endParaRPr lang="en-IN" sz="2000" dirty="0">
              <a:latin typeface="+mn-lt"/>
              <a:cs typeface="Arial" pitchFamily="34" charset="0"/>
            </a:endParaRPr>
          </a:p>
          <a:p>
            <a:endParaRPr lang="en-IN" sz="2000" dirty="0" smtClean="0">
              <a:latin typeface="+mn-lt"/>
              <a:cs typeface="Arial" pitchFamily="34" charset="0"/>
            </a:endParaRPr>
          </a:p>
          <a:p>
            <a:endParaRPr lang="en-IN" sz="2000" dirty="0">
              <a:latin typeface="+mn-lt"/>
              <a:cs typeface="Arial" pitchFamily="34" charset="0"/>
            </a:endParaRPr>
          </a:p>
          <a:p>
            <a:endParaRPr lang="en-IN" sz="2000" dirty="0" smtClean="0">
              <a:latin typeface="+mn-lt"/>
              <a:cs typeface="Arial" pitchFamily="34" charset="0"/>
            </a:endParaRPr>
          </a:p>
          <a:p>
            <a:r>
              <a:rPr lang="en-IN" sz="2000" dirty="0" smtClean="0">
                <a:latin typeface="+mn-lt"/>
                <a:cs typeface="Arial" pitchFamily="34" charset="0"/>
              </a:rPr>
              <a:t>Preferred </a:t>
            </a:r>
            <a:r>
              <a:rPr lang="en-IN" sz="2000" dirty="0">
                <a:latin typeface="+mn-lt"/>
                <a:cs typeface="Arial" pitchFamily="34" charset="0"/>
              </a:rPr>
              <a:t>Investment Type: </a:t>
            </a:r>
            <a:r>
              <a:rPr lang="en-IN" sz="2000" dirty="0" smtClean="0">
                <a:latin typeface="+mn-lt"/>
                <a:cs typeface="Arial" pitchFamily="34" charset="0"/>
              </a:rPr>
              <a:t>Criteria – Basis Overall Average funding between 5 – 15 M </a:t>
            </a:r>
            <a:endParaRPr lang="en-IN" sz="2000" dirty="0">
              <a:latin typeface="+mn-lt"/>
              <a:cs typeface="Arial" pitchFamily="34" charset="0"/>
            </a:endParaRP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Results/ Recommendation </a:t>
            </a:r>
            <a:endParaRPr lang="en-US" sz="2000" dirty="0" smtClean="0">
              <a:latin typeface="+mn-lt"/>
              <a:cs typeface="Arial" panose="020B0604020202020204" pitchFamily="34" charset="0"/>
            </a:endParaRPr>
          </a:p>
          <a:p>
            <a:pPr lvl="1"/>
            <a:r>
              <a:rPr lang="en-IN" sz="1600" dirty="0" smtClean="0">
                <a:latin typeface="+mn-lt"/>
                <a:cs typeface="Arial" pitchFamily="34" charset="0"/>
              </a:rPr>
              <a:t>Only Ventures has average investment  within 5 – 15 M and so is preferred funding type</a:t>
            </a:r>
            <a:endParaRPr lang="en-IN" sz="1600" dirty="0">
              <a:latin typeface="+mn-lt"/>
              <a:cs typeface="Arial" pitchFamily="34" charset="0"/>
            </a:endParaRPr>
          </a:p>
          <a:p>
            <a:r>
              <a:rPr lang="en-IN" sz="2000" dirty="0">
                <a:latin typeface="+mn-lt"/>
                <a:cs typeface="Arial" pitchFamily="34" charset="0"/>
              </a:rPr>
              <a:t>Other Observations</a:t>
            </a:r>
          </a:p>
          <a:p>
            <a:pPr lvl="1"/>
            <a:r>
              <a:rPr lang="en-IN" sz="1600" dirty="0">
                <a:latin typeface="+mn-lt"/>
                <a:cs typeface="Arial" pitchFamily="34" charset="0"/>
              </a:rPr>
              <a:t>59.60% of the total amount invested globally is on Venture Type Investment</a:t>
            </a:r>
          </a:p>
          <a:p>
            <a:pPr lvl="1"/>
            <a:r>
              <a:rPr lang="en-IN" sz="1600" dirty="0">
                <a:latin typeface="+mn-lt"/>
                <a:cs typeface="Arial" pitchFamily="34" charset="0"/>
              </a:rPr>
              <a:t>On slicing further on Angel, Seed, private equity and Venture, </a:t>
            </a:r>
            <a:r>
              <a:rPr lang="en-IN" sz="1600" dirty="0" smtClean="0">
                <a:latin typeface="+mn-lt"/>
                <a:cs typeface="Arial" pitchFamily="34" charset="0"/>
              </a:rPr>
              <a:t>78.30% </a:t>
            </a:r>
            <a:r>
              <a:rPr lang="en-IN" sz="1600" dirty="0">
                <a:latin typeface="+mn-lt"/>
                <a:cs typeface="Arial" pitchFamily="34" charset="0"/>
              </a:rPr>
              <a:t>out of these four are of Venture types</a:t>
            </a:r>
            <a:r>
              <a:rPr lang="en-IN" sz="1600" dirty="0" smtClean="0">
                <a:latin typeface="+mn-lt"/>
                <a:cs typeface="Arial" pitchFamily="34" charset="0"/>
              </a:rPr>
              <a:t>.</a:t>
            </a:r>
            <a:endParaRPr lang="en-IN" sz="2000" dirty="0">
              <a:latin typeface="+mn-lt"/>
              <a:cs typeface="Arial" pitchFamily="34" charset="0"/>
            </a:endParaRPr>
          </a:p>
          <a:p>
            <a:pPr marL="0" indent="0">
              <a:buNone/>
            </a:pPr>
            <a:endParaRPr lang="en-IN" sz="2000" dirty="0">
              <a:latin typeface="+mn-lt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94666"/>
              </p:ext>
            </p:extLst>
          </p:nvPr>
        </p:nvGraphicFramePr>
        <p:xfrm>
          <a:off x="655091" y="1897033"/>
          <a:ext cx="4326340" cy="2102181"/>
        </p:xfrm>
        <a:graphic>
          <a:graphicData uri="http://schemas.openxmlformats.org/drawingml/2006/table">
            <a:tbl>
              <a:tblPr/>
              <a:tblGrid>
                <a:gridCol w="1802220">
                  <a:extLst>
                    <a:ext uri="{9D8B030D-6E8A-4147-A177-3AD203B41FA5}">
                      <a16:colId xmlns:a16="http://schemas.microsoft.com/office/drawing/2014/main" xmlns="" val="868097481"/>
                    </a:ext>
                  </a:extLst>
                </a:gridCol>
                <a:gridCol w="2524120">
                  <a:extLst>
                    <a:ext uri="{9D8B030D-6E8A-4147-A177-3AD203B41FA5}">
                      <a16:colId xmlns:a16="http://schemas.microsoft.com/office/drawing/2014/main" xmlns="" val="3709009668"/>
                    </a:ext>
                  </a:extLst>
                </a:gridCol>
              </a:tblGrid>
              <a:tr h="401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Investment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Funding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7710889"/>
                  </a:ext>
                </a:extLst>
              </a:tr>
              <a:tr h="401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11,748,949.10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8333791"/>
                  </a:ext>
                </a:extLst>
              </a:tr>
              <a:tr h="401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958,694.50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7248635"/>
                  </a:ext>
                </a:extLst>
              </a:tr>
              <a:tr h="401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719,818.00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5297251"/>
                  </a:ext>
                </a:extLst>
              </a:tr>
              <a:tr h="4012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Equity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73,308,593.00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0595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 Country Analysis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>
                <a:latin typeface="+mn-lt"/>
                <a:cs typeface="Arial" panose="020B0604020202020204" pitchFamily="34" charset="0"/>
              </a:rPr>
              <a:t>Main criteria</a:t>
            </a:r>
            <a:endParaRPr lang="en-IN" sz="2000" dirty="0">
              <a:latin typeface="+mn-lt"/>
              <a:cs typeface="Arial" panose="020B0604020202020204" pitchFamily="34" charset="0"/>
            </a:endParaRPr>
          </a:p>
          <a:p>
            <a:pPr lvl="1"/>
            <a:r>
              <a:rPr lang="en-IN" sz="2000" dirty="0">
                <a:latin typeface="+mn-lt"/>
                <a:cs typeface="Arial" panose="020B0604020202020204" pitchFamily="34" charset="0"/>
              </a:rPr>
              <a:t>Invest in one of the most heavily invested countries</a:t>
            </a:r>
          </a:p>
          <a:p>
            <a:pPr lvl="1"/>
            <a:r>
              <a:rPr lang="en-IN" sz="2000" dirty="0">
                <a:latin typeface="+mn-lt"/>
                <a:cs typeface="Arial" panose="020B0604020202020204" pitchFamily="34" charset="0"/>
              </a:rPr>
              <a:t>Invest in an English speaking country</a:t>
            </a:r>
          </a:p>
          <a:p>
            <a:pPr marL="457200" lvl="1" indent="0">
              <a:buNone/>
            </a:pPr>
            <a:endParaRPr lang="en-IN" sz="2000" dirty="0">
              <a:latin typeface="+mn-lt"/>
              <a:cs typeface="Arial" panose="020B0604020202020204" pitchFamily="34" charset="0"/>
            </a:endParaRP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Results/ Recommendation</a:t>
            </a:r>
            <a:endParaRPr lang="en-IN" sz="2000" dirty="0">
              <a:latin typeface="+mn-lt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United States of America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United Kingdom of Great Britain and Northern Ireland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India</a:t>
            </a:r>
          </a:p>
          <a:p>
            <a:pPr lvl="1"/>
            <a:endParaRPr lang="en-IN" sz="2000" dirty="0">
              <a:latin typeface="+mn-lt"/>
              <a:cs typeface="Arial" panose="020B0604020202020204" pitchFamily="34" charset="0"/>
            </a:endParaRPr>
          </a:p>
          <a:p>
            <a:pPr lvl="1"/>
            <a:endParaRPr lang="en-IN" sz="2000" dirty="0">
              <a:latin typeface="+mn-lt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+mn-lt"/>
              <a:cs typeface="Arial" panose="020B0604020202020204" pitchFamily="34" charset="0"/>
            </a:endParaRPr>
          </a:p>
          <a:p>
            <a:pPr marL="971550" lvl="1" indent="-514350">
              <a:buNone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    *</a:t>
            </a:r>
            <a:r>
              <a:rPr lang="en-IN" sz="1400" dirty="0">
                <a:latin typeface="+mn-lt"/>
                <a:cs typeface="Arial" panose="020B0604020202020204" pitchFamily="34" charset="0"/>
              </a:rPr>
              <a:t>Considering United Kingdom of Great Britain and Northern Ireland as native English speakers</a:t>
            </a:r>
          </a:p>
          <a:p>
            <a:pPr marL="971550" lvl="1" indent="-514350">
              <a:buNone/>
            </a:pPr>
            <a:endParaRPr lang="en-IN" sz="20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+mn-lt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232" y="5384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dirty="0"/>
              <a:t> </a:t>
            </a:r>
            <a:r>
              <a:rPr lang="en-IN" sz="3600" b="1" dirty="0"/>
              <a:t>Sector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84" y="1394619"/>
            <a:ext cx="11168742" cy="5047124"/>
          </a:xfrm>
        </p:spPr>
        <p:txBody>
          <a:bodyPr>
            <a:normAutofit fontScale="92500" lnSpcReduction="20000"/>
          </a:bodyPr>
          <a:lstStyle/>
          <a:p>
            <a:r>
              <a:rPr lang="en-IN" sz="2000" b="1" dirty="0" smtClean="0">
                <a:latin typeface="+mn-lt"/>
                <a:cs typeface="Arial" panose="020B0604020202020204" pitchFamily="34" charset="0"/>
              </a:rPr>
              <a:t>Main Criteria</a:t>
            </a:r>
          </a:p>
          <a:p>
            <a:pPr lvl="1"/>
            <a:r>
              <a:rPr lang="en-IN" sz="1600" dirty="0" smtClean="0">
                <a:latin typeface="+mn-lt"/>
                <a:cs typeface="Arial" panose="020B0604020202020204" pitchFamily="34" charset="0"/>
              </a:rPr>
              <a:t>Selected </a:t>
            </a:r>
            <a:r>
              <a:rPr lang="en-IN" sz="1600" dirty="0">
                <a:latin typeface="+mn-lt"/>
                <a:cs typeface="Arial" panose="020B0604020202020204" pitchFamily="34" charset="0"/>
              </a:rPr>
              <a:t>Investment type Venture </a:t>
            </a:r>
            <a:endParaRPr lang="en-IN" sz="1600" dirty="0" smtClean="0">
              <a:latin typeface="+mn-lt"/>
              <a:cs typeface="Arial" panose="020B0604020202020204" pitchFamily="34" charset="0"/>
            </a:endParaRPr>
          </a:p>
          <a:p>
            <a:pPr lvl="1"/>
            <a:r>
              <a:rPr lang="en-IN" sz="1600" dirty="0" smtClean="0">
                <a:latin typeface="+mn-lt"/>
                <a:cs typeface="Arial" panose="020B0604020202020204" pitchFamily="34" charset="0"/>
              </a:rPr>
              <a:t>Top </a:t>
            </a:r>
            <a:r>
              <a:rPr lang="en-IN" sz="1600" dirty="0">
                <a:latin typeface="+mn-lt"/>
                <a:cs typeface="Arial" panose="020B0604020202020204" pitchFamily="34" charset="0"/>
              </a:rPr>
              <a:t>3 English speaking </a:t>
            </a:r>
            <a:r>
              <a:rPr lang="en-IN" sz="1600" dirty="0" smtClean="0">
                <a:latin typeface="+mn-lt"/>
                <a:cs typeface="Arial" panose="020B0604020202020204" pitchFamily="34" charset="0"/>
              </a:rPr>
              <a:t>countries</a:t>
            </a:r>
          </a:p>
          <a:p>
            <a:pPr lvl="1"/>
            <a:r>
              <a:rPr lang="en-IN" sz="1600" dirty="0" smtClean="0">
                <a:latin typeface="+mn-lt"/>
                <a:cs typeface="Arial" panose="020B0604020202020204" pitchFamily="34" charset="0"/>
              </a:rPr>
              <a:t>Each funding between 5 </a:t>
            </a:r>
            <a:r>
              <a:rPr lang="en-IN" sz="1600" dirty="0">
                <a:latin typeface="+mn-lt"/>
                <a:cs typeface="Arial" panose="020B0604020202020204" pitchFamily="34" charset="0"/>
              </a:rPr>
              <a:t>to 15 M, </a:t>
            </a:r>
            <a:endParaRPr lang="en-IN" sz="1600" dirty="0" smtClean="0">
              <a:latin typeface="+mn-lt"/>
              <a:cs typeface="Arial" panose="020B0604020202020204" pitchFamily="34" charset="0"/>
            </a:endParaRPr>
          </a:p>
          <a:p>
            <a:pPr lvl="1"/>
            <a:r>
              <a:rPr lang="en-IN" sz="1600" dirty="0" smtClean="0">
                <a:latin typeface="+mn-lt"/>
                <a:cs typeface="Arial" panose="020B0604020202020204" pitchFamily="34" charset="0"/>
              </a:rPr>
              <a:t>Best </a:t>
            </a:r>
            <a:r>
              <a:rPr lang="en-IN" sz="1600" dirty="0">
                <a:latin typeface="+mn-lt"/>
                <a:cs typeface="Arial" panose="020B0604020202020204" pitchFamily="34" charset="0"/>
              </a:rPr>
              <a:t>sectors to invest </a:t>
            </a:r>
            <a:r>
              <a:rPr lang="en-IN" sz="1600" dirty="0" smtClean="0">
                <a:latin typeface="+mn-lt"/>
                <a:cs typeface="Arial" panose="020B0604020202020204" pitchFamily="34" charset="0"/>
              </a:rPr>
              <a:t>based </a:t>
            </a:r>
            <a:r>
              <a:rPr lang="en-IN" sz="1600" dirty="0">
                <a:latin typeface="+mn-lt"/>
                <a:cs typeface="Arial" panose="020B0604020202020204" pitchFamily="34" charset="0"/>
              </a:rPr>
              <a:t>on the number of investment on each sector for each country.</a:t>
            </a:r>
          </a:p>
          <a:p>
            <a:r>
              <a:rPr lang="en-IN" sz="2000" b="1" dirty="0" smtClean="0">
                <a:latin typeface="+mn-lt"/>
                <a:cs typeface="Arial" panose="020B0604020202020204" pitchFamily="34" charset="0"/>
              </a:rPr>
              <a:t>Analysis:</a:t>
            </a:r>
            <a:endParaRPr lang="en-IN" sz="2000" b="1" dirty="0">
              <a:latin typeface="+mn-lt"/>
              <a:cs typeface="Arial" panose="020B0604020202020204" pitchFamily="34" charset="0"/>
            </a:endParaRPr>
          </a:p>
          <a:p>
            <a:endParaRPr lang="en-IN" sz="20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+mn-lt"/>
              <a:cs typeface="Arial" panose="020B0604020202020204" pitchFamily="34" charset="0"/>
            </a:endParaRPr>
          </a:p>
          <a:p>
            <a:endParaRPr lang="en-IN" sz="2000" dirty="0">
              <a:latin typeface="+mn-lt"/>
              <a:cs typeface="Arial" panose="020B0604020202020204" pitchFamily="34" charset="0"/>
            </a:endParaRPr>
          </a:p>
          <a:p>
            <a:endParaRPr lang="en-IN" sz="2000" dirty="0">
              <a:latin typeface="+mn-lt"/>
              <a:cs typeface="Arial" panose="020B0604020202020204" pitchFamily="34" charset="0"/>
            </a:endParaRPr>
          </a:p>
          <a:p>
            <a:endParaRPr lang="en-IN" sz="2000" dirty="0">
              <a:latin typeface="+mn-lt"/>
              <a:cs typeface="Arial" panose="020B0604020202020204" pitchFamily="34" charset="0"/>
            </a:endParaRPr>
          </a:p>
          <a:p>
            <a:endParaRPr lang="en-IN" sz="2000" dirty="0">
              <a:latin typeface="+mn-lt"/>
              <a:cs typeface="Arial" panose="020B0604020202020204" pitchFamily="34" charset="0"/>
            </a:endParaRPr>
          </a:p>
          <a:p>
            <a:endParaRPr lang="en-IN" sz="2000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+mn-lt"/>
                <a:cs typeface="Arial" panose="020B0604020202020204" pitchFamily="34" charset="0"/>
              </a:rPr>
              <a:t>Results/ Recommendation</a:t>
            </a:r>
          </a:p>
          <a:p>
            <a:pPr lvl="1"/>
            <a:r>
              <a:rPr lang="en-US" sz="1600" dirty="0" smtClean="0">
                <a:latin typeface="+mn-lt"/>
                <a:cs typeface="Arial" panose="020B0604020202020204" pitchFamily="34" charset="0"/>
              </a:rPr>
              <a:t>Sector Others 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and "Social, Finance, Analytics, Advertising" are </a:t>
            </a:r>
            <a:r>
              <a:rPr lang="en-US" sz="1600" dirty="0" smtClean="0">
                <a:latin typeface="+mn-lt"/>
                <a:cs typeface="Arial" panose="020B0604020202020204" pitchFamily="34" charset="0"/>
              </a:rPr>
              <a:t>first 2 preferred </a:t>
            </a:r>
            <a:r>
              <a:rPr lang="en-US" sz="1600" dirty="0">
                <a:latin typeface="+mn-lt"/>
                <a:cs typeface="Arial" panose="020B0604020202020204" pitchFamily="34" charset="0"/>
              </a:rPr>
              <a:t>sector for all 3 countries.</a:t>
            </a:r>
            <a:endParaRPr lang="en-IN" sz="1600" dirty="0" smtClean="0">
              <a:latin typeface="+mn-lt"/>
              <a:cs typeface="Arial" panose="020B0604020202020204" pitchFamily="34" charset="0"/>
            </a:endParaRPr>
          </a:p>
          <a:p>
            <a:pPr lvl="1"/>
            <a:r>
              <a:rPr lang="en-IN" sz="1600" dirty="0" smtClean="0">
                <a:latin typeface="+mn-lt"/>
                <a:cs typeface="Arial" panose="020B0604020202020204" pitchFamily="34" charset="0"/>
              </a:rPr>
              <a:t>“</a:t>
            </a:r>
            <a:r>
              <a:rPr lang="en-US" sz="1600" dirty="0">
                <a:latin typeface="+mn-lt"/>
              </a:rPr>
              <a:t>Cleantech / Semiconductors</a:t>
            </a:r>
            <a:r>
              <a:rPr lang="en-IN" sz="1600" dirty="0">
                <a:latin typeface="+mn-lt"/>
                <a:cs typeface="Arial" panose="020B0604020202020204" pitchFamily="34" charset="0"/>
              </a:rPr>
              <a:t>” </a:t>
            </a:r>
            <a:r>
              <a:rPr lang="en-IN" sz="1600" dirty="0" smtClean="0">
                <a:latin typeface="+mn-lt"/>
                <a:cs typeface="Arial" panose="020B0604020202020204" pitchFamily="34" charset="0"/>
              </a:rPr>
              <a:t>is the 3</a:t>
            </a:r>
            <a:r>
              <a:rPr lang="en-IN" sz="1600" baseline="30000" dirty="0" smtClean="0">
                <a:latin typeface="+mn-lt"/>
                <a:cs typeface="Arial" panose="020B0604020202020204" pitchFamily="34" charset="0"/>
              </a:rPr>
              <a:t>rd</a:t>
            </a:r>
            <a:r>
              <a:rPr lang="en-IN" sz="1600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IN" sz="1600" dirty="0">
                <a:latin typeface="+mn-lt"/>
                <a:cs typeface="Arial" panose="020B0604020202020204" pitchFamily="34" charset="0"/>
              </a:rPr>
              <a:t>preferred sector for US and </a:t>
            </a:r>
            <a:r>
              <a:rPr lang="en-IN" sz="1600" dirty="0" smtClean="0">
                <a:latin typeface="+mn-lt"/>
                <a:cs typeface="Arial" panose="020B0604020202020204" pitchFamily="34" charset="0"/>
              </a:rPr>
              <a:t>UK but for </a:t>
            </a:r>
            <a:r>
              <a:rPr lang="en-IN" sz="1600" dirty="0">
                <a:latin typeface="+mn-lt"/>
                <a:cs typeface="Arial" panose="020B0604020202020204" pitchFamily="34" charset="0"/>
              </a:rPr>
              <a:t>India 3</a:t>
            </a:r>
            <a:r>
              <a:rPr lang="en-IN" sz="1600" baseline="30000" dirty="0">
                <a:latin typeface="+mn-lt"/>
                <a:cs typeface="Arial" panose="020B0604020202020204" pitchFamily="34" charset="0"/>
              </a:rPr>
              <a:t>rd</a:t>
            </a:r>
            <a:r>
              <a:rPr lang="en-IN" sz="1600" dirty="0">
                <a:latin typeface="+mn-lt"/>
                <a:cs typeface="Arial" panose="020B0604020202020204" pitchFamily="34" charset="0"/>
              </a:rPr>
              <a:t> Preferred sector is “News, Search and Messaging”</a:t>
            </a:r>
          </a:p>
          <a:p>
            <a:endParaRPr lang="en-IN" sz="2000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528235"/>
              </p:ext>
            </p:extLst>
          </p:nvPr>
        </p:nvGraphicFramePr>
        <p:xfrm>
          <a:off x="2702254" y="2617486"/>
          <a:ext cx="7763065" cy="2565413"/>
        </p:xfrm>
        <a:graphic>
          <a:graphicData uri="http://schemas.openxmlformats.org/drawingml/2006/table">
            <a:tbl>
              <a:tblPr/>
              <a:tblGrid>
                <a:gridCol w="3894264">
                  <a:extLst>
                    <a:ext uri="{9D8B030D-6E8A-4147-A177-3AD203B41FA5}">
                      <a16:colId xmlns:a16="http://schemas.microsoft.com/office/drawing/2014/main" xmlns="" val="291982254"/>
                    </a:ext>
                  </a:extLst>
                </a:gridCol>
                <a:gridCol w="2911857">
                  <a:extLst>
                    <a:ext uri="{9D8B030D-6E8A-4147-A177-3AD203B41FA5}">
                      <a16:colId xmlns:a16="http://schemas.microsoft.com/office/drawing/2014/main" xmlns="" val="1246545029"/>
                    </a:ext>
                  </a:extLst>
                </a:gridCol>
                <a:gridCol w="956944">
                  <a:extLst>
                    <a:ext uri="{9D8B030D-6E8A-4147-A177-3AD203B41FA5}">
                      <a16:colId xmlns:a16="http://schemas.microsoft.com/office/drawing/2014/main" xmlns="" val="1342740634"/>
                    </a:ext>
                  </a:extLst>
                </a:gridCol>
              </a:tblGrid>
              <a:tr h="248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Investments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7442308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 of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1670908"/>
                  </a:ext>
                </a:extLst>
              </a:tr>
              <a:tr h="312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3328400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 / Semiconductors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3166261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 of Great Britain and Northern Ireland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5349679"/>
                  </a:ext>
                </a:extLst>
              </a:tr>
              <a:tr h="301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430478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 / Semiconductors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05451346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5511291"/>
                  </a:ext>
                </a:extLst>
              </a:tr>
              <a:tr h="274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7870125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News, Search and Messaging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9876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Investment Type Analysis</a:t>
            </a:r>
            <a:endParaRPr lang="en-IN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E6396020-9C60-444E-872D-855C94FD8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469" y="1672977"/>
            <a:ext cx="8846842" cy="48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Top 9 Countries Based on Investment</a:t>
            </a:r>
            <a:endParaRPr lang="en-IN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05ADA345-B64A-49BF-B7C2-DDA52E06D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831" y="1496218"/>
            <a:ext cx="9826699" cy="51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Top 3 English Speaking Countries and its Top 3 Sectors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2B11E5-B06A-4437-B707-6942224E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15" y="1489701"/>
            <a:ext cx="10296895" cy="43267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025" y="5940921"/>
            <a:ext cx="380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Top 2 primary sectors for USA and Others main sector: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enterprise software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3093" y="5940921"/>
            <a:ext cx="380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Top 2 primary sectors for UK and Others main sector: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e-commerce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3161" y="5942927"/>
            <a:ext cx="3802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Top 2 primary sectors for India and Others main sector: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e-commerce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2903</TotalTime>
  <Words>619</Words>
  <Application>Microsoft Macintosh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Comic Sans MS</vt:lpstr>
      <vt:lpstr>Times New Roman</vt:lpstr>
      <vt:lpstr>Arial</vt:lpstr>
      <vt:lpstr>Office Theme</vt:lpstr>
      <vt:lpstr>INVESTMENT CASE STUDY   SUBMISSION </vt:lpstr>
      <vt:lpstr>Understanding Global Trends in Investments</vt:lpstr>
      <vt:lpstr> Problem solving methodology</vt:lpstr>
      <vt:lpstr>Funding Type Analysis</vt:lpstr>
      <vt:lpstr> Country Analysis </vt:lpstr>
      <vt:lpstr> Sector Analysis</vt:lpstr>
      <vt:lpstr>Investment Type Analysis</vt:lpstr>
      <vt:lpstr>Top 9 Countries Based on Investment</vt:lpstr>
      <vt:lpstr>Top 3 English Speaking Countries and its Top 3 Sectors</vt:lpstr>
      <vt:lpstr> Conclusion 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Microsoft Office User</cp:lastModifiedBy>
  <cp:revision>90</cp:revision>
  <dcterms:created xsi:type="dcterms:W3CDTF">2016-06-09T08:16:28Z</dcterms:created>
  <dcterms:modified xsi:type="dcterms:W3CDTF">2017-12-03T15:55:42Z</dcterms:modified>
</cp:coreProperties>
</file>