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22" Type="http://schemas.openxmlformats.org/officeDocument/2006/relationships/font" Target="fonts/Merriweather-italic.fntdata"/><Relationship Id="rId21" Type="http://schemas.openxmlformats.org/officeDocument/2006/relationships/font" Target="fonts/Merriweather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3e1bb51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3e1bb51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e1bb51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e1bb51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3e1bb51d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3e1bb51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3e1bb51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3e1bb51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3e1bb51d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3e1bb51d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3e1bb51d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3e1bb51d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3e1bb51d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3e1bb51d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3e1bb51d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3e1bb51d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3e1bb51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3e1bb51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2021a1r027@mietjammu.in" TargetMode="External"/><Relationship Id="rId4" Type="http://schemas.openxmlformats.org/officeDocument/2006/relationships/hyperlink" Target="mailto:2021a1r005@mietjammu.in" TargetMode="External"/><Relationship Id="rId5" Type="http://schemas.openxmlformats.org/officeDocument/2006/relationships/hyperlink" Target="mailto:2021a1r012@mietjammu.in" TargetMode="External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72450" y="4995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LRU Page Replacement.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669300" y="3927900"/>
            <a:ext cx="54747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SACHIT SHARMA       2021A1R027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GAUTAM KUMAR      2021A1R005 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        HIMANSHU SHARMA     2021A1R012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3706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EMAIL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2021a1r027@mietjammu.in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4"/>
              </a:rPr>
              <a:t>2021a1r005@mietjammu.in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5"/>
              </a:rPr>
              <a:t>2021a1r012@mietjammu.in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800" y="556750"/>
            <a:ext cx="3896150" cy="32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INTRODUCTION</a:t>
            </a:r>
            <a:endParaRPr b="1" sz="31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are given the total possible page numbers that can be referred to. We are also given a cache (or memory) size (The number of page frames that the cache can hold at a time). The LRU caching scheme is to remove the least recently used frame when the cache is full and a new page is referenced which is not there in the cache.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</a:t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</a:t>
            </a:r>
            <a:r>
              <a:rPr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HIT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FAIL                                            SUCCESS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25" y="0"/>
            <a:ext cx="4817575" cy="52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26425" y="0"/>
            <a:ext cx="4817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Let us say </a:t>
            </a:r>
            <a:r>
              <a:rPr b="1"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 that is the main memory's capacity to hold pages and pages is the list containing all pages currently present in the </a:t>
            </a:r>
            <a:r>
              <a:rPr b="1"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main memory.</a:t>
            </a:r>
            <a:endParaRPr b="1" sz="1450">
              <a:solidFill>
                <a:srgbClr val="61738E"/>
              </a:solidFill>
              <a:highlight>
                <a:srgbClr val="FAFB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61738E"/>
              </a:buClr>
              <a:buSzPts val="1450"/>
              <a:buFont typeface="Source Sans Pro"/>
              <a:buAutoNum type="arabicPeriod"/>
            </a:pP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Iterate through the referenced pages.</a:t>
            </a:r>
            <a:endParaRPr sz="1450">
              <a:solidFill>
                <a:srgbClr val="61738E"/>
              </a:solidFill>
              <a:highlight>
                <a:srgbClr val="FAFBFC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0674" lvl="0" marL="967739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1738E"/>
              </a:buClr>
              <a:buSzPts val="1450"/>
              <a:buFont typeface="Arial"/>
              <a:buChar char="⮚"/>
            </a:pP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If the current page is already present in pages:</a:t>
            </a:r>
            <a:endParaRPr sz="1450">
              <a:solidFill>
                <a:srgbClr val="61738E"/>
              </a:solidFill>
              <a:highlight>
                <a:srgbClr val="FAFB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67739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    1.Remove the current page from pages.</a:t>
            </a:r>
            <a:endParaRPr sz="1450">
              <a:solidFill>
                <a:srgbClr val="61738E"/>
              </a:solidFill>
              <a:highlight>
                <a:srgbClr val="FAFB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67739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    2.Append the current page to the end of pages.</a:t>
            </a:r>
            <a:endParaRPr sz="1450">
              <a:solidFill>
                <a:srgbClr val="61738E"/>
              </a:solidFill>
              <a:highlight>
                <a:srgbClr val="FAFB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67739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    3.Increase page hits.</a:t>
            </a:r>
            <a:endParaRPr sz="1450">
              <a:solidFill>
                <a:srgbClr val="61738E"/>
              </a:solidFill>
              <a:highlight>
                <a:srgbClr val="FAFB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4" lvl="0" marL="967739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1738E"/>
              </a:buClr>
              <a:buSzPts val="1450"/>
              <a:buFont typeface="Arial"/>
              <a:buChar char="⮚"/>
            </a:pP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Else:</a:t>
            </a:r>
            <a:endParaRPr sz="1450">
              <a:solidFill>
                <a:srgbClr val="61738E"/>
              </a:solidFill>
              <a:highlight>
                <a:srgbClr val="FAFB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138684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1738E"/>
              </a:buClr>
              <a:buSzPts val="1450"/>
              <a:buFont typeface="Source Sans Pro"/>
              <a:buAutoNum type="arabicPeriod"/>
            </a:pP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Increment page faults.</a:t>
            </a:r>
            <a:endParaRPr sz="1450">
              <a:solidFill>
                <a:srgbClr val="61738E"/>
              </a:solidFill>
              <a:highlight>
                <a:srgbClr val="FAFBFC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0675" lvl="0" marL="138684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1738E"/>
              </a:buClr>
              <a:buSzPts val="1450"/>
              <a:buFont typeface="Arial"/>
              <a:buAutoNum type="arabicPeriod"/>
            </a:pP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pages</a:t>
            </a: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 contains less pages than its capacity </a:t>
            </a:r>
            <a:r>
              <a:rPr b="1" lang="en" sz="1450">
                <a:solidFill>
                  <a:srgbClr val="61738E"/>
                </a:solidFill>
                <a:highlight>
                  <a:srgbClr val="FAFBFC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50">
                <a:solidFill>
                  <a:srgbClr val="61738E"/>
                </a:solidFill>
                <a:highlight>
                  <a:srgbClr val="FAFBFC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450">
              <a:solidFill>
                <a:srgbClr val="61738E"/>
              </a:solidFill>
              <a:highlight>
                <a:srgbClr val="FAFB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1874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38E"/>
              </a:buClr>
              <a:buSzPts val="1450"/>
              <a:buFont typeface="Source Sans Pro"/>
              <a:buChar char="●"/>
            </a:pPr>
            <a:r>
              <a:rPr lang="en" sz="1450">
                <a:solidFill>
                  <a:srgbClr val="61738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Append current page into pages.</a:t>
            </a:r>
            <a:endParaRPr sz="1450">
              <a:solidFill>
                <a:srgbClr val="61738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0675" lvl="0" marL="1386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38E"/>
              </a:buClr>
              <a:buSzPts val="1450"/>
              <a:buFont typeface="Source Sans Pro"/>
              <a:buAutoNum type="arabicPeriod"/>
            </a:pPr>
            <a:r>
              <a:rPr lang="en" sz="1450">
                <a:solidFill>
                  <a:srgbClr val="61738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Else:</a:t>
            </a:r>
            <a:endParaRPr sz="1450">
              <a:solidFill>
                <a:srgbClr val="61738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0675" lvl="0" marL="1798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38E"/>
              </a:buClr>
              <a:buSzPts val="1450"/>
              <a:buFont typeface="Source Sans Pro"/>
              <a:buChar char="●"/>
            </a:pPr>
            <a:r>
              <a:rPr lang="en" sz="1450">
                <a:solidFill>
                  <a:srgbClr val="61738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Remove the first page from pages.</a:t>
            </a:r>
            <a:endParaRPr sz="1450">
              <a:solidFill>
                <a:srgbClr val="61738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0675" lvl="0" marL="1798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38E"/>
              </a:buClr>
              <a:buSzPts val="1450"/>
              <a:buFont typeface="Source Sans Pro"/>
              <a:buChar char="●"/>
            </a:pPr>
            <a:r>
              <a:rPr lang="en" sz="1450">
                <a:solidFill>
                  <a:srgbClr val="61738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Append the current page at the end of pages.</a:t>
            </a:r>
            <a:endParaRPr sz="1450">
              <a:solidFill>
                <a:srgbClr val="61738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61738E"/>
              </a:buClr>
              <a:buSzPts val="1450"/>
              <a:buFont typeface="Source Sans Pro"/>
              <a:buAutoNum type="arabicPeriod"/>
            </a:pPr>
            <a:r>
              <a:rPr lang="en" sz="1450">
                <a:solidFill>
                  <a:srgbClr val="61738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 the number of pages hits and page faults.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825" y="0"/>
            <a:ext cx="48041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 CODE: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0"/>
            <a:ext cx="4166400" cy="45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findLRU(int time[], int n){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int i, minimum = time[0], pos = 0; 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for(i = 1; i &lt; n; ++i){</a:t>
            </a:r>
            <a:endParaRPr sz="8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if(time[i] &lt; minimum){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minimum = time[i];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pos = i;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return pos;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 main()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int no_of_frames, no_of_pages, frames[10], pages[30], counter = 0, time[10], flag1, flag2, i, j, pos, faults = 0;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printf("Enter number of frames: ");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scanf("%d", &amp;no_of_frames);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printf("Enter number of pages: ");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scanf("%d", &amp;no_of_pages);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printf("Enter reference string: ");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for(i = 0; i &lt; no_of_pages; ++i){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scanf("%d", &amp;pages[i]);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for(i = 0; i &lt; no_of_frames; ++i){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frames[i] = -1;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for(i = 0; i &lt; no_of_pages; ++i){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5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flag1 = flag2 = 0;</a:t>
            </a:r>
            <a:endParaRPr sz="57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CONT…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for(j = 0; j &lt; no_of_frames; ++j){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if(frames[j] == pages[i]){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counter++;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time[j] = counter;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flag1 = flag2 = 1;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break;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}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if(flag1 == 0){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for(j = 0; j &lt; no_of_frames; ++j){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if(frames[j] == -1){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counter++;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faults++;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frames[j] = pages[i];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time[j] = counter;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flag2 = 1;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break;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}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}    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if(flag2 == 0){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pos = findLRU(time, no_of_frames);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counter++;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faults++;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frames[pos] = pages[i];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time[pos] = counter;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5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1" sz="205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CONT…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printf("\n");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for(j = 0; j &lt; no_of_frames; ++j){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printf("%d\t", frames[j]);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printf("\n\nTotal Page Faults = %d", faults);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850" y="0"/>
            <a:ext cx="48711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