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28C7F5-CB1E-492C-94EA-0F411CEA19DF}">
          <p14:sldIdLst>
            <p14:sldId id="256"/>
            <p14:sldId id="257"/>
          </p14:sldIdLst>
        </p14:section>
        <p14:section name="Untitled Section" id="{4E26FF43-DC4E-4EDD-961B-88A1F5992B2F}">
          <p14:sldIdLst>
            <p14:sldId id="258"/>
            <p14:sldId id="259"/>
            <p14:sldId id="260"/>
            <p14:sldId id="262"/>
            <p14:sldId id="261"/>
            <p14:sldId id="263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2E39D-95A2-4339-B40A-DCB5A1201178}" v="1" dt="2024-05-21T19:01:03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8A3E-A6A4-91B7-1912-6903AE67D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2648-3007-0DC4-335B-FEF3B6512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7E8D-C832-4175-5E7C-D5D834B0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ED2C-8513-5CD8-8F3C-2CD43203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D2FF-BDD5-8389-4139-2289AF8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F82B-158A-9B9A-C042-1797A368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09E8-6117-7C90-9709-387D0E8D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8B7D-D9AD-6F03-99C4-14BC635C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8CCE-7EE5-DF70-116D-B02903B8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FC63-0F4A-1BFE-6BDE-7C3AA478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9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9B996-12E1-421F-71F3-057A29FB9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2D908-FD42-BB80-ACF7-02E21BF7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3F67-E895-C3E1-4056-D293BC0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72DA-5752-DCEE-80D0-C38FA99A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B6AC-CD74-6E2D-4857-72313B80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7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8E07-A679-5CC0-1124-F992EB14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7817-7254-791F-2AAD-F376DA0E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ED4DF-D0AF-7229-AF34-08CB6F5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D37D-5117-033F-0D65-50D38321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E013-51B4-23CC-6EEF-3155C02C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9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965D-FA82-4649-E43D-C8F4E4F4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B578C-B45C-AD4C-EF03-FB46669E4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355A-60E5-06DA-2045-D37104D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9906-B3F2-FB97-6349-CF05C17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6D6E-D9BA-D61A-4615-96EBBC4C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9FDE-19B8-E7CE-426B-6A5E4FB6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E805-B532-21C7-CCE1-55C664987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7F14-0B08-CD16-CF43-A11BED52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CD90B-377F-DF12-A62A-B046F6DE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991D-64B0-B021-7394-81263242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D961-0F91-5EE9-1A80-BAD6F498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3526-3860-FFF2-C814-32C18175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DD02-09BE-6594-391F-D72716C5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2CC41-40C8-9D5A-6477-FB381E22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0A2B8-54DE-99DB-641B-15B690DA9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80A43-C89E-E842-3927-BB64C0FF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3443A-E047-1A7B-5139-1E86CB8A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02CCD-8EF5-3692-9EE6-9AE8276E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AA4E1-3FAE-56E7-EFA5-AF64D23F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F721-4F8A-60F1-2C09-49AF114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A8A0F-C825-D644-DAE6-C0CB3FE3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4B85-15FF-83F9-F9E2-FCAAC91A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D641A-4DA5-3606-AA25-0E307B4A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7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EF29E-F3E7-D84B-2B18-AEE0C827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CB3C8-ED73-ABA0-42B4-119DDCF9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2A20-3CD0-E828-ECCF-42A80A0B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8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D692-3340-DDAE-B1A1-854BB136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64DD-8364-733F-1808-777494C2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A34A-F784-72C5-A8B4-C6E1567C8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742D5-99CB-79DE-43C8-C1315A26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F876-7AD2-5F90-5CD8-772CBA77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36EB-40D8-A3B8-5EB6-510D6AB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DDBE-8B1B-9230-8A01-B5F98999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F21E0-1B0A-64E6-2FF2-7D92D3EF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BBB4-4020-CB0A-9A05-EAAA5495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3BCE0-B2F7-15E5-1D8D-6020DEF3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AAEA-3977-B863-ED90-40E84FEB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D7B46-485E-54D8-307E-E505BFAE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E5B18-B77F-2C7F-4381-6E385CFA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D998F-130C-CF75-304C-8A9D2724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9AA7-33C8-2B3B-098C-34089206D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4CFE0-A32A-4917-8644-5D2DC39542F4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7256-4D6C-8F73-20CA-1773E9E25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FA16-80FA-1CD3-372A-2A171F8A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847F6-6556-457D-AF02-4C956BE15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832-5B21-5C86-6452-1459B1EC9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AIRBORNE DISEASE DETECTION USING RESPIRATORY SOUNDS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F479-1AB3-E7E8-A8B1-7256C1A34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err="1"/>
              <a:t>Reetikesh</a:t>
            </a:r>
            <a:r>
              <a:rPr lang="en-IN"/>
              <a:t> Bali , Sachit Sharma , Gautam Kumar</a:t>
            </a:r>
          </a:p>
          <a:p>
            <a:r>
              <a:rPr lang="en-IN"/>
              <a:t>2021a1r037 ,2021a1r027 , 2021a1r005</a:t>
            </a:r>
          </a:p>
        </p:txBody>
      </p:sp>
      <p:pic>
        <p:nvPicPr>
          <p:cNvPr id="4" name="Google Shape;61;p1">
            <a:extLst>
              <a:ext uri="{FF2B5EF4-FFF2-40B4-BE49-F238E27FC236}">
                <a16:creationId xmlns:a16="http://schemas.microsoft.com/office/drawing/2014/main" id="{A6C31FDD-BBA6-D99D-9916-5CC89B38544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5214" y="6080232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77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9BFF-2701-DA56-77A3-3626CEB3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F35B93-F389-7049-6077-33ACDA609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44377"/>
              </p:ext>
            </p:extLst>
          </p:nvPr>
        </p:nvGraphicFramePr>
        <p:xfrm>
          <a:off x="747252" y="1825625"/>
          <a:ext cx="9989575" cy="452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915">
                  <a:extLst>
                    <a:ext uri="{9D8B030D-6E8A-4147-A177-3AD203B41FA5}">
                      <a16:colId xmlns:a16="http://schemas.microsoft.com/office/drawing/2014/main" val="1446340214"/>
                    </a:ext>
                  </a:extLst>
                </a:gridCol>
                <a:gridCol w="1997915">
                  <a:extLst>
                    <a:ext uri="{9D8B030D-6E8A-4147-A177-3AD203B41FA5}">
                      <a16:colId xmlns:a16="http://schemas.microsoft.com/office/drawing/2014/main" val="1158130772"/>
                    </a:ext>
                  </a:extLst>
                </a:gridCol>
                <a:gridCol w="1997915">
                  <a:extLst>
                    <a:ext uri="{9D8B030D-6E8A-4147-A177-3AD203B41FA5}">
                      <a16:colId xmlns:a16="http://schemas.microsoft.com/office/drawing/2014/main" val="2258984105"/>
                    </a:ext>
                  </a:extLst>
                </a:gridCol>
                <a:gridCol w="1997915">
                  <a:extLst>
                    <a:ext uri="{9D8B030D-6E8A-4147-A177-3AD203B41FA5}">
                      <a16:colId xmlns:a16="http://schemas.microsoft.com/office/drawing/2014/main" val="896901285"/>
                    </a:ext>
                  </a:extLst>
                </a:gridCol>
                <a:gridCol w="1997915">
                  <a:extLst>
                    <a:ext uri="{9D8B030D-6E8A-4147-A177-3AD203B41FA5}">
                      <a16:colId xmlns:a16="http://schemas.microsoft.com/office/drawing/2014/main" val="1479650060"/>
                    </a:ext>
                  </a:extLst>
                </a:gridCol>
              </a:tblGrid>
              <a:tr h="90520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19369"/>
                  </a:ext>
                </a:extLst>
              </a:tr>
              <a:tr h="90520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9998"/>
                  </a:ext>
                </a:extLst>
              </a:tr>
              <a:tr h="90520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75695"/>
                  </a:ext>
                </a:extLst>
              </a:tr>
              <a:tr h="90520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78948"/>
                  </a:ext>
                </a:extLst>
              </a:tr>
              <a:tr h="90520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5638"/>
                  </a:ext>
                </a:extLst>
              </a:tr>
            </a:tbl>
          </a:graphicData>
        </a:graphic>
      </p:graphicFrame>
      <p:pic>
        <p:nvPicPr>
          <p:cNvPr id="5" name="Google Shape;61;p1">
            <a:extLst>
              <a:ext uri="{FF2B5EF4-FFF2-40B4-BE49-F238E27FC236}">
                <a16:creationId xmlns:a16="http://schemas.microsoft.com/office/drawing/2014/main" id="{C23CC5AC-310C-1DF7-50A3-A793838B68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5214" y="6080232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90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962B-967B-9093-7522-6EF3F53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D851-295C-7D9F-4050-77B76052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INTRODUCTION</a:t>
            </a:r>
          </a:p>
          <a:p>
            <a:r>
              <a:rPr lang="en-IN"/>
              <a:t>Objectives</a:t>
            </a:r>
          </a:p>
          <a:p>
            <a:r>
              <a:rPr lang="en-IN"/>
              <a:t>Support Vector Machine (SVM)</a:t>
            </a:r>
          </a:p>
          <a:p>
            <a:r>
              <a:rPr lang="en-IN"/>
              <a:t>Random Forest</a:t>
            </a:r>
          </a:p>
          <a:p>
            <a:r>
              <a:rPr lang="en-IN"/>
              <a:t>Convolutional Neural Network (CNN)</a:t>
            </a:r>
          </a:p>
          <a:p>
            <a:r>
              <a:rPr lang="en-IN"/>
              <a:t>Recurrent Neural Network (RNN)</a:t>
            </a:r>
          </a:p>
          <a:p>
            <a:r>
              <a:rPr lang="en-IN"/>
              <a:t>Working</a:t>
            </a:r>
          </a:p>
          <a:p>
            <a:r>
              <a:rPr lang="en-IN"/>
              <a:t>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76634-517F-07A0-023E-26A5B985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250" y="6075913"/>
            <a:ext cx="1877731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DC1A-4BCE-B0C2-A665-2D4802B0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A498-1614-2A07-3897-688DB2CB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Overview of Airborne diseases.</a:t>
            </a:r>
          </a:p>
          <a:p>
            <a:r>
              <a:rPr lang="en-US"/>
              <a:t>Importance of detecting airborne diseases early.</a:t>
            </a:r>
          </a:p>
          <a:p>
            <a:r>
              <a:rPr lang="en-US"/>
              <a:t>The role of respiratory sounds in disease detection.</a:t>
            </a:r>
          </a:p>
          <a:p>
            <a:r>
              <a:rPr lang="en-US"/>
              <a:t>Brief overview of the models used: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SVM (Support Vector Machine)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Random Forest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CNN (Convolutional Neural Networks 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RNN (Recurrent Neural Networks )</a:t>
            </a:r>
            <a:endParaRPr lang="en-IN"/>
          </a:p>
        </p:txBody>
      </p:sp>
      <p:pic>
        <p:nvPicPr>
          <p:cNvPr id="4" name="Google Shape;61;p1">
            <a:extLst>
              <a:ext uri="{FF2B5EF4-FFF2-40B4-BE49-F238E27FC236}">
                <a16:creationId xmlns:a16="http://schemas.microsoft.com/office/drawing/2014/main" id="{C0ACD5FB-BFD5-1FBE-F34E-941D915A58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5214" y="6080232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3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7791-3055-8AE0-084C-C58F141E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7B98-3254-D7D8-55AF-C9973305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To develop a robust method for detecting airborne diseases using respiratory sounds.</a:t>
            </a:r>
          </a:p>
          <a:p>
            <a:pPr algn="just"/>
            <a:r>
              <a:rPr lang="en-US"/>
              <a:t>To compare the performance of different AI based models in this context.</a:t>
            </a:r>
            <a:endParaRPr lang="en-IN"/>
          </a:p>
        </p:txBody>
      </p:sp>
      <p:pic>
        <p:nvPicPr>
          <p:cNvPr id="4" name="Google Shape;61;p1">
            <a:extLst>
              <a:ext uri="{FF2B5EF4-FFF2-40B4-BE49-F238E27FC236}">
                <a16:creationId xmlns:a16="http://schemas.microsoft.com/office/drawing/2014/main" id="{153DE0CB-146B-46C1-88CF-0012E06080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5214" y="6080232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01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B79D-19FF-38F8-78D1-B7F625DE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9118-6613-8852-B206-D1481B35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>
            <a:normAutofit/>
          </a:bodyPr>
          <a:lstStyle/>
          <a:p>
            <a:pPr algn="just"/>
            <a:r>
              <a:rPr lang="en-US"/>
              <a:t>SVMs are supervised learning algorithms used for classification tasks.</a:t>
            </a:r>
          </a:p>
          <a:p>
            <a:pPr algn="just"/>
            <a:r>
              <a:rPr lang="en-US"/>
              <a:t>Their goal is to find the optimal hyperplane that maximizes the margin between the classes in the data.</a:t>
            </a:r>
          </a:p>
          <a:p>
            <a:pPr algn="just"/>
            <a:r>
              <a:rPr lang="en-US"/>
              <a:t>A hyperplane is a decision boundary, like a line in 2D or a plane in 3D, that separates the data points of different classes.</a:t>
            </a:r>
            <a:endParaRPr lang="en-IN"/>
          </a:p>
        </p:txBody>
      </p:sp>
      <p:pic>
        <p:nvPicPr>
          <p:cNvPr id="4" name="Google Shape;61;p1">
            <a:extLst>
              <a:ext uri="{FF2B5EF4-FFF2-40B4-BE49-F238E27FC236}">
                <a16:creationId xmlns:a16="http://schemas.microsoft.com/office/drawing/2014/main" id="{51F875B3-B6DC-88AB-6843-AF76840E25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5214" y="6080232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2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C914-BB24-6A13-D295-28F91934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EFE0-9A52-5569-D7AB-BE45F4A4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They are particularly effective in image and sound classification tasks due to their ability to automatically and adaptively learn spatial hierarchies of features.</a:t>
            </a:r>
          </a:p>
          <a:p>
            <a:pPr algn="just"/>
            <a:r>
              <a:rPr lang="en-US"/>
              <a:t>Key Points: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Convolutional Layers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/>
              <a:t>Pooling Layers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/>
              <a:t>Activation Functions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/>
              <a:t>Fully Connected Layers</a:t>
            </a:r>
          </a:p>
        </p:txBody>
      </p:sp>
      <p:pic>
        <p:nvPicPr>
          <p:cNvPr id="4" name="Google Shape;61;p1">
            <a:extLst>
              <a:ext uri="{FF2B5EF4-FFF2-40B4-BE49-F238E27FC236}">
                <a16:creationId xmlns:a16="http://schemas.microsoft.com/office/drawing/2014/main" id="{9EC677DD-CFC2-D6BA-3DB1-B27BD69CC56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5214" y="6080232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83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6647-554C-8BA3-8B7F-4A5630D5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Random Forest: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94D-308C-0332-C705-930F5530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61"/>
            <a:ext cx="10515600" cy="491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Random Forest model is a powerful machine learning technique that falls under the category of ensemble learning.</a:t>
            </a:r>
          </a:p>
          <a:p>
            <a:r>
              <a:rPr lang="en-US"/>
              <a:t>Key points: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Decision Tree: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Ensemble Learning: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Bagging:</a:t>
            </a:r>
          </a:p>
          <a:p>
            <a:pPr marL="514350" indent="-514350">
              <a:buFont typeface="+mj-lt"/>
              <a:buAutoNum type="arabicPeriod"/>
            </a:pPr>
            <a:endParaRPr lang="en-IN"/>
          </a:p>
        </p:txBody>
      </p:sp>
      <p:pic>
        <p:nvPicPr>
          <p:cNvPr id="4" name="Google Shape;61;p1">
            <a:extLst>
              <a:ext uri="{FF2B5EF4-FFF2-40B4-BE49-F238E27FC236}">
                <a16:creationId xmlns:a16="http://schemas.microsoft.com/office/drawing/2014/main" id="{C9A96015-201D-AFD8-F9E3-B9BBD9F15C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5214" y="6080232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28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A6F1-0F51-8872-8C9A-37C05D09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Recurrent Neural Network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B63-7964-4C05-918E-F2528E65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Unlike traditional neural networks, RNNs have connections that form directed cycles, allowing them to maintain a memory of previous inputs.</a:t>
            </a:r>
          </a:p>
          <a:p>
            <a:pPr algn="just"/>
            <a:r>
              <a:rPr lang="en-US" u="sng"/>
              <a:t>Architecture: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/>
              <a:t>Standard RNN: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/>
              <a:t>LSTM (Long Short-Term Memory):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/>
              <a:t>Gated Recurrent Unit(GRU):</a:t>
            </a:r>
          </a:p>
        </p:txBody>
      </p:sp>
      <p:pic>
        <p:nvPicPr>
          <p:cNvPr id="4" name="Google Shape;61;p1">
            <a:extLst>
              <a:ext uri="{FF2B5EF4-FFF2-40B4-BE49-F238E27FC236}">
                <a16:creationId xmlns:a16="http://schemas.microsoft.com/office/drawing/2014/main" id="{1745659F-EB8C-1A05-359D-76288614E7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45214" y="6080232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52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FEC4770-C044-5461-907A-ADD254561C36}"/>
              </a:ext>
            </a:extLst>
          </p:cNvPr>
          <p:cNvSpPr/>
          <p:nvPr/>
        </p:nvSpPr>
        <p:spPr>
          <a:xfrm>
            <a:off x="2379406" y="235975"/>
            <a:ext cx="2271252" cy="74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Working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EBC334-0B64-2AE3-1CA4-B49FF56F9BC5}"/>
              </a:ext>
            </a:extLst>
          </p:cNvPr>
          <p:cNvCxnSpPr>
            <a:cxnSpLocks/>
          </p:cNvCxnSpPr>
          <p:nvPr/>
        </p:nvCxnSpPr>
        <p:spPr>
          <a:xfrm>
            <a:off x="3603523" y="1012724"/>
            <a:ext cx="0" cy="52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05C172-B995-4F02-B96C-E3E277C0F18A}"/>
              </a:ext>
            </a:extLst>
          </p:cNvPr>
          <p:cNvSpPr/>
          <p:nvPr/>
        </p:nvSpPr>
        <p:spPr>
          <a:xfrm>
            <a:off x="2517058" y="1494503"/>
            <a:ext cx="2172929" cy="7177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Importing necessary libraries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E93484-C9FF-8E74-ABDA-515012E5897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03523" y="2212258"/>
            <a:ext cx="0" cy="6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643E35-1546-1BA0-2324-2553CBB9255C}"/>
              </a:ext>
            </a:extLst>
          </p:cNvPr>
          <p:cNvSpPr/>
          <p:nvPr/>
        </p:nvSpPr>
        <p:spPr>
          <a:xfrm>
            <a:off x="2556391" y="2851355"/>
            <a:ext cx="2094267" cy="7177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Defining paths to both dataset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1D4BCB-6123-9285-0314-B92B934AADC5}"/>
              </a:ext>
            </a:extLst>
          </p:cNvPr>
          <p:cNvCxnSpPr>
            <a:stCxn id="12" idx="2"/>
          </p:cNvCxnSpPr>
          <p:nvPr/>
        </p:nvCxnSpPr>
        <p:spPr>
          <a:xfrm flipH="1">
            <a:off x="3603522" y="3569110"/>
            <a:ext cx="3" cy="62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177574-969B-9EC9-9C77-30BAB96B79A1}"/>
              </a:ext>
            </a:extLst>
          </p:cNvPr>
          <p:cNvSpPr/>
          <p:nvPr/>
        </p:nvSpPr>
        <p:spPr>
          <a:xfrm>
            <a:off x="2556391" y="4208207"/>
            <a:ext cx="2133596" cy="14551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r>
              <a:rPr lang="en-IN"/>
              <a:t>Defining the function to extract feature from audio file</a:t>
            </a:r>
          </a:p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20EEA0-31D2-374A-2915-5A4FAB830EF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623189" y="5663380"/>
            <a:ext cx="0" cy="7767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9FF855-981E-17DD-8D9F-4852664F533F}"/>
              </a:ext>
            </a:extLst>
          </p:cNvPr>
          <p:cNvCxnSpPr/>
          <p:nvPr/>
        </p:nvCxnSpPr>
        <p:spPr>
          <a:xfrm>
            <a:off x="3603522" y="6449961"/>
            <a:ext cx="175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95B0DF-B492-EEBF-C5A0-1488364F649B}"/>
              </a:ext>
            </a:extLst>
          </p:cNvPr>
          <p:cNvSpPr/>
          <p:nvPr/>
        </p:nvSpPr>
        <p:spPr>
          <a:xfrm>
            <a:off x="5358581" y="5948526"/>
            <a:ext cx="2143431" cy="8652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Initialize list to store spectrogram and labels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C1B9C6-1EFF-2A40-69EE-54BB443F34D7}"/>
              </a:ext>
            </a:extLst>
          </p:cNvPr>
          <p:cNvCxnSpPr>
            <a:stCxn id="25" idx="0"/>
          </p:cNvCxnSpPr>
          <p:nvPr/>
        </p:nvCxnSpPr>
        <p:spPr>
          <a:xfrm flipV="1">
            <a:off x="6430297" y="5427406"/>
            <a:ext cx="0" cy="52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0D43B6-5913-353B-1AEA-423F9B8684C7}"/>
              </a:ext>
            </a:extLst>
          </p:cNvPr>
          <p:cNvSpPr/>
          <p:nvPr/>
        </p:nvSpPr>
        <p:spPr>
          <a:xfrm>
            <a:off x="5358581" y="4326194"/>
            <a:ext cx="2143430" cy="109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Process both healthy and unhealthy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587E00-E572-2A16-0BA6-B6E6DD001E1D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6430296" y="3569110"/>
            <a:ext cx="0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1E09DD-F282-6864-3F8C-29DB089DCFC1}"/>
              </a:ext>
            </a:extLst>
          </p:cNvPr>
          <p:cNvSpPr/>
          <p:nvPr/>
        </p:nvSpPr>
        <p:spPr>
          <a:xfrm>
            <a:off x="5358581" y="2851355"/>
            <a:ext cx="2143430" cy="7177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Padding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FEC5EE-EABF-F1C0-2D31-7BB4E2F231A5}"/>
              </a:ext>
            </a:extLst>
          </p:cNvPr>
          <p:cNvCxnSpPr>
            <a:stCxn id="31" idx="0"/>
          </p:cNvCxnSpPr>
          <p:nvPr/>
        </p:nvCxnSpPr>
        <p:spPr>
          <a:xfrm flipV="1">
            <a:off x="6430296" y="2212258"/>
            <a:ext cx="0" cy="6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CE3FA4-C7A3-A446-FCAE-093D5FC9B182}"/>
              </a:ext>
            </a:extLst>
          </p:cNvPr>
          <p:cNvSpPr/>
          <p:nvPr/>
        </p:nvSpPr>
        <p:spPr>
          <a:xfrm>
            <a:off x="5378244" y="1002882"/>
            <a:ext cx="2143430" cy="11995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Split the data into training and validation and test set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8C130F-48C2-E6D0-3C33-A62BED58084B}"/>
              </a:ext>
            </a:extLst>
          </p:cNvPr>
          <p:cNvCxnSpPr>
            <a:stCxn id="34" idx="3"/>
          </p:cNvCxnSpPr>
          <p:nvPr/>
        </p:nvCxnSpPr>
        <p:spPr>
          <a:xfrm>
            <a:off x="7521674" y="1602649"/>
            <a:ext cx="953732" cy="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56224DE-8052-0CFE-05D6-6DE8C3ADB9FA}"/>
              </a:ext>
            </a:extLst>
          </p:cNvPr>
          <p:cNvSpPr/>
          <p:nvPr/>
        </p:nvSpPr>
        <p:spPr>
          <a:xfrm>
            <a:off x="8544232" y="1002882"/>
            <a:ext cx="2389237" cy="12093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Defining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923260-937D-D6AB-6690-190C0675051A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 flipH="1">
            <a:off x="9738849" y="2212258"/>
            <a:ext cx="2" cy="63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CD02B98-85C3-C78B-F668-653C92298A62}"/>
              </a:ext>
            </a:extLst>
          </p:cNvPr>
          <p:cNvSpPr/>
          <p:nvPr/>
        </p:nvSpPr>
        <p:spPr>
          <a:xfrm>
            <a:off x="8544232" y="2851354"/>
            <a:ext cx="2389234" cy="717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Compile the model /Accuracy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E58860-7F5A-9418-CA44-13D52756D4A9}"/>
              </a:ext>
            </a:extLst>
          </p:cNvPr>
          <p:cNvCxnSpPr>
            <a:stCxn id="45" idx="2"/>
          </p:cNvCxnSpPr>
          <p:nvPr/>
        </p:nvCxnSpPr>
        <p:spPr>
          <a:xfrm flipH="1">
            <a:off x="9733935" y="3569110"/>
            <a:ext cx="4914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67D3AB2-0F6E-82D7-9803-8E589B75219E}"/>
              </a:ext>
            </a:extLst>
          </p:cNvPr>
          <p:cNvSpPr/>
          <p:nvPr/>
        </p:nvSpPr>
        <p:spPr>
          <a:xfrm>
            <a:off x="8563890" y="4326194"/>
            <a:ext cx="2379406" cy="109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Detect / predict</a:t>
            </a:r>
          </a:p>
        </p:txBody>
      </p:sp>
      <p:pic>
        <p:nvPicPr>
          <p:cNvPr id="56" name="Google Shape;61;p1">
            <a:extLst>
              <a:ext uri="{FF2B5EF4-FFF2-40B4-BE49-F238E27FC236}">
                <a16:creationId xmlns:a16="http://schemas.microsoft.com/office/drawing/2014/main" id="{5A784679-2546-214B-7454-819250CC82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86221" y="6110238"/>
            <a:ext cx="1876978" cy="659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91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AIRBORNE DISEASE DETECTION USING RESPIRATORY SOUNDS </vt:lpstr>
      <vt:lpstr>CONTENT</vt:lpstr>
      <vt:lpstr>INTRODUCTION:</vt:lpstr>
      <vt:lpstr>Objectives</vt:lpstr>
      <vt:lpstr>Support Vector Machine (SVM)</vt:lpstr>
      <vt:lpstr>Convolutional Neural Network (CNN)</vt:lpstr>
      <vt:lpstr>Random Forest:</vt:lpstr>
      <vt:lpstr>Recurrent Neural Network (RNN)</vt:lpstr>
      <vt:lpstr>PowerPoint Presentation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AIRBORNE DISEASE DETECTION USING RESPIRATORY SOUNDS </dc:title>
  <dc:creator>Sachit Sharma</dc:creator>
  <cp:revision>2</cp:revision>
  <dcterms:created xsi:type="dcterms:W3CDTF">2024-05-19T07:01:43Z</dcterms:created>
  <dcterms:modified xsi:type="dcterms:W3CDTF">2024-05-22T04:17:58Z</dcterms:modified>
</cp:coreProperties>
</file>