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30" r:id="rId3"/>
    <p:sldId id="306" r:id="rId4"/>
    <p:sldId id="309" r:id="rId5"/>
    <p:sldId id="308" r:id="rId6"/>
    <p:sldId id="310" r:id="rId7"/>
    <p:sldId id="314" r:id="rId8"/>
    <p:sldId id="315" r:id="rId9"/>
    <p:sldId id="317" r:id="rId10"/>
    <p:sldId id="321" r:id="rId11"/>
    <p:sldId id="325" r:id="rId12"/>
    <p:sldId id="329" r:id="rId13"/>
    <p:sldId id="305" r:id="rId14"/>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9" d="100"/>
          <a:sy n="179" d="100"/>
        </p:scale>
        <p:origin x="1238"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B508EAAC-FAE1-45EA-84E9-63128AA066ED}" type="datetimeFigureOut">
              <a:rPr lang="en-IN" smtClean="0"/>
              <a:t>09-12-2024</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F4D78C16-C560-4F56-9B3D-0B44D6B11A8F}" type="slidenum">
              <a:rPr lang="en-IN" smtClean="0"/>
              <a:t>‹#›</a:t>
            </a:fld>
            <a:endParaRPr lang="en-IN"/>
          </a:p>
        </p:txBody>
      </p:sp>
    </p:spTree>
    <p:extLst>
      <p:ext uri="{BB962C8B-B14F-4D97-AF65-F5344CB8AC3E}">
        <p14:creationId xmlns:p14="http://schemas.microsoft.com/office/powerpoint/2010/main" val="277535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DA7B2-3344-2EA7-4CE0-8A5D1A9F53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C8B5E1-084E-8FBF-6AD2-25A4F3575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63576-133D-CA60-F51D-A9614CD5E4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C384C-706E-0CC6-BE49-7580085CCE2D}"/>
              </a:ext>
            </a:extLst>
          </p:cNvPr>
          <p:cNvSpPr>
            <a:spLocks noGrp="1"/>
          </p:cNvSpPr>
          <p:nvPr>
            <p:ph type="sldNum" sz="quarter" idx="5"/>
          </p:nvPr>
        </p:nvSpPr>
        <p:spPr/>
        <p:txBody>
          <a:bodyPr/>
          <a:lstStyle/>
          <a:p>
            <a:fld id="{F4D78C16-C560-4F56-9B3D-0B44D6B11A8F}" type="slidenum">
              <a:rPr lang="en-IN" smtClean="0"/>
              <a:t>2</a:t>
            </a:fld>
            <a:endParaRPr lang="en-IN"/>
          </a:p>
        </p:txBody>
      </p:sp>
    </p:spTree>
    <p:extLst>
      <p:ext uri="{BB962C8B-B14F-4D97-AF65-F5344CB8AC3E}">
        <p14:creationId xmlns:p14="http://schemas.microsoft.com/office/powerpoint/2010/main" val="187174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D78C16-C560-4F56-9B3D-0B44D6B11A8F}" type="slidenum">
              <a:rPr lang="en-IN" smtClean="0"/>
              <a:t>5</a:t>
            </a:fld>
            <a:endParaRPr lang="en-IN"/>
          </a:p>
        </p:txBody>
      </p:sp>
    </p:spTree>
    <p:extLst>
      <p:ext uri="{BB962C8B-B14F-4D97-AF65-F5344CB8AC3E}">
        <p14:creationId xmlns:p14="http://schemas.microsoft.com/office/powerpoint/2010/main" val="309754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88361" y="324219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3008744" y="3238232"/>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86546" y="3238232"/>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39032" y="323188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75863"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31883" y="324458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42982"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9183" y="323188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6302" y="323188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10101"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6302" y="326998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434" y="323188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6236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3586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3188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45565"/>
            <a:ext cx="1726564" cy="244475"/>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88361" y="324219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3008744" y="3238232"/>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86546" y="3238232"/>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39032" y="323188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75863"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31883" y="324458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42982"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9183" y="323188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6302" y="323188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10101"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6302" y="326998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434" y="323188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6236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3586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3188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45565"/>
            <a:ext cx="4121785" cy="244475"/>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a:xfrm>
            <a:off x="249250" y="573537"/>
            <a:ext cx="4232910" cy="2420588"/>
          </a:xfrm>
          <a:prstGeom prst="rect">
            <a:avLst/>
          </a:prstGeom>
        </p:spPr>
        <p:txBody>
          <a:bodyPr wrap="square" lIns="0" tIns="0" rIns="0" bIns="0">
            <a:spAutoFit/>
          </a:bodyPr>
          <a:lstStyle>
            <a:lvl1pPr>
              <a:defRPr sz="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447427" y="3331252"/>
            <a:ext cx="570229" cy="119379"/>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12700">
              <a:lnSpc>
                <a:spcPct val="100000"/>
              </a:lnSpc>
              <a:spcBef>
                <a:spcPts val="70"/>
              </a:spcBef>
            </a:pPr>
            <a:r>
              <a:rPr dirty="0"/>
              <a:t>October</a:t>
            </a:r>
            <a:r>
              <a:rPr spc="-20" dirty="0"/>
              <a:t> </a:t>
            </a:r>
            <a:r>
              <a:rPr dirty="0"/>
              <a:t>6,</a:t>
            </a:r>
            <a:r>
              <a:rPr spc="-20" dirty="0"/>
              <a:t> 2024</a:t>
            </a:r>
          </a:p>
        </p:txBody>
      </p:sp>
      <p:sp>
        <p:nvSpPr>
          <p:cNvPr id="5" name="Holder 5"/>
          <p:cNvSpPr>
            <a:spLocks noGrp="1"/>
          </p:cNvSpPr>
          <p:nvPr>
            <p:ph type="dt" sz="half" idx="6"/>
          </p:nvPr>
        </p:nvSpPr>
        <p:spPr>
          <a:xfrm>
            <a:off x="272478" y="3331252"/>
            <a:ext cx="991235" cy="119379"/>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12700">
              <a:lnSpc>
                <a:spcPct val="100000"/>
              </a:lnSpc>
              <a:spcBef>
                <a:spcPts val="70"/>
              </a:spcBef>
            </a:pPr>
            <a:r>
              <a:rPr dirty="0"/>
              <a:t>Ruqia</a:t>
            </a:r>
            <a:r>
              <a:rPr spc="-15" dirty="0"/>
              <a:t> </a:t>
            </a:r>
            <a:r>
              <a:rPr dirty="0"/>
              <a:t>Aslam</a:t>
            </a:r>
            <a:r>
              <a:rPr spc="145" dirty="0"/>
              <a:t> </a:t>
            </a:r>
            <a:r>
              <a:rPr spc="-20" dirty="0"/>
              <a:t>(MIET-</a:t>
            </a:r>
            <a:r>
              <a:rPr spc="-10" dirty="0"/>
              <a:t>Jammu)</a:t>
            </a:r>
          </a:p>
        </p:txBody>
      </p:sp>
      <p:sp>
        <p:nvSpPr>
          <p:cNvPr id="6" name="Holder 6"/>
          <p:cNvSpPr>
            <a:spLocks noGrp="1"/>
          </p:cNvSpPr>
          <p:nvPr>
            <p:ph type="sldNum" sz="quarter" idx="7"/>
          </p:nvPr>
        </p:nvSpPr>
        <p:spPr>
          <a:xfrm>
            <a:off x="4275166" y="3331252"/>
            <a:ext cx="266700" cy="119379"/>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38100">
              <a:lnSpc>
                <a:spcPct val="100000"/>
              </a:lnSpc>
              <a:spcBef>
                <a:spcPts val="70"/>
              </a:spcBef>
            </a:pPr>
            <a:fld id="{81D60167-4931-47E6-BA6A-407CBD079E47}" type="slidenum">
              <a:rPr spc="-10" dirty="0"/>
              <a:t>‹#›</a:t>
            </a:fld>
            <a:r>
              <a:rPr spc="-70" dirty="0"/>
              <a:t> </a:t>
            </a:r>
            <a:r>
              <a:rPr dirty="0"/>
              <a:t>/</a:t>
            </a:r>
            <a:r>
              <a:rPr spc="-65" dirty="0"/>
              <a:t> </a:t>
            </a:r>
            <a:r>
              <a:rPr spc="-25" dirty="0"/>
              <a:t>50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8997381" TargetMode="External"/><Relationship Id="rId2" Type="http://schemas.openxmlformats.org/officeDocument/2006/relationships/hyperlink" Target="https://ieeexplore.ieee.org/document/7542872"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1877050919304751" TargetMode="External"/><Relationship Id="rId5" Type="http://schemas.openxmlformats.org/officeDocument/2006/relationships/hyperlink" Target="https://www.sciencedirect.com/science/article/abs/pii/S1319157820302998" TargetMode="External"/><Relationship Id="rId4" Type="http://schemas.openxmlformats.org/officeDocument/2006/relationships/hyperlink" Target="https://www.sciencedirect.com/science/article/pii/S131915782030084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743" y="197421"/>
            <a:ext cx="4483735" cy="506095"/>
            <a:chOff x="87743" y="197421"/>
            <a:chExt cx="4483735" cy="506095"/>
          </a:xfrm>
        </p:grpSpPr>
        <p:sp>
          <p:nvSpPr>
            <p:cNvPr id="3" name="object 3"/>
            <p:cNvSpPr/>
            <p:nvPr/>
          </p:nvSpPr>
          <p:spPr>
            <a:xfrm>
              <a:off x="87743" y="197421"/>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4" name="object 4"/>
            <p:cNvSpPr/>
            <p:nvPr/>
          </p:nvSpPr>
          <p:spPr>
            <a:xfrm>
              <a:off x="138544" y="260682"/>
              <a:ext cx="4432935" cy="442595"/>
            </a:xfrm>
            <a:custGeom>
              <a:avLst/>
              <a:gdLst/>
              <a:ahLst/>
              <a:cxnLst/>
              <a:rect l="l" t="t" r="r" b="b"/>
              <a:pathLst>
                <a:path w="4432935" h="442595">
                  <a:moveTo>
                    <a:pt x="4432566" y="0"/>
                  </a:moveTo>
                  <a:lnTo>
                    <a:pt x="0" y="0"/>
                  </a:lnTo>
                  <a:lnTo>
                    <a:pt x="0" y="442517"/>
                  </a:lnTo>
                  <a:lnTo>
                    <a:pt x="4432566" y="442517"/>
                  </a:lnTo>
                  <a:lnTo>
                    <a:pt x="4432566" y="0"/>
                  </a:lnTo>
                  <a:close/>
                </a:path>
              </a:pathLst>
            </a:custGeom>
            <a:solidFill>
              <a:srgbClr val="000000"/>
            </a:solidFill>
          </p:spPr>
          <p:txBody>
            <a:bodyPr wrap="square" lIns="0" tIns="0" rIns="0" bIns="0" rtlCol="0"/>
            <a:lstStyle/>
            <a:p>
              <a:endParaRPr/>
            </a:p>
          </p:txBody>
        </p:sp>
        <p:sp>
          <p:nvSpPr>
            <p:cNvPr id="5" name="object 5"/>
            <p:cNvSpPr/>
            <p:nvPr/>
          </p:nvSpPr>
          <p:spPr>
            <a:xfrm>
              <a:off x="87743" y="241845"/>
              <a:ext cx="4432935" cy="410845"/>
            </a:xfrm>
            <a:custGeom>
              <a:avLst/>
              <a:gdLst/>
              <a:ahLst/>
              <a:cxnLst/>
              <a:rect l="l" t="t" r="r" b="b"/>
              <a:pathLst>
                <a:path w="4432935" h="410845">
                  <a:moveTo>
                    <a:pt x="4432566" y="0"/>
                  </a:moveTo>
                  <a:lnTo>
                    <a:pt x="0" y="0"/>
                  </a:lnTo>
                  <a:lnTo>
                    <a:pt x="0" y="359753"/>
                  </a:lnTo>
                  <a:lnTo>
                    <a:pt x="4008" y="379478"/>
                  </a:lnTo>
                  <a:lnTo>
                    <a:pt x="14922" y="395631"/>
                  </a:lnTo>
                  <a:lnTo>
                    <a:pt x="31075" y="406545"/>
                  </a:lnTo>
                  <a:lnTo>
                    <a:pt x="50800" y="410553"/>
                  </a:lnTo>
                  <a:lnTo>
                    <a:pt x="4381765" y="410553"/>
                  </a:lnTo>
                  <a:lnTo>
                    <a:pt x="4401490" y="406545"/>
                  </a:lnTo>
                  <a:lnTo>
                    <a:pt x="4417643" y="395631"/>
                  </a:lnTo>
                  <a:lnTo>
                    <a:pt x="4428558" y="379478"/>
                  </a:lnTo>
                  <a:lnTo>
                    <a:pt x="4432566" y="359753"/>
                  </a:lnTo>
                  <a:lnTo>
                    <a:pt x="4432566"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title"/>
          </p:nvPr>
        </p:nvSpPr>
        <p:spPr>
          <a:xfrm>
            <a:off x="364171" y="248969"/>
            <a:ext cx="3998279" cy="250067"/>
          </a:xfrm>
          <a:prstGeom prst="rect">
            <a:avLst/>
          </a:prstGeom>
        </p:spPr>
        <p:txBody>
          <a:bodyPr vert="horz" wrap="square" lIns="0" tIns="64769" rIns="0" bIns="0" rtlCol="0">
            <a:spAutoFit/>
          </a:bodyPr>
          <a:lstStyle/>
          <a:p>
            <a:pPr marL="933450">
              <a:lnSpc>
                <a:spcPct val="100000"/>
              </a:lnSpc>
              <a:spcBef>
                <a:spcPts val="509"/>
              </a:spcBef>
            </a:pPr>
            <a:r>
              <a:rPr lang="en-IN" sz="1200" b="1" spc="-10" dirty="0">
                <a:latin typeface="Times New Roman" panose="02020603050405020304" pitchFamily="18" charset="0"/>
                <a:cs typeface="Times New Roman" panose="02020603050405020304" pitchFamily="18" charset="0"/>
              </a:rPr>
              <a:t>PROJECT   PRESENTATION</a:t>
            </a:r>
          </a:p>
        </p:txBody>
      </p:sp>
      <p:pic>
        <p:nvPicPr>
          <p:cNvPr id="8" name="object 8"/>
          <p:cNvPicPr/>
          <p:nvPr/>
        </p:nvPicPr>
        <p:blipFill>
          <a:blip r:embed="rId2" cstate="print"/>
          <a:stretch>
            <a:fillRect/>
          </a:stretch>
        </p:blipFill>
        <p:spPr>
          <a:xfrm>
            <a:off x="1847850" y="1961208"/>
            <a:ext cx="732789" cy="649912"/>
          </a:xfrm>
          <a:prstGeom prst="rect">
            <a:avLst/>
          </a:prstGeom>
        </p:spPr>
      </p:pic>
      <p:sp>
        <p:nvSpPr>
          <p:cNvPr id="9" name="object 9"/>
          <p:cNvSpPr txBox="1"/>
          <p:nvPr/>
        </p:nvSpPr>
        <p:spPr>
          <a:xfrm>
            <a:off x="628650" y="2629204"/>
            <a:ext cx="3124200" cy="487826"/>
          </a:xfrm>
          <a:prstGeom prst="rect">
            <a:avLst/>
          </a:prstGeom>
        </p:spPr>
        <p:txBody>
          <a:bodyPr vert="horz" wrap="square" lIns="0" tIns="12065" rIns="0" bIns="0" rtlCol="0">
            <a:spAutoFit/>
          </a:bodyPr>
          <a:lstStyle/>
          <a:p>
            <a:pPr algn="ctr">
              <a:lnSpc>
                <a:spcPts val="955"/>
              </a:lnSpc>
              <a:spcBef>
                <a:spcPts val="95"/>
              </a:spcBef>
            </a:pPr>
            <a:r>
              <a:rPr sz="900" dirty="0">
                <a:latin typeface="Times New Roman" panose="02020603050405020304" pitchFamily="18" charset="0"/>
                <a:cs typeface="Times New Roman" panose="02020603050405020304" pitchFamily="18" charset="0"/>
              </a:rPr>
              <a:t>Department</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of</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Computer</a:t>
            </a:r>
            <a:r>
              <a:rPr sz="900" spc="-3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Science</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&amp;</a:t>
            </a:r>
            <a:r>
              <a:rPr sz="900" spc="-25"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Engineering</a:t>
            </a:r>
            <a:endParaRPr sz="900" dirty="0">
              <a:latin typeface="Times New Roman" panose="02020603050405020304" pitchFamily="18" charset="0"/>
              <a:cs typeface="Times New Roman" panose="02020603050405020304" pitchFamily="18" charset="0"/>
            </a:endParaRPr>
          </a:p>
          <a:p>
            <a:pPr algn="ctr">
              <a:lnSpc>
                <a:spcPts val="955"/>
              </a:lnSpc>
            </a:pPr>
            <a:r>
              <a:rPr sz="900" dirty="0">
                <a:latin typeface="Times New Roman" panose="02020603050405020304" pitchFamily="18" charset="0"/>
                <a:cs typeface="Times New Roman" panose="02020603050405020304" pitchFamily="18" charset="0"/>
              </a:rPr>
              <a:t>Model </a:t>
            </a:r>
            <a:r>
              <a:rPr sz="900" spc="-10" dirty="0">
                <a:latin typeface="Times New Roman" panose="02020603050405020304" pitchFamily="18" charset="0"/>
                <a:cs typeface="Times New Roman" panose="02020603050405020304" pitchFamily="18" charset="0"/>
              </a:rPr>
              <a:t>Institute</a:t>
            </a:r>
            <a:r>
              <a:rPr sz="900" dirty="0">
                <a:latin typeface="Times New Roman" panose="02020603050405020304" pitchFamily="18" charset="0"/>
                <a:cs typeface="Times New Roman" panose="02020603050405020304" pitchFamily="18" charset="0"/>
              </a:rPr>
              <a:t> of</a:t>
            </a:r>
            <a:r>
              <a:rPr sz="900" spc="5"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Engineering</a:t>
            </a:r>
            <a:r>
              <a:rPr sz="900" dirty="0">
                <a:latin typeface="Times New Roman" panose="02020603050405020304" pitchFamily="18" charset="0"/>
                <a:cs typeface="Times New Roman" panose="02020603050405020304" pitchFamily="18" charset="0"/>
              </a:rPr>
              <a:t> &amp;</a:t>
            </a:r>
            <a:r>
              <a:rPr sz="900" spc="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Technology</a:t>
            </a:r>
            <a:r>
              <a:rPr sz="900"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(Autonomous),</a:t>
            </a:r>
            <a:r>
              <a:rPr sz="900" spc="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Jammu</a:t>
            </a:r>
            <a:endParaRPr lang="en-IN" sz="900" dirty="0">
              <a:latin typeface="Times New Roman" panose="02020603050405020304" pitchFamily="18" charset="0"/>
              <a:cs typeface="Times New Roman" panose="02020603050405020304" pitchFamily="18" charset="0"/>
            </a:endParaRPr>
          </a:p>
          <a:p>
            <a:pPr>
              <a:lnSpc>
                <a:spcPct val="107000"/>
              </a:lnSpc>
              <a:spcAft>
                <a:spcPts val="800"/>
              </a:spcAft>
            </a:pP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10</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 12 – 2024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object 10"/>
          <p:cNvGrpSpPr/>
          <p:nvPr/>
        </p:nvGrpSpPr>
        <p:grpSpPr>
          <a:xfrm>
            <a:off x="0" y="3326968"/>
            <a:ext cx="4608195" cy="129539"/>
            <a:chOff x="0" y="3326968"/>
            <a:chExt cx="4608195" cy="129539"/>
          </a:xfrm>
        </p:grpSpPr>
        <p:sp>
          <p:nvSpPr>
            <p:cNvPr id="11" name="object 11"/>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14" name="object 14"/>
          <p:cNvSpPr txBox="1">
            <a:spLocks noGrp="1"/>
          </p:cNvSpPr>
          <p:nvPr>
            <p:ph type="dt" sz="half" idx="6"/>
          </p:nvPr>
        </p:nvSpPr>
        <p:spPr>
          <a:xfrm>
            <a:off x="272478" y="3331252"/>
            <a:ext cx="11181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(MIET-</a:t>
            </a:r>
            <a:r>
              <a:rPr lang="en-IN" spc="-10" dirty="0"/>
              <a:t>Jammu)</a:t>
            </a:r>
          </a:p>
        </p:txBody>
      </p:sp>
      <p:sp>
        <p:nvSpPr>
          <p:cNvPr id="15" name="object 15"/>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lang="en-IN" sz="600" spc="-20" dirty="0">
              <a:solidFill>
                <a:srgbClr val="FFFFFF"/>
              </a:solidFill>
              <a:latin typeface="Arial MT"/>
              <a:cs typeface="Arial MT"/>
            </a:endParaRPr>
          </a:p>
        </p:txBody>
      </p:sp>
      <p:sp>
        <p:nvSpPr>
          <p:cNvPr id="16" name="object 16"/>
          <p:cNvSpPr txBox="1">
            <a:spLocks noGrp="1"/>
          </p:cNvSpPr>
          <p:nvPr>
            <p:ph type="ftr" sz="quarter" idx="5"/>
          </p:nvPr>
        </p:nvSpPr>
        <p:spPr>
          <a:xfrm>
            <a:off x="3447427" y="3331252"/>
            <a:ext cx="772808"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8" name="TextBox 3">
            <a:extLst>
              <a:ext uri="{FF2B5EF4-FFF2-40B4-BE49-F238E27FC236}">
                <a16:creationId xmlns:a16="http://schemas.microsoft.com/office/drawing/2014/main" id="{829753C7-FA66-496E-A2F6-D15FD2486C5E}"/>
              </a:ext>
            </a:extLst>
          </p:cNvPr>
          <p:cNvSpPr txBox="1">
            <a:spLocks noChangeArrowheads="1"/>
          </p:cNvSpPr>
          <p:nvPr/>
        </p:nvSpPr>
        <p:spPr bwMode="auto">
          <a:xfrm>
            <a:off x="145901" y="760879"/>
            <a:ext cx="44255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lvl="0">
              <a:defRPr lang="en-US"/>
            </a:defPPr>
            <a:lvl1pPr lvl="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200" b="1" dirty="0">
                <a:solidFill>
                  <a:srgbClr val="000000"/>
                </a:solidFill>
                <a:latin typeface="Times New Roman" panose="02020603050405020304" pitchFamily="18" charset="0"/>
                <a:cs typeface="Times New Roman" panose="02020603050405020304" pitchFamily="18" charset="0"/>
              </a:rPr>
              <a:t>Submitted by-  Paramvir Singh</a:t>
            </a:r>
          </a:p>
          <a:p>
            <a:pPr eaLnBrk="1" hangingPunct="1"/>
            <a:r>
              <a:rPr lang="en-US" altLang="en-US" sz="1200" b="1" dirty="0">
                <a:solidFill>
                  <a:srgbClr val="000000"/>
                </a:solidFill>
                <a:latin typeface="Times New Roman" panose="02020603050405020304" pitchFamily="18" charset="0"/>
                <a:cs typeface="Times New Roman" panose="02020603050405020304" pitchFamily="18" charset="0"/>
              </a:rPr>
              <a:t>Roll No.–  2021A1R173</a:t>
            </a:r>
          </a:p>
          <a:p>
            <a:pPr rtl="0"/>
            <a:r>
              <a:rPr lang="en-US" altLang="en-US" sz="1200" b="1" dirty="0">
                <a:solidFill>
                  <a:srgbClr val="000000"/>
                </a:solidFill>
                <a:latin typeface="Times New Roman" panose="02020603050405020304" pitchFamily="18" charset="0"/>
                <a:cs typeface="Times New Roman" panose="02020603050405020304" pitchFamily="18" charset="0"/>
              </a:rPr>
              <a:t>Department–  </a:t>
            </a:r>
            <a:r>
              <a:rPr lang="en-IN" sz="1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endParaRPr lang="en-US" altLang="en-US" sz="1200" b="1"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sz="1200" b="1" dirty="0">
                <a:solidFill>
                  <a:srgbClr val="000000"/>
                </a:solidFill>
                <a:latin typeface="Times New Roman" panose="02020603050405020304" pitchFamily="18" charset="0"/>
                <a:cs typeface="Times New Roman" panose="02020603050405020304" pitchFamily="18" charset="0"/>
              </a:rPr>
              <a:t>Topic– Potato Disease Classification using Machine Learning</a:t>
            </a:r>
          </a:p>
          <a:p>
            <a:pPr eaLnBrk="1" hangingPunct="1"/>
            <a:r>
              <a:rPr lang="en-US" altLang="en-US" sz="1200" b="1">
                <a:solidFill>
                  <a:srgbClr val="000000"/>
                </a:solidFill>
                <a:latin typeface="Times New Roman" panose="02020603050405020304" pitchFamily="18" charset="0"/>
                <a:cs typeface="Times New Roman" panose="02020603050405020304" pitchFamily="18" charset="0"/>
              </a:rPr>
              <a:t>Submitted to - Sukhmeet</a:t>
            </a:r>
            <a:r>
              <a:rPr lang="en-US" altLang="en-US" sz="1200" b="1" dirty="0">
                <a:solidFill>
                  <a:srgbClr val="000000"/>
                </a:solidFill>
                <a:latin typeface="Times New Roman" panose="02020603050405020304" pitchFamily="18" charset="0"/>
                <a:cs typeface="Times New Roman" panose="02020603050405020304" pitchFamily="18" charset="0"/>
              </a:rPr>
              <a:t> Kour</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37A58-EFF7-F5CE-0428-9AEA7C2D86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FC44D8-06A6-C497-FB11-4883978A55D8}"/>
              </a:ext>
            </a:extLst>
          </p:cNvPr>
          <p:cNvSpPr/>
          <p:nvPr/>
        </p:nvSpPr>
        <p:spPr>
          <a:xfrm>
            <a:off x="1905"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9FEB5D29-BE6F-1083-60AC-12AF3A4E8ABF}"/>
              </a:ext>
            </a:extLst>
          </p:cNvPr>
          <p:cNvSpPr txBox="1">
            <a:spLocks noGrp="1"/>
          </p:cNvSpPr>
          <p:nvPr>
            <p:ph type="title"/>
          </p:nvPr>
        </p:nvSpPr>
        <p:spPr>
          <a:xfrm>
            <a:off x="95250" y="21821"/>
            <a:ext cx="4121835" cy="386644"/>
          </a:xfrm>
          <a:prstGeom prst="rect">
            <a:avLst/>
          </a:prstGeom>
        </p:spPr>
        <p:txBody>
          <a:bodyPr vert="horz" wrap="square" lIns="0" tIns="17145" rIns="0" bIns="0" rtlCol="0">
            <a:spAutoFit/>
          </a:bodyPr>
          <a:lstStyle/>
          <a:p>
            <a:pPr marL="12700">
              <a:spcBef>
                <a:spcPts val="135"/>
              </a:spcBef>
            </a:pPr>
            <a:r>
              <a:rPr lang="en-US" sz="1200" b="1" dirty="0">
                <a:latin typeface="+mj-lt"/>
                <a:ea typeface="Platypi Medium" pitchFamily="34" charset="-122"/>
                <a:cs typeface="Platypi Medium" pitchFamily="34" charset="-120"/>
              </a:rPr>
              <a:t>Real-World Application and Deployment</a:t>
            </a:r>
            <a:br>
              <a:rPr lang="en-US" sz="1200" b="1" dirty="0">
                <a:latin typeface="+mj-lt"/>
              </a:rPr>
            </a:br>
            <a:endParaRPr sz="1200" b="1" spc="-10" dirty="0">
              <a:latin typeface="+mj-lt"/>
            </a:endParaRPr>
          </a:p>
        </p:txBody>
      </p:sp>
      <p:grpSp>
        <p:nvGrpSpPr>
          <p:cNvPr id="5" name="object 5">
            <a:extLst>
              <a:ext uri="{FF2B5EF4-FFF2-40B4-BE49-F238E27FC236}">
                <a16:creationId xmlns:a16="http://schemas.microsoft.com/office/drawing/2014/main" id="{8F30D3C2-C1BA-D4B1-5AD2-6871A843670D}"/>
              </a:ext>
            </a:extLst>
          </p:cNvPr>
          <p:cNvGrpSpPr/>
          <p:nvPr/>
        </p:nvGrpSpPr>
        <p:grpSpPr>
          <a:xfrm>
            <a:off x="5017" y="3319916"/>
            <a:ext cx="4603178" cy="136970"/>
            <a:chOff x="0" y="3326968"/>
            <a:chExt cx="4608195" cy="129539"/>
          </a:xfrm>
        </p:grpSpPr>
        <p:sp>
          <p:nvSpPr>
            <p:cNvPr id="6" name="object 6">
              <a:extLst>
                <a:ext uri="{FF2B5EF4-FFF2-40B4-BE49-F238E27FC236}">
                  <a16:creationId xmlns:a16="http://schemas.microsoft.com/office/drawing/2014/main" id="{B4033AA6-AABE-9FD4-0087-68E8AE719715}"/>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D7B24601-8983-E9CE-A74B-FE62FA7BF3DF}"/>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23834D5E-3135-C653-BEAF-112F37A970C7}"/>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1C7FD96E-B5A8-74DF-0149-9E39AA7DCA57}"/>
              </a:ext>
            </a:extLst>
          </p:cNvPr>
          <p:cNvSpPr txBox="1">
            <a:spLocks noGrp="1"/>
          </p:cNvSpPr>
          <p:nvPr>
            <p:ph type="dt" sz="half" idx="6"/>
          </p:nvPr>
        </p:nvSpPr>
        <p:spPr>
          <a:xfrm>
            <a:off x="266699" y="3334210"/>
            <a:ext cx="1236491"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28936A8C-2C15-B28A-91E7-1908C1074D35}"/>
              </a:ext>
            </a:extLst>
          </p:cNvPr>
          <p:cNvSpPr txBox="1"/>
          <p:nvPr/>
        </p:nvSpPr>
        <p:spPr>
          <a:xfrm>
            <a:off x="1954931" y="3334210"/>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FF1C3646-EA64-EB84-C057-A3C24555578A}"/>
              </a:ext>
            </a:extLst>
          </p:cNvPr>
          <p:cNvSpPr txBox="1">
            <a:spLocks noGrp="1"/>
          </p:cNvSpPr>
          <p:nvPr>
            <p:ph type="ftr" sz="quarter" idx="5"/>
          </p:nvPr>
        </p:nvSpPr>
        <p:spPr>
          <a:xfrm>
            <a:off x="3345391" y="3319916"/>
            <a:ext cx="890195"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4" name="TextBox 3">
            <a:extLst>
              <a:ext uri="{FF2B5EF4-FFF2-40B4-BE49-F238E27FC236}">
                <a16:creationId xmlns:a16="http://schemas.microsoft.com/office/drawing/2014/main" id="{B337AB74-0AF3-FA3A-FF02-CF5A0212E5D8}"/>
              </a:ext>
            </a:extLst>
          </p:cNvPr>
          <p:cNvSpPr txBox="1"/>
          <p:nvPr/>
        </p:nvSpPr>
        <p:spPr>
          <a:xfrm>
            <a:off x="1958" y="430286"/>
            <a:ext cx="4572000" cy="2677656"/>
          </a:xfrm>
          <a:prstGeom prst="rect">
            <a:avLst/>
          </a:prstGeom>
          <a:noFill/>
        </p:spPr>
        <p:txBody>
          <a:bodyPr wrap="square" rtlCol="0">
            <a:spAutoFit/>
          </a:bodyPr>
          <a:lstStyle/>
          <a:p>
            <a:pPr algn="ctr"/>
            <a:r>
              <a:rPr lang="en-US" sz="1200" dirty="0">
                <a:solidFill>
                  <a:schemeClr val="tx1"/>
                </a:solidFill>
                <a:latin typeface="+mj-lt"/>
                <a:ea typeface="Inconsolata" pitchFamily="34" charset="-122"/>
                <a:cs typeface="Inconsolata" pitchFamily="34" charset="-120"/>
              </a:rPr>
              <a:t>    </a:t>
            </a:r>
            <a:r>
              <a:rPr lang="en-US" sz="1200" b="1" dirty="0">
                <a:solidFill>
                  <a:schemeClr val="tx1"/>
                </a:solidFill>
                <a:latin typeface="+mj-lt"/>
                <a:ea typeface="Platypi Medium" pitchFamily="34" charset="-122"/>
                <a:cs typeface="Platypi Medium" pitchFamily="34" charset="-120"/>
              </a:rPr>
              <a:t>App Development</a:t>
            </a:r>
            <a:endParaRPr lang="en-US" sz="1200" b="1" dirty="0">
              <a:solidFill>
                <a:schemeClr val="tx1"/>
              </a:solidFill>
              <a:latin typeface="+mj-lt"/>
            </a:endParaRPr>
          </a:p>
          <a:p>
            <a:pPr algn="ctr"/>
            <a:r>
              <a:rPr lang="en-US" sz="1200" dirty="0">
                <a:solidFill>
                  <a:schemeClr val="tx1"/>
                </a:solidFill>
                <a:latin typeface="+mj-lt"/>
                <a:ea typeface="Source Serif Pro" pitchFamily="34" charset="-122"/>
                <a:cs typeface="Source Serif Pro" pitchFamily="34" charset="-120"/>
              </a:rPr>
              <a:t>A user-friendly mobile app can be developed to allow farmers to easily capture images of potato plants and receive real-time disease diagnoses.</a:t>
            </a:r>
            <a:endParaRPr lang="en-US" sz="1200" dirty="0">
              <a:solidFill>
                <a:schemeClr val="tx1"/>
              </a:solidFill>
              <a:latin typeface="+mj-lt"/>
            </a:endParaRPr>
          </a:p>
          <a:p>
            <a:endParaRPr lang="en-IN" sz="1200" dirty="0">
              <a:solidFill>
                <a:schemeClr val="tx1"/>
              </a:solidFill>
              <a:latin typeface="+mj-lt"/>
              <a:ea typeface="Inconsolata" pitchFamily="34" charset="-122"/>
            </a:endParaRPr>
          </a:p>
          <a:p>
            <a:pPr algn="ctr"/>
            <a:r>
              <a:rPr lang="en-US" sz="1200" b="1" dirty="0">
                <a:solidFill>
                  <a:schemeClr val="tx1"/>
                </a:solidFill>
                <a:latin typeface="+mj-lt"/>
                <a:ea typeface="Platypi Medium" pitchFamily="34" charset="-122"/>
                <a:cs typeface="Platypi Medium" pitchFamily="34" charset="-120"/>
              </a:rPr>
              <a:t>Field Integration</a:t>
            </a:r>
            <a:endParaRPr lang="en-US" sz="1200" b="1" dirty="0">
              <a:solidFill>
                <a:schemeClr val="tx1"/>
              </a:solidFill>
              <a:latin typeface="+mj-lt"/>
            </a:endParaRPr>
          </a:p>
          <a:p>
            <a:pPr algn="ctr"/>
            <a:r>
              <a:rPr lang="en-US" sz="1200" dirty="0">
                <a:solidFill>
                  <a:schemeClr val="tx1"/>
                </a:solidFill>
                <a:latin typeface="+mj-lt"/>
                <a:ea typeface="Source Serif Pro" pitchFamily="34" charset="-122"/>
                <a:cs typeface="Source Serif Pro" pitchFamily="34" charset="-120"/>
              </a:rPr>
              <a:t>The CNN model can be integrated into existing agricultural systems, providing early detection and timely interventions to prevent disease outbreaks.</a:t>
            </a:r>
            <a:endParaRPr lang="en-US" sz="1200" dirty="0">
              <a:solidFill>
                <a:schemeClr val="tx1"/>
              </a:solidFill>
              <a:latin typeface="+mj-lt"/>
            </a:endParaRPr>
          </a:p>
          <a:p>
            <a:endParaRPr lang="en-IN" sz="1200" dirty="0">
              <a:solidFill>
                <a:schemeClr val="tx1"/>
              </a:solidFill>
              <a:latin typeface="+mj-lt"/>
              <a:ea typeface="Inconsolata" pitchFamily="34" charset="-122"/>
            </a:endParaRPr>
          </a:p>
          <a:p>
            <a:pPr algn="ctr"/>
            <a:r>
              <a:rPr lang="en-US" sz="1200" b="1" dirty="0">
                <a:solidFill>
                  <a:schemeClr val="tx1"/>
                </a:solidFill>
                <a:latin typeface="+mj-lt"/>
                <a:ea typeface="Platypi Medium" pitchFamily="34" charset="-122"/>
                <a:cs typeface="Platypi Medium" pitchFamily="34" charset="-120"/>
              </a:rPr>
              <a:t>Data Collection</a:t>
            </a:r>
            <a:endParaRPr lang="en-IN" sz="1200" b="1" dirty="0">
              <a:solidFill>
                <a:schemeClr val="tx1"/>
              </a:solidFill>
              <a:latin typeface="+mj-lt"/>
              <a:ea typeface="Inconsolata" pitchFamily="34" charset="-122"/>
            </a:endParaRPr>
          </a:p>
          <a:p>
            <a:pPr algn="ctr"/>
            <a:r>
              <a:rPr lang="en-US" sz="1200" dirty="0">
                <a:solidFill>
                  <a:schemeClr val="tx1"/>
                </a:solidFill>
                <a:latin typeface="+mj-lt"/>
                <a:ea typeface="Source Serif Pro" pitchFamily="34" charset="-122"/>
                <a:cs typeface="Source Serif Pro" pitchFamily="34" charset="-120"/>
              </a:rPr>
              <a:t>Continued data collection from the field can be used to fine-tune the model and improve its accuracy over time.</a:t>
            </a:r>
            <a:endParaRPr lang="en-US" sz="1200" dirty="0">
              <a:solidFill>
                <a:schemeClr val="tx1"/>
              </a:solidFill>
              <a:latin typeface="+mj-lt"/>
            </a:endParaRPr>
          </a:p>
          <a:p>
            <a:endParaRPr lang="en-US" sz="1200" dirty="0">
              <a:solidFill>
                <a:schemeClr val="tx1"/>
              </a:solidFill>
              <a:latin typeface="+mj-lt"/>
              <a:ea typeface="Inconsolata" pitchFamily="34" charset="-122"/>
            </a:endParaRPr>
          </a:p>
        </p:txBody>
      </p:sp>
    </p:spTree>
    <p:extLst>
      <p:ext uri="{BB962C8B-B14F-4D97-AF65-F5344CB8AC3E}">
        <p14:creationId xmlns:p14="http://schemas.microsoft.com/office/powerpoint/2010/main" val="165969877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A9148-B423-08A9-BC76-0166E324DA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458397-90F4-97F1-A368-6C9E8C624973}"/>
              </a:ext>
            </a:extLst>
          </p:cNvPr>
          <p:cNvSpPr/>
          <p:nvPr/>
        </p:nvSpPr>
        <p:spPr>
          <a:xfrm>
            <a:off x="1905" y="5528"/>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889B7360-BDD4-4CA8-BC28-2AAEB02CE2F5}"/>
              </a:ext>
            </a:extLst>
          </p:cNvPr>
          <p:cNvSpPr txBox="1">
            <a:spLocks noGrp="1"/>
          </p:cNvSpPr>
          <p:nvPr>
            <p:ph type="title"/>
          </p:nvPr>
        </p:nvSpPr>
        <p:spPr>
          <a:xfrm>
            <a:off x="95250" y="45565"/>
            <a:ext cx="4121835" cy="201978"/>
          </a:xfrm>
          <a:prstGeom prst="rect">
            <a:avLst/>
          </a:prstGeom>
        </p:spPr>
        <p:txBody>
          <a:bodyPr vert="horz" wrap="square" lIns="0" tIns="17145" rIns="0" bIns="0" rtlCol="0">
            <a:spAutoFit/>
          </a:bodyPr>
          <a:lstStyle/>
          <a:p>
            <a:pPr marL="12700">
              <a:spcBef>
                <a:spcPts val="135"/>
              </a:spcBef>
            </a:pPr>
            <a:r>
              <a:rPr lang="en-US" sz="1200" b="1" dirty="0">
                <a:latin typeface="+mj-lt"/>
                <a:ea typeface="Montserrat Black" pitchFamily="34" charset="-122"/>
                <a:cs typeface="Montserrat Black" pitchFamily="34" charset="-120"/>
              </a:rPr>
              <a:t>Conclusion and </a:t>
            </a:r>
            <a:r>
              <a:rPr lang="en-US" sz="1200" b="1" dirty="0">
                <a:latin typeface="+mj-lt"/>
                <a:ea typeface="Platypi Medium" pitchFamily="34" charset="-122"/>
                <a:cs typeface="Platypi Medium" pitchFamily="34" charset="-120"/>
              </a:rPr>
              <a:t>Future Directions</a:t>
            </a:r>
            <a:endParaRPr sz="1200" b="1" spc="-10" dirty="0">
              <a:latin typeface="+mj-lt"/>
            </a:endParaRPr>
          </a:p>
        </p:txBody>
      </p:sp>
      <p:grpSp>
        <p:nvGrpSpPr>
          <p:cNvPr id="5" name="object 5">
            <a:extLst>
              <a:ext uri="{FF2B5EF4-FFF2-40B4-BE49-F238E27FC236}">
                <a16:creationId xmlns:a16="http://schemas.microsoft.com/office/drawing/2014/main" id="{D08F74BA-136E-EAD9-681F-220055381CE2}"/>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6F706A37-FBC6-B204-F486-02D7B93EBB02}"/>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AE14ED73-E254-3F24-45E5-1A8A8D399D3B}"/>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9CD29925-3E03-9EFB-3ACC-34A0C73C8FC0}"/>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1A3F9333-7DD8-AE2F-EB71-F0F9D63BF663}"/>
              </a:ext>
            </a:extLst>
          </p:cNvPr>
          <p:cNvSpPr txBox="1">
            <a:spLocks noGrp="1"/>
          </p:cNvSpPr>
          <p:nvPr>
            <p:ph type="dt" sz="half" idx="6"/>
          </p:nvPr>
        </p:nvSpPr>
        <p:spPr>
          <a:xfrm>
            <a:off x="272478" y="3331252"/>
            <a:ext cx="1259941"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B3EEF4AF-207D-14F5-C37D-64F1CADFFDA4}"/>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DFAC7F8F-BACF-9700-7127-4A4ABD00AB88}"/>
              </a:ext>
            </a:extLst>
          </p:cNvPr>
          <p:cNvSpPr txBox="1">
            <a:spLocks noGrp="1"/>
          </p:cNvSpPr>
          <p:nvPr>
            <p:ph type="ftr" sz="quarter" idx="5"/>
          </p:nvPr>
        </p:nvSpPr>
        <p:spPr>
          <a:xfrm>
            <a:off x="3447427" y="3331252"/>
            <a:ext cx="890195"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4" name="TextBox 13">
            <a:extLst>
              <a:ext uri="{FF2B5EF4-FFF2-40B4-BE49-F238E27FC236}">
                <a16:creationId xmlns:a16="http://schemas.microsoft.com/office/drawing/2014/main" id="{9C879623-DDAF-3928-0B8E-A70E3AFB5191}"/>
              </a:ext>
            </a:extLst>
          </p:cNvPr>
          <p:cNvSpPr txBox="1"/>
          <p:nvPr/>
        </p:nvSpPr>
        <p:spPr>
          <a:xfrm>
            <a:off x="1" y="334919"/>
            <a:ext cx="2609850" cy="3046988"/>
          </a:xfrm>
          <a:prstGeom prst="rect">
            <a:avLst/>
          </a:prstGeom>
          <a:noFill/>
        </p:spPr>
        <p:txBody>
          <a:bodyPr wrap="square" rtlCol="0">
            <a:spAutoFit/>
          </a:bodyPr>
          <a:lstStyle/>
          <a:p>
            <a:pPr marL="0" indent="0">
              <a:buNone/>
            </a:pPr>
            <a:r>
              <a:rPr lang="en-US" sz="1200" b="1" dirty="0">
                <a:solidFill>
                  <a:schemeClr val="tx1"/>
                </a:solidFill>
                <a:latin typeface="+mj-lt"/>
                <a:ea typeface="Source Serif Pro" pitchFamily="34" charset="-122"/>
                <a:cs typeface="Source Serif Pro" pitchFamily="34" charset="-120"/>
              </a:rPr>
              <a:t>Conventional neural networks </a:t>
            </a:r>
            <a:r>
              <a:rPr lang="en-US" sz="1200" dirty="0">
                <a:solidFill>
                  <a:schemeClr val="tx1"/>
                </a:solidFill>
                <a:latin typeface="+mj-lt"/>
                <a:ea typeface="Source Serif Pro" pitchFamily="34" charset="-122"/>
                <a:cs typeface="Source Serif Pro" pitchFamily="34" charset="-120"/>
              </a:rPr>
              <a:t>have proven to be effective in classifying potato diseases, offering a more accurate and efficient alternative to manual inspection. Further research and development can explore the use of more advanced deep learning architectures, such as recurrent neural networks (RNNs) and transformers, to enhance the model's capabilities and address the limitations of traditional CNNs. By leveraging these advancements, we can contribute to a more sustainable and efficient potato production system, benefiting farmers and consumers alike.</a:t>
            </a:r>
            <a:endParaRPr lang="en-US" sz="1200" dirty="0">
              <a:solidFill>
                <a:schemeClr val="tx1"/>
              </a:solidFill>
              <a:latin typeface="+mj-lt"/>
            </a:endParaRPr>
          </a:p>
        </p:txBody>
      </p:sp>
      <p:pic>
        <p:nvPicPr>
          <p:cNvPr id="4" name="Picture 3">
            <a:extLst>
              <a:ext uri="{FF2B5EF4-FFF2-40B4-BE49-F238E27FC236}">
                <a16:creationId xmlns:a16="http://schemas.microsoft.com/office/drawing/2014/main" id="{89A9C985-6B0A-B7C0-5E76-282F6D346E25}"/>
              </a:ext>
            </a:extLst>
          </p:cNvPr>
          <p:cNvPicPr>
            <a:picLocks noChangeAspect="1"/>
          </p:cNvPicPr>
          <p:nvPr/>
        </p:nvPicPr>
        <p:blipFill>
          <a:blip r:embed="rId2"/>
          <a:stretch>
            <a:fillRect/>
          </a:stretch>
        </p:blipFill>
        <p:spPr>
          <a:xfrm>
            <a:off x="2542116" y="320028"/>
            <a:ext cx="2067984" cy="3006940"/>
          </a:xfrm>
          <a:prstGeom prst="rect">
            <a:avLst/>
          </a:prstGeom>
        </p:spPr>
      </p:pic>
    </p:spTree>
    <p:extLst>
      <p:ext uri="{BB962C8B-B14F-4D97-AF65-F5344CB8AC3E}">
        <p14:creationId xmlns:p14="http://schemas.microsoft.com/office/powerpoint/2010/main" val="1942078201"/>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1B5E-DDED-C63B-8850-43F87DFBEF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5B45E5-02A6-AF67-B95C-D7F11B2C2BF0}"/>
              </a:ext>
            </a:extLst>
          </p:cNvPr>
          <p:cNvSpPr/>
          <p:nvPr/>
        </p:nvSpPr>
        <p:spPr>
          <a:xfrm>
            <a:off x="1905"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BF917A1C-7311-DE82-9A19-23003C187A74}"/>
              </a:ext>
            </a:extLst>
          </p:cNvPr>
          <p:cNvSpPr txBox="1">
            <a:spLocks noGrp="1"/>
          </p:cNvSpPr>
          <p:nvPr>
            <p:ph type="title"/>
          </p:nvPr>
        </p:nvSpPr>
        <p:spPr>
          <a:xfrm>
            <a:off x="95250" y="45565"/>
            <a:ext cx="4121835" cy="201978"/>
          </a:xfrm>
          <a:prstGeom prst="rect">
            <a:avLst/>
          </a:prstGeom>
        </p:spPr>
        <p:txBody>
          <a:bodyPr vert="horz" wrap="square" lIns="0" tIns="17145" rIns="0" bIns="0" rtlCol="0">
            <a:spAutoFit/>
          </a:bodyPr>
          <a:lstStyle/>
          <a:p>
            <a:pPr marL="12700">
              <a:spcBef>
                <a:spcPts val="135"/>
              </a:spcBef>
            </a:pPr>
            <a:r>
              <a:rPr lang="en-US" sz="1200" b="1">
                <a:latin typeface="+mn-lt"/>
                <a:ea typeface="Montserrat Black" pitchFamily="34" charset="-122"/>
                <a:cs typeface="Montserrat Black" pitchFamily="34" charset="-120"/>
              </a:rPr>
              <a:t>References</a:t>
            </a:r>
            <a:endParaRPr sz="1200" spc="-10" dirty="0">
              <a:latin typeface="+mn-lt"/>
            </a:endParaRPr>
          </a:p>
        </p:txBody>
      </p:sp>
      <p:grpSp>
        <p:nvGrpSpPr>
          <p:cNvPr id="5" name="object 5">
            <a:extLst>
              <a:ext uri="{FF2B5EF4-FFF2-40B4-BE49-F238E27FC236}">
                <a16:creationId xmlns:a16="http://schemas.microsoft.com/office/drawing/2014/main" id="{ACB0E793-B3E2-BB92-3814-4909D114461F}"/>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DC5E3220-B2AD-028E-ADEF-8B625D257064}"/>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FB266F4A-8501-9247-0856-3484EB110CAD}"/>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C789EE85-DD17-8365-BFFE-7352BB291038}"/>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F9447A91-3F6B-F3FD-295E-B7DF4A9B8324}"/>
              </a:ext>
            </a:extLst>
          </p:cNvPr>
          <p:cNvSpPr txBox="1">
            <a:spLocks noGrp="1"/>
          </p:cNvSpPr>
          <p:nvPr>
            <p:ph type="dt" sz="half" idx="6"/>
          </p:nvPr>
        </p:nvSpPr>
        <p:spPr>
          <a:xfrm>
            <a:off x="272478" y="3331252"/>
            <a:ext cx="11943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DBE0B0F3-5572-8DA1-454F-3447739E81D4}"/>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C8173199-5229-DC77-461A-B8CB6D32B56A}"/>
              </a:ext>
            </a:extLst>
          </p:cNvPr>
          <p:cNvSpPr txBox="1">
            <a:spLocks noGrp="1"/>
          </p:cNvSpPr>
          <p:nvPr>
            <p:ph type="ftr" sz="quarter" idx="5"/>
          </p:nvPr>
        </p:nvSpPr>
        <p:spPr>
          <a:xfrm>
            <a:off x="3447427" y="3331252"/>
            <a:ext cx="890195"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4" name="Rectangle 1">
            <a:extLst>
              <a:ext uri="{FF2B5EF4-FFF2-40B4-BE49-F238E27FC236}">
                <a16:creationId xmlns:a16="http://schemas.microsoft.com/office/drawing/2014/main" id="{852B9C42-AEBF-776B-5BD7-C11D30E10031}"/>
              </a:ext>
            </a:extLst>
          </p:cNvPr>
          <p:cNvSpPr>
            <a:spLocks noChangeArrowheads="1"/>
          </p:cNvSpPr>
          <p:nvPr/>
        </p:nvSpPr>
        <p:spPr bwMode="auto">
          <a:xfrm>
            <a:off x="-9614" y="445686"/>
            <a:ext cx="460819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IN" sz="1100" dirty="0">
                <a:latin typeface="+mn-lt"/>
              </a:rPr>
              <a:t>"Plant Village Dataset: An Open-Source Dataset for Plant Disease Classification"</a:t>
            </a:r>
            <a:br>
              <a:rPr lang="en-IN" sz="1100" dirty="0">
                <a:latin typeface="+mn-lt"/>
              </a:rPr>
            </a:br>
            <a:r>
              <a:rPr lang="en-IN" sz="1100" dirty="0">
                <a:latin typeface="+mn-lt"/>
                <a:hlinkClick r:id="rId2"/>
              </a:rPr>
              <a:t>IEEE Access Paper</a:t>
            </a:r>
            <a:endParaRPr lang="en-IN" sz="1100" dirty="0">
              <a:latin typeface="+mn-lt"/>
            </a:endParaRPr>
          </a:p>
          <a:p>
            <a:pPr>
              <a:buFont typeface="+mj-lt"/>
              <a:buAutoNum type="arabicPeriod"/>
            </a:pPr>
            <a:r>
              <a:rPr lang="en-IN" sz="1100" dirty="0">
                <a:latin typeface="+mn-lt"/>
              </a:rPr>
              <a:t>"Convolutional Neural Networks for Classification of Plant Disease Images"</a:t>
            </a:r>
            <a:br>
              <a:rPr lang="en-IN" sz="1100" dirty="0">
                <a:latin typeface="+mn-lt"/>
              </a:rPr>
            </a:br>
            <a:r>
              <a:rPr lang="en-IN" sz="1100" dirty="0">
                <a:latin typeface="+mn-lt"/>
              </a:rPr>
              <a:t>IJCA Paper</a:t>
            </a:r>
          </a:p>
          <a:p>
            <a:pPr>
              <a:buFont typeface="+mj-lt"/>
              <a:buAutoNum type="arabicPeriod"/>
            </a:pPr>
            <a:r>
              <a:rPr lang="en-IN" sz="1100" dirty="0">
                <a:latin typeface="+mn-lt"/>
              </a:rPr>
              <a:t>"Deep Learning for Plant Identification and Disease Detection"</a:t>
            </a:r>
            <a:br>
              <a:rPr lang="en-IN" sz="1100" dirty="0">
                <a:latin typeface="+mn-lt"/>
              </a:rPr>
            </a:br>
            <a:r>
              <a:rPr lang="en-IN" sz="1100" dirty="0">
                <a:latin typeface="+mn-lt"/>
                <a:hlinkClick r:id="rId3"/>
              </a:rPr>
              <a:t>IEEE Access Paper</a:t>
            </a:r>
            <a:endParaRPr lang="en-IN" sz="1100" dirty="0">
              <a:latin typeface="+mn-lt"/>
            </a:endParaRPr>
          </a:p>
          <a:p>
            <a:pPr>
              <a:buFont typeface="+mj-lt"/>
              <a:buAutoNum type="arabicPeriod"/>
            </a:pPr>
            <a:r>
              <a:rPr lang="en-IN" sz="1100" dirty="0">
                <a:latin typeface="+mn-lt"/>
              </a:rPr>
              <a:t>"A Survey of Deep Learning Techniques for Agriculture Crop Disease Detection"</a:t>
            </a:r>
            <a:br>
              <a:rPr lang="en-IN" sz="1100" dirty="0">
                <a:latin typeface="+mn-lt"/>
              </a:rPr>
            </a:br>
            <a:r>
              <a:rPr lang="en-IN" sz="1100" dirty="0">
                <a:latin typeface="+mn-lt"/>
                <a:hlinkClick r:id="rId4"/>
              </a:rPr>
              <a:t>ScienceDirect Paper</a:t>
            </a:r>
            <a:endParaRPr lang="en-IN" sz="1100" dirty="0">
              <a:latin typeface="+mn-lt"/>
            </a:endParaRPr>
          </a:p>
          <a:p>
            <a:pPr>
              <a:buFont typeface="+mj-lt"/>
              <a:buAutoNum type="arabicPeriod"/>
            </a:pPr>
            <a:r>
              <a:rPr lang="en-IN" sz="1100" dirty="0">
                <a:latin typeface="+mn-lt"/>
              </a:rPr>
              <a:t>"Automated Potato Disease Identification Using Deep Learning: A Survey"</a:t>
            </a:r>
            <a:br>
              <a:rPr lang="en-IN" sz="1100" dirty="0">
                <a:latin typeface="+mn-lt"/>
              </a:rPr>
            </a:br>
            <a:r>
              <a:rPr lang="en-IN" sz="1100" dirty="0">
                <a:latin typeface="+mn-lt"/>
                <a:hlinkClick r:id="rId5"/>
              </a:rPr>
              <a:t>ScienceDirect Paper</a:t>
            </a:r>
            <a:endParaRPr lang="en-IN" sz="1100" dirty="0">
              <a:latin typeface="+mn-lt"/>
            </a:endParaRPr>
          </a:p>
          <a:p>
            <a:pPr>
              <a:buFont typeface="+mj-lt"/>
              <a:buAutoNum type="arabicPeriod"/>
            </a:pPr>
            <a:r>
              <a:rPr lang="en-IN" sz="1100" dirty="0">
                <a:latin typeface="+mn-lt"/>
              </a:rPr>
              <a:t>"Deep Convolutional Neural Networks for Plant Disease Detection"</a:t>
            </a:r>
            <a:br>
              <a:rPr lang="en-IN" sz="1100" dirty="0">
                <a:latin typeface="+mn-lt"/>
              </a:rPr>
            </a:br>
            <a:r>
              <a:rPr lang="en-IN" sz="1100" dirty="0">
                <a:latin typeface="+mn-lt"/>
                <a:hlinkClick r:id="rId6"/>
              </a:rPr>
              <a:t>ScienceDirect Paper</a:t>
            </a:r>
            <a:endParaRPr lang="en-IN" sz="1100" dirty="0">
              <a:latin typeface="+mn-lt"/>
            </a:endParaRPr>
          </a:p>
        </p:txBody>
      </p:sp>
    </p:spTree>
    <p:extLst>
      <p:ext uri="{BB962C8B-B14F-4D97-AF65-F5344CB8AC3E}">
        <p14:creationId xmlns:p14="http://schemas.microsoft.com/office/powerpoint/2010/main" val="892818580"/>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29352"/>
            <a:ext cx="4608195" cy="226695"/>
            <a:chOff x="0" y="3229352"/>
            <a:chExt cx="4608195" cy="226695"/>
          </a:xfrm>
        </p:grpSpPr>
        <p:sp>
          <p:nvSpPr>
            <p:cNvPr id="3" name="object 3"/>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4" name="object 4"/>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5" name="object 5"/>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6" name="object 6"/>
          <p:cNvSpPr txBox="1"/>
          <p:nvPr/>
        </p:nvSpPr>
        <p:spPr>
          <a:xfrm>
            <a:off x="1535977" y="1442085"/>
            <a:ext cx="1302473" cy="323165"/>
          </a:xfrm>
          <a:prstGeom prst="rect">
            <a:avLst/>
          </a:prstGeom>
        </p:spPr>
        <p:txBody>
          <a:bodyPr vert="horz" wrap="square" lIns="0" tIns="15240" rIns="0" bIns="0" rtlCol="0">
            <a:spAutoFit/>
          </a:bodyPr>
          <a:lstStyle/>
          <a:p>
            <a:pPr marL="12700">
              <a:lnSpc>
                <a:spcPct val="100000"/>
              </a:lnSpc>
              <a:spcBef>
                <a:spcPts val="120"/>
              </a:spcBef>
            </a:pPr>
            <a:r>
              <a:rPr sz="2000" b="1" dirty="0">
                <a:latin typeface="+mn-lt"/>
                <a:cs typeface="Arial MT"/>
              </a:rPr>
              <a:t>Thank</a:t>
            </a:r>
            <a:r>
              <a:rPr sz="2000" b="1" spc="5" dirty="0">
                <a:latin typeface="+mn-lt"/>
                <a:cs typeface="Arial MT"/>
              </a:rPr>
              <a:t> </a:t>
            </a:r>
            <a:r>
              <a:rPr lang="en-US" sz="2000" b="1" spc="-25" dirty="0">
                <a:latin typeface="+mn-lt"/>
                <a:cs typeface="Arial MT"/>
              </a:rPr>
              <a:t>Y</a:t>
            </a:r>
            <a:r>
              <a:rPr sz="2000" b="1" spc="-25" dirty="0">
                <a:latin typeface="+mn-lt"/>
                <a:cs typeface="Arial MT"/>
              </a:rPr>
              <a:t>ou</a:t>
            </a:r>
            <a:endParaRPr sz="2000" b="1" dirty="0">
              <a:latin typeface="+mn-lt"/>
              <a:cs typeface="Arial MT"/>
            </a:endParaRPr>
          </a:p>
        </p:txBody>
      </p:sp>
      <p:sp>
        <p:nvSpPr>
          <p:cNvPr id="7" name="object 7"/>
          <p:cNvSpPr txBox="1">
            <a:spLocks noGrp="1"/>
          </p:cNvSpPr>
          <p:nvPr>
            <p:ph type="dt" sz="half" idx="6"/>
          </p:nvPr>
        </p:nvSpPr>
        <p:spPr>
          <a:xfrm>
            <a:off x="272478" y="3331252"/>
            <a:ext cx="11943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(MIET-</a:t>
            </a:r>
            <a:r>
              <a:rPr lang="en-IN" spc="-10" dirty="0"/>
              <a:t>Jammu)</a:t>
            </a:r>
          </a:p>
        </p:txBody>
      </p:sp>
      <p:sp>
        <p:nvSpPr>
          <p:cNvPr id="8" name="object 8"/>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9" name="object 9"/>
          <p:cNvSpPr txBox="1">
            <a:spLocks noGrp="1"/>
          </p:cNvSpPr>
          <p:nvPr>
            <p:ph type="ftr" sz="quarter" idx="5"/>
          </p:nvPr>
        </p:nvSpPr>
        <p:spPr>
          <a:xfrm>
            <a:off x="3447427" y="3331252"/>
            <a:ext cx="772808"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F7A9-B603-ACAD-CEC3-CF684C2C734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5905DE-A2FB-37AD-1426-767E97CB1B5E}"/>
              </a:ext>
            </a:extLst>
          </p:cNvPr>
          <p:cNvSpPr/>
          <p:nvPr/>
        </p:nvSpPr>
        <p:spPr>
          <a:xfrm>
            <a:off x="-178"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729FE59F-966C-8F21-164D-9C0C0E5CFC9C}"/>
              </a:ext>
            </a:extLst>
          </p:cNvPr>
          <p:cNvSpPr txBox="1">
            <a:spLocks noGrp="1"/>
          </p:cNvSpPr>
          <p:nvPr>
            <p:ph type="title"/>
          </p:nvPr>
        </p:nvSpPr>
        <p:spPr>
          <a:xfrm>
            <a:off x="95250" y="45565"/>
            <a:ext cx="4512767" cy="201978"/>
          </a:xfrm>
          <a:prstGeom prst="rect">
            <a:avLst/>
          </a:prstGeom>
        </p:spPr>
        <p:txBody>
          <a:bodyPr vert="horz" wrap="square" lIns="0" tIns="17145" rIns="0" bIns="0" rtlCol="0">
            <a:spAutoFit/>
          </a:bodyPr>
          <a:lstStyle/>
          <a:p>
            <a:pPr marL="12700">
              <a:spcBef>
                <a:spcPts val="135"/>
              </a:spcBef>
            </a:pPr>
            <a:r>
              <a:rPr lang="en-US" sz="1200" b="1" dirty="0">
                <a:latin typeface="+mn-lt"/>
                <a:ea typeface="Montserrat Black" pitchFamily="34" charset="-122"/>
                <a:cs typeface="Montserrat Black" pitchFamily="34" charset="-120"/>
              </a:rPr>
              <a:t>Contents</a:t>
            </a:r>
            <a:endParaRPr spc="-10" dirty="0">
              <a:latin typeface="+mn-lt"/>
            </a:endParaRPr>
          </a:p>
        </p:txBody>
      </p:sp>
      <p:grpSp>
        <p:nvGrpSpPr>
          <p:cNvPr id="5" name="object 5">
            <a:extLst>
              <a:ext uri="{FF2B5EF4-FFF2-40B4-BE49-F238E27FC236}">
                <a16:creationId xmlns:a16="http://schemas.microsoft.com/office/drawing/2014/main" id="{9E169378-BE35-EAB4-B03B-CCF081CC27B2}"/>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49ED08C1-E353-D9C8-705D-1F0C6125EF03}"/>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8FABCB28-F735-7B8E-54EF-DEFFD2C164C6}"/>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F7521229-FA8E-8A69-01DA-37BCF165C917}"/>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740482D4-20C2-0E88-5B8A-A0EE84BC188D}"/>
              </a:ext>
            </a:extLst>
          </p:cNvPr>
          <p:cNvSpPr txBox="1">
            <a:spLocks noGrp="1"/>
          </p:cNvSpPr>
          <p:nvPr>
            <p:ph type="dt" sz="half" idx="6"/>
          </p:nvPr>
        </p:nvSpPr>
        <p:spPr>
          <a:xfrm>
            <a:off x="272478" y="3331252"/>
            <a:ext cx="11181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729AC4EB-B622-BCC4-BE61-F3A1408C71F4}"/>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6D939C13-B04C-C0F7-C1DA-CC99D9AAA90F}"/>
              </a:ext>
            </a:extLst>
          </p:cNvPr>
          <p:cNvSpPr txBox="1">
            <a:spLocks noGrp="1"/>
          </p:cNvSpPr>
          <p:nvPr>
            <p:ph type="ftr" sz="quarter" idx="5"/>
          </p:nvPr>
        </p:nvSpPr>
        <p:spPr>
          <a:xfrm>
            <a:off x="3219450" y="3331252"/>
            <a:ext cx="1000785"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6" name="TextBox 15">
            <a:extLst>
              <a:ext uri="{FF2B5EF4-FFF2-40B4-BE49-F238E27FC236}">
                <a16:creationId xmlns:a16="http://schemas.microsoft.com/office/drawing/2014/main" id="{5173A0C1-5D7F-D038-22F3-EBB58969FB2A}"/>
              </a:ext>
            </a:extLst>
          </p:cNvPr>
          <p:cNvSpPr txBox="1"/>
          <p:nvPr/>
        </p:nvSpPr>
        <p:spPr>
          <a:xfrm>
            <a:off x="-178" y="367510"/>
            <a:ext cx="4528513" cy="1938992"/>
          </a:xfrm>
          <a:prstGeom prst="rect">
            <a:avLst/>
          </a:prstGeom>
          <a:noFill/>
        </p:spPr>
        <p:txBody>
          <a:bodyPr wrap="square" rtlCol="0">
            <a:spAutoFit/>
          </a:bodyPr>
          <a:lstStyle/>
          <a:p>
            <a:pPr marL="228600" indent="-228600">
              <a:buAutoNum type="arabicPeriod"/>
            </a:pPr>
            <a:endParaRPr lang="en-US" sz="1200" b="1" dirty="0">
              <a:latin typeface="+mj-lt"/>
              <a:ea typeface="Montserrat Black" pitchFamily="34" charset="-122"/>
              <a:cs typeface="Montserrat Black" pitchFamily="34" charset="-120"/>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Introduction to Potato Diseases</a:t>
            </a:r>
            <a:endParaRPr lang="en-US" sz="1200" dirty="0">
              <a:latin typeface="+mj-lt"/>
              <a:ea typeface="Montserrat Black" pitchFamily="34" charset="-122"/>
              <a:cs typeface="Montserrat Black" pitchFamily="34" charset="-120"/>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Challenges in Manual Disease Identification</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Overview of Conventional Neural Networks</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Data Preparation and Preprocessing</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CNN Architecture Design</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Training the CNN Model</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Evaluating Model Performance</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Real-World Application and Deployment</a:t>
            </a:r>
            <a:endParaRPr lang="en-US" sz="1200" dirty="0">
              <a:latin typeface="+mj-lt"/>
            </a:endParaRPr>
          </a:p>
          <a:p>
            <a:pPr marL="228600" indent="-228600">
              <a:buFontTx/>
              <a:buAutoNum type="arabicPeriod"/>
            </a:pPr>
            <a:r>
              <a:rPr lang="en-US" sz="1200" dirty="0">
                <a:solidFill>
                  <a:srgbClr val="201B18"/>
                </a:solidFill>
                <a:latin typeface="+mj-lt"/>
                <a:ea typeface="Platypi Medium" pitchFamily="34" charset="-122"/>
                <a:cs typeface="Platypi Medium" pitchFamily="34" charset="-120"/>
              </a:rPr>
              <a:t>Conclusion and Future Directions</a:t>
            </a:r>
            <a:endParaRPr lang="en-US" sz="1200" dirty="0">
              <a:latin typeface="+mj-lt"/>
            </a:endParaRPr>
          </a:p>
        </p:txBody>
      </p:sp>
    </p:spTree>
    <p:extLst>
      <p:ext uri="{BB962C8B-B14F-4D97-AF65-F5344CB8AC3E}">
        <p14:creationId xmlns:p14="http://schemas.microsoft.com/office/powerpoint/2010/main" val="215314069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7A83E-8E96-2223-03E3-A08740A14AA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54AE4C-2AAD-EA1E-8910-E93FCA627BEE}"/>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7F0FB7E6-4FF1-5922-9569-EC39106E911E}"/>
              </a:ext>
            </a:extLst>
          </p:cNvPr>
          <p:cNvSpPr txBox="1">
            <a:spLocks noGrp="1"/>
          </p:cNvSpPr>
          <p:nvPr>
            <p:ph type="title"/>
          </p:nvPr>
        </p:nvSpPr>
        <p:spPr>
          <a:xfrm>
            <a:off x="95300" y="45565"/>
            <a:ext cx="4121785" cy="201978"/>
          </a:xfrm>
          <a:prstGeom prst="rect">
            <a:avLst/>
          </a:prstGeom>
        </p:spPr>
        <p:txBody>
          <a:bodyPr vert="horz" wrap="square" lIns="0" tIns="17145" rIns="0" bIns="0" rtlCol="0">
            <a:spAutoFit/>
          </a:bodyPr>
          <a:lstStyle/>
          <a:p>
            <a:pPr marL="12700">
              <a:lnSpc>
                <a:spcPct val="100000"/>
              </a:lnSpc>
              <a:spcBef>
                <a:spcPts val="135"/>
              </a:spcBef>
            </a:pPr>
            <a:r>
              <a:rPr lang="en-US" sz="1200" b="1" spc="-10" dirty="0">
                <a:latin typeface="+mj-lt"/>
              </a:rPr>
              <a:t>Introduction </a:t>
            </a:r>
            <a:r>
              <a:rPr lang="en-US" sz="1200" b="1" dirty="0">
                <a:latin typeface="+mj-lt"/>
                <a:ea typeface="Platypi Medium" pitchFamily="34" charset="-122"/>
                <a:cs typeface="Platypi Medium" pitchFamily="34" charset="-120"/>
              </a:rPr>
              <a:t>to Potato Diseases</a:t>
            </a:r>
            <a:endParaRPr sz="1200" b="1" spc="-10" dirty="0">
              <a:latin typeface="+mj-lt"/>
            </a:endParaRPr>
          </a:p>
        </p:txBody>
      </p:sp>
      <p:grpSp>
        <p:nvGrpSpPr>
          <p:cNvPr id="5" name="object 5">
            <a:extLst>
              <a:ext uri="{FF2B5EF4-FFF2-40B4-BE49-F238E27FC236}">
                <a16:creationId xmlns:a16="http://schemas.microsoft.com/office/drawing/2014/main" id="{3857DDF0-28BE-81BB-F3AF-61E662E26628}"/>
              </a:ext>
            </a:extLst>
          </p:cNvPr>
          <p:cNvGrpSpPr/>
          <p:nvPr/>
        </p:nvGrpSpPr>
        <p:grpSpPr>
          <a:xfrm>
            <a:off x="-115" y="3326171"/>
            <a:ext cx="4608195" cy="129539"/>
            <a:chOff x="0" y="3326968"/>
            <a:chExt cx="4608195" cy="129539"/>
          </a:xfrm>
        </p:grpSpPr>
        <p:sp>
          <p:nvSpPr>
            <p:cNvPr id="6" name="object 6">
              <a:extLst>
                <a:ext uri="{FF2B5EF4-FFF2-40B4-BE49-F238E27FC236}">
                  <a16:creationId xmlns:a16="http://schemas.microsoft.com/office/drawing/2014/main" id="{1BA99FA1-A465-89C1-CC8A-FAB171FA655E}"/>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C56BAC80-B560-4C01-ED71-124FBFBCFDD6}"/>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FD857D79-4099-D3C5-B900-02661D5E4E49}"/>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1D0B71EB-30E7-F29A-F7AF-BAD7CCC062FF}"/>
              </a:ext>
            </a:extLst>
          </p:cNvPr>
          <p:cNvSpPr txBox="1">
            <a:spLocks noGrp="1"/>
          </p:cNvSpPr>
          <p:nvPr>
            <p:ph type="dt" sz="half" idx="6"/>
          </p:nvPr>
        </p:nvSpPr>
        <p:spPr>
          <a:xfrm>
            <a:off x="272478" y="3331252"/>
            <a:ext cx="11181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DC70260E-A158-11C0-76E3-DC5B54BB64B8}"/>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0E7EBF23-8B63-3E32-5BB3-843C9FF31CCA}"/>
              </a:ext>
            </a:extLst>
          </p:cNvPr>
          <p:cNvSpPr txBox="1">
            <a:spLocks noGrp="1"/>
          </p:cNvSpPr>
          <p:nvPr>
            <p:ph type="ftr" sz="quarter" idx="5"/>
          </p:nvPr>
        </p:nvSpPr>
        <p:spPr>
          <a:xfrm>
            <a:off x="3447427" y="3331252"/>
            <a:ext cx="762623"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4" name="TextBox 3">
            <a:extLst>
              <a:ext uri="{FF2B5EF4-FFF2-40B4-BE49-F238E27FC236}">
                <a16:creationId xmlns:a16="http://schemas.microsoft.com/office/drawing/2014/main" id="{BFA3DA3E-3879-AC78-A47E-052DFE0A9A52}"/>
              </a:ext>
            </a:extLst>
          </p:cNvPr>
          <p:cNvSpPr txBox="1"/>
          <p:nvPr/>
        </p:nvSpPr>
        <p:spPr>
          <a:xfrm>
            <a:off x="-115" y="400121"/>
            <a:ext cx="2990965" cy="2492990"/>
          </a:xfrm>
          <a:prstGeom prst="rect">
            <a:avLst/>
          </a:prstGeom>
          <a:noFill/>
        </p:spPr>
        <p:txBody>
          <a:bodyPr wrap="square" rtlCol="0">
            <a:spAutoFit/>
          </a:bodyPr>
          <a:lstStyle/>
          <a:p>
            <a:pPr marL="0" indent="0">
              <a:buNone/>
            </a:pPr>
            <a:r>
              <a:rPr lang="en-US" sz="1200" b="1" dirty="0">
                <a:solidFill>
                  <a:schemeClr val="tx1"/>
                </a:solidFill>
                <a:latin typeface="+mj-lt"/>
                <a:ea typeface="Platypi Medium" pitchFamily="34" charset="-122"/>
                <a:cs typeface="Platypi Medium" pitchFamily="34" charset="-120"/>
              </a:rPr>
              <a:t>Potato Blight</a:t>
            </a:r>
          </a:p>
          <a:p>
            <a:r>
              <a:rPr lang="en-US" sz="1200" dirty="0">
                <a:solidFill>
                  <a:schemeClr val="tx1"/>
                </a:solidFill>
                <a:latin typeface="+mj-lt"/>
                <a:ea typeface="Source Serif Pro" pitchFamily="34" charset="-122"/>
                <a:cs typeface="Source Serif Pro" pitchFamily="34" charset="-120"/>
              </a:rPr>
              <a:t>Potato blight is a common and destructive disease caused by the pathogen Phytophthora </a:t>
            </a:r>
            <a:r>
              <a:rPr lang="en-US" sz="1200" dirty="0" err="1">
                <a:solidFill>
                  <a:schemeClr val="tx1"/>
                </a:solidFill>
                <a:latin typeface="+mj-lt"/>
                <a:ea typeface="Source Serif Pro" pitchFamily="34" charset="-122"/>
                <a:cs typeface="Source Serif Pro" pitchFamily="34" charset="-120"/>
              </a:rPr>
              <a:t>infestans</a:t>
            </a:r>
            <a:r>
              <a:rPr lang="en-US" sz="1200" dirty="0">
                <a:solidFill>
                  <a:schemeClr val="tx1"/>
                </a:solidFill>
                <a:latin typeface="+mj-lt"/>
                <a:ea typeface="Source Serif Pro" pitchFamily="34" charset="-122"/>
                <a:cs typeface="Source Serif Pro" pitchFamily="34" charset="-120"/>
              </a:rPr>
              <a:t>. Symptoms include brown spots on leaves and stems, white mold on stems, and black rot on tubers.</a:t>
            </a:r>
          </a:p>
          <a:p>
            <a:endParaRPr lang="en-US" sz="1200" dirty="0">
              <a:solidFill>
                <a:schemeClr val="tx1"/>
              </a:solidFill>
              <a:latin typeface="+mj-lt"/>
              <a:ea typeface="Source Serif Pro" pitchFamily="34" charset="-122"/>
              <a:cs typeface="Source Serif Pro" pitchFamily="34" charset="-120"/>
            </a:endParaRPr>
          </a:p>
          <a:p>
            <a:r>
              <a:rPr lang="en-US" sz="1200" b="1" dirty="0">
                <a:solidFill>
                  <a:schemeClr val="tx1"/>
                </a:solidFill>
                <a:latin typeface="+mj-lt"/>
                <a:ea typeface="Platypi Medium" pitchFamily="34" charset="-122"/>
                <a:cs typeface="Platypi Medium" pitchFamily="34" charset="-120"/>
              </a:rPr>
              <a:t>Early Blight</a:t>
            </a:r>
            <a:endParaRPr lang="en-US" sz="1200" b="1" dirty="0">
              <a:solidFill>
                <a:schemeClr val="tx1"/>
              </a:solidFill>
              <a:latin typeface="+mj-lt"/>
            </a:endParaRPr>
          </a:p>
          <a:p>
            <a:r>
              <a:rPr lang="en-US" sz="1200" dirty="0">
                <a:solidFill>
                  <a:schemeClr val="tx1"/>
                </a:solidFill>
                <a:latin typeface="+mj-lt"/>
                <a:ea typeface="Source Serif Pro" pitchFamily="34" charset="-122"/>
                <a:cs typeface="Source Serif Pro" pitchFamily="34" charset="-120"/>
              </a:rPr>
              <a:t>Early blight is another common potato disease caused by the pathogen Alternaria </a:t>
            </a:r>
            <a:r>
              <a:rPr lang="en-US" sz="1200" dirty="0" err="1">
                <a:solidFill>
                  <a:schemeClr val="tx1"/>
                </a:solidFill>
                <a:latin typeface="+mj-lt"/>
                <a:ea typeface="Source Serif Pro" pitchFamily="34" charset="-122"/>
                <a:cs typeface="Source Serif Pro" pitchFamily="34" charset="-120"/>
              </a:rPr>
              <a:t>solani</a:t>
            </a:r>
            <a:r>
              <a:rPr lang="en-US" sz="1200" dirty="0">
                <a:solidFill>
                  <a:schemeClr val="tx1"/>
                </a:solidFill>
                <a:latin typeface="+mj-lt"/>
                <a:ea typeface="Source Serif Pro" pitchFamily="34" charset="-122"/>
                <a:cs typeface="Source Serif Pro" pitchFamily="34" charset="-120"/>
              </a:rPr>
              <a:t>. Symptoms include small, brown spots on leaves, which can eventually spread and cause wilting.</a:t>
            </a:r>
          </a:p>
        </p:txBody>
      </p:sp>
      <p:pic>
        <p:nvPicPr>
          <p:cNvPr id="13" name="Image 0" descr="preencoded.png">
            <a:extLst>
              <a:ext uri="{FF2B5EF4-FFF2-40B4-BE49-F238E27FC236}">
                <a16:creationId xmlns:a16="http://schemas.microsoft.com/office/drawing/2014/main" id="{FFDEFA3F-B092-2D38-9C36-43CC5A235F76}"/>
              </a:ext>
            </a:extLst>
          </p:cNvPr>
          <p:cNvPicPr>
            <a:picLocks noChangeAspect="1"/>
          </p:cNvPicPr>
          <p:nvPr/>
        </p:nvPicPr>
        <p:blipFill>
          <a:blip r:embed="rId2"/>
          <a:stretch>
            <a:fillRect/>
          </a:stretch>
        </p:blipFill>
        <p:spPr>
          <a:xfrm>
            <a:off x="2914650" y="321933"/>
            <a:ext cx="1693163" cy="3004238"/>
          </a:xfrm>
          <a:prstGeom prst="rect">
            <a:avLst/>
          </a:prstGeom>
        </p:spPr>
      </p:pic>
    </p:spTree>
    <p:extLst>
      <p:ext uri="{BB962C8B-B14F-4D97-AF65-F5344CB8AC3E}">
        <p14:creationId xmlns:p14="http://schemas.microsoft.com/office/powerpoint/2010/main" val="960614597"/>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CD15-850F-D049-894B-440F7AA157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A024FAC-9588-2237-63E1-55F3E8350A06}"/>
              </a:ext>
            </a:extLst>
          </p:cNvPr>
          <p:cNvSpPr/>
          <p:nvPr/>
        </p:nvSpPr>
        <p:spPr>
          <a:xfrm>
            <a:off x="1905" y="129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0FABBA4F-E75D-440B-1F8D-C1DF99212345}"/>
              </a:ext>
            </a:extLst>
          </p:cNvPr>
          <p:cNvSpPr txBox="1">
            <a:spLocks noGrp="1"/>
          </p:cNvSpPr>
          <p:nvPr>
            <p:ph type="title"/>
          </p:nvPr>
        </p:nvSpPr>
        <p:spPr>
          <a:xfrm>
            <a:off x="24393" y="55463"/>
            <a:ext cx="4490458" cy="201978"/>
          </a:xfrm>
          <a:prstGeom prst="rect">
            <a:avLst/>
          </a:prstGeom>
        </p:spPr>
        <p:txBody>
          <a:bodyPr vert="horz" wrap="square" lIns="0" tIns="17145" rIns="0" bIns="0" rtlCol="0">
            <a:spAutoFit/>
          </a:bodyPr>
          <a:lstStyle/>
          <a:p>
            <a:pPr marL="12700">
              <a:spcBef>
                <a:spcPts val="135"/>
              </a:spcBef>
            </a:pPr>
            <a:r>
              <a:rPr lang="en-US" sz="1200" b="1" dirty="0">
                <a:latin typeface="Platypi Medium" pitchFamily="34" charset="0"/>
                <a:ea typeface="Platypi Medium" pitchFamily="34" charset="-122"/>
                <a:cs typeface="Platypi Medium" pitchFamily="34" charset="-120"/>
              </a:rPr>
              <a:t>Challenges in Manual Disease Identification</a:t>
            </a:r>
            <a:endParaRPr lang="en-US" sz="1200" b="1" spc="-10" dirty="0">
              <a:latin typeface="+mn-lt"/>
            </a:endParaRPr>
          </a:p>
        </p:txBody>
      </p:sp>
      <p:grpSp>
        <p:nvGrpSpPr>
          <p:cNvPr id="5" name="object 5">
            <a:extLst>
              <a:ext uri="{FF2B5EF4-FFF2-40B4-BE49-F238E27FC236}">
                <a16:creationId xmlns:a16="http://schemas.microsoft.com/office/drawing/2014/main" id="{51AD19B6-CD16-40E6-77C6-66DAE6DA84B1}"/>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B3F59307-7E88-85AC-BD0C-57122F4B81EA}"/>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C50CB5D9-DB2D-C58F-849F-BA7AB8BBF1D9}"/>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423D9918-EA76-037C-A10A-A5027EF777BB}"/>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08335C04-C1A3-0CFE-2122-8F724E80BE55}"/>
              </a:ext>
            </a:extLst>
          </p:cNvPr>
          <p:cNvSpPr txBox="1">
            <a:spLocks noGrp="1"/>
          </p:cNvSpPr>
          <p:nvPr>
            <p:ph type="dt" sz="half" idx="6"/>
          </p:nvPr>
        </p:nvSpPr>
        <p:spPr>
          <a:xfrm>
            <a:off x="272478" y="3331252"/>
            <a:ext cx="11943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DBCA2FE4-1AE5-A090-4197-8D230B6C1D7A}"/>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5B328F7D-7745-0798-EB45-0280DF920C95}"/>
              </a:ext>
            </a:extLst>
          </p:cNvPr>
          <p:cNvSpPr txBox="1">
            <a:spLocks noGrp="1"/>
          </p:cNvSpPr>
          <p:nvPr>
            <p:ph type="ftr" sz="quarter" idx="5"/>
          </p:nvPr>
        </p:nvSpPr>
        <p:spPr>
          <a:xfrm>
            <a:off x="3447427" y="3331252"/>
            <a:ext cx="827739"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4" name="TextBox 13">
            <a:extLst>
              <a:ext uri="{FF2B5EF4-FFF2-40B4-BE49-F238E27FC236}">
                <a16:creationId xmlns:a16="http://schemas.microsoft.com/office/drawing/2014/main" id="{A93F95C6-4B20-73B9-514C-C99AA9F94FFD}"/>
              </a:ext>
            </a:extLst>
          </p:cNvPr>
          <p:cNvSpPr txBox="1"/>
          <p:nvPr/>
        </p:nvSpPr>
        <p:spPr>
          <a:xfrm>
            <a:off x="-11333" y="511175"/>
            <a:ext cx="4608195" cy="2308324"/>
          </a:xfrm>
          <a:prstGeom prst="rect">
            <a:avLst/>
          </a:prstGeom>
          <a:noFill/>
        </p:spPr>
        <p:txBody>
          <a:bodyPr wrap="square" rtlCol="0">
            <a:spAutoFit/>
          </a:bodyPr>
          <a:lstStyle/>
          <a:p>
            <a:pPr marL="0" indent="0">
              <a:buNone/>
            </a:pPr>
            <a:r>
              <a:rPr lang="en-US" sz="1200" b="1" dirty="0">
                <a:solidFill>
                  <a:schemeClr val="tx1"/>
                </a:solidFill>
                <a:latin typeface="+mj-lt"/>
                <a:ea typeface="Platypi Medium" pitchFamily="34" charset="-122"/>
                <a:cs typeface="Platypi Medium" pitchFamily="34" charset="-120"/>
              </a:rPr>
              <a:t>Time-Consuming</a:t>
            </a:r>
          </a:p>
          <a:p>
            <a:r>
              <a:rPr lang="en-US" sz="1200" dirty="0">
                <a:solidFill>
                  <a:schemeClr val="tx1"/>
                </a:solidFill>
                <a:latin typeface="+mj-lt"/>
                <a:ea typeface="Source Serif Pro" pitchFamily="34" charset="-122"/>
                <a:cs typeface="Source Serif Pro" pitchFamily="34" charset="-120"/>
              </a:rPr>
              <a:t>Manual inspection of potato plants for diseases can be extremely time-consuming and labor-intensive, especially for large-scale farms.</a:t>
            </a:r>
          </a:p>
          <a:p>
            <a:endParaRPr lang="en-US" sz="1200" dirty="0">
              <a:solidFill>
                <a:schemeClr val="tx1"/>
              </a:solidFill>
              <a:latin typeface="+mj-lt"/>
            </a:endParaRPr>
          </a:p>
          <a:p>
            <a:r>
              <a:rPr lang="en-US" sz="1200" b="1" dirty="0">
                <a:solidFill>
                  <a:schemeClr val="tx1"/>
                </a:solidFill>
                <a:latin typeface="+mj-lt"/>
                <a:ea typeface="Platypi Medium" pitchFamily="34" charset="-122"/>
                <a:cs typeface="Platypi Medium" pitchFamily="34" charset="-120"/>
              </a:rPr>
              <a:t>Subjectivity</a:t>
            </a:r>
            <a:endParaRPr lang="en-US" sz="1200" b="1" dirty="0">
              <a:solidFill>
                <a:schemeClr val="tx1"/>
              </a:solidFill>
              <a:latin typeface="+mj-lt"/>
            </a:endParaRPr>
          </a:p>
          <a:p>
            <a:r>
              <a:rPr lang="en-US" sz="1200" dirty="0">
                <a:solidFill>
                  <a:schemeClr val="tx1"/>
                </a:solidFill>
                <a:latin typeface="+mj-lt"/>
                <a:ea typeface="Source Serif Pro" pitchFamily="34" charset="-122"/>
                <a:cs typeface="Source Serif Pro" pitchFamily="34" charset="-120"/>
              </a:rPr>
              <a:t>Disease identification can be subjective, leading to inconsistent diagnoses and potential misclassification.</a:t>
            </a:r>
          </a:p>
          <a:p>
            <a:endParaRPr lang="en-US" sz="1200" dirty="0">
              <a:solidFill>
                <a:schemeClr val="tx1"/>
              </a:solidFill>
              <a:latin typeface="+mj-lt"/>
            </a:endParaRPr>
          </a:p>
          <a:p>
            <a:r>
              <a:rPr lang="en-US" sz="1200" b="1" dirty="0">
                <a:solidFill>
                  <a:schemeClr val="tx1"/>
                </a:solidFill>
                <a:latin typeface="+mj-lt"/>
                <a:ea typeface="Platypi Medium" pitchFamily="34" charset="-122"/>
                <a:cs typeface="Platypi Medium" pitchFamily="34" charset="-120"/>
              </a:rPr>
              <a:t>Expertise Required</a:t>
            </a:r>
            <a:endParaRPr lang="en-US" sz="1200" b="1" dirty="0">
              <a:solidFill>
                <a:schemeClr val="tx1"/>
              </a:solidFill>
              <a:latin typeface="+mj-lt"/>
            </a:endParaRPr>
          </a:p>
          <a:p>
            <a:r>
              <a:rPr lang="en-US" sz="1200" dirty="0">
                <a:solidFill>
                  <a:schemeClr val="tx1"/>
                </a:solidFill>
                <a:latin typeface="+mj-lt"/>
                <a:ea typeface="Source Serif Pro" pitchFamily="34" charset="-122"/>
                <a:cs typeface="Source Serif Pro" pitchFamily="34" charset="-120"/>
              </a:rPr>
              <a:t>Accurate disease identification requires specialized knowledge and expertise, which may not be readily available in all agricultural settings.</a:t>
            </a:r>
            <a:endParaRPr lang="en-US" sz="1200" dirty="0">
              <a:solidFill>
                <a:schemeClr val="tx1"/>
              </a:solidFill>
              <a:latin typeface="+mj-lt"/>
            </a:endParaRPr>
          </a:p>
          <a:p>
            <a:pPr marL="0" indent="0">
              <a:buNone/>
            </a:pPr>
            <a:endParaRPr lang="en-US" sz="1200" dirty="0">
              <a:latin typeface="+mj-lt"/>
            </a:endParaRPr>
          </a:p>
        </p:txBody>
      </p:sp>
    </p:spTree>
    <p:extLst>
      <p:ext uri="{BB962C8B-B14F-4D97-AF65-F5344CB8AC3E}">
        <p14:creationId xmlns:p14="http://schemas.microsoft.com/office/powerpoint/2010/main" val="3385887138"/>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F6562-844A-DD30-B8B7-2E1F551E1B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666142E-C606-568D-CD6C-52A8D4082B3B}"/>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9D3A4128-7BDE-483D-F9F0-AD2699AE0C4E}"/>
              </a:ext>
            </a:extLst>
          </p:cNvPr>
          <p:cNvSpPr txBox="1">
            <a:spLocks noGrp="1"/>
          </p:cNvSpPr>
          <p:nvPr>
            <p:ph type="title"/>
          </p:nvPr>
        </p:nvSpPr>
        <p:spPr>
          <a:xfrm>
            <a:off x="95300" y="45565"/>
            <a:ext cx="4121785" cy="201978"/>
          </a:xfrm>
          <a:prstGeom prst="rect">
            <a:avLst/>
          </a:prstGeom>
        </p:spPr>
        <p:txBody>
          <a:bodyPr vert="horz" wrap="square" lIns="0" tIns="17145" rIns="0" bIns="0" rtlCol="0">
            <a:spAutoFit/>
          </a:bodyPr>
          <a:lstStyle/>
          <a:p>
            <a:pPr marL="12700">
              <a:spcBef>
                <a:spcPts val="135"/>
              </a:spcBef>
            </a:pPr>
            <a:r>
              <a:rPr lang="en-US" sz="1200" b="1" dirty="0">
                <a:latin typeface="+mj-lt"/>
                <a:ea typeface="Platypi Medium" pitchFamily="34" charset="-122"/>
                <a:cs typeface="Platypi Medium" pitchFamily="34" charset="-120"/>
              </a:rPr>
              <a:t>Overview of Conventional Neural Networks</a:t>
            </a:r>
            <a:endParaRPr sz="1200" b="1" spc="-10" dirty="0">
              <a:latin typeface="+mj-lt"/>
            </a:endParaRPr>
          </a:p>
        </p:txBody>
      </p:sp>
      <p:grpSp>
        <p:nvGrpSpPr>
          <p:cNvPr id="5" name="object 5">
            <a:extLst>
              <a:ext uri="{FF2B5EF4-FFF2-40B4-BE49-F238E27FC236}">
                <a16:creationId xmlns:a16="http://schemas.microsoft.com/office/drawing/2014/main" id="{D407C876-E0D0-7A78-2BB0-96E4713CD52E}"/>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037FC644-0E58-C2F5-D7DF-E402C8DF8F4F}"/>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DA950199-CBE1-BA0A-F1D0-D9BC1DF5AF98}"/>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B96B1B26-28C8-0C59-186D-C962804BEFC1}"/>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8C27A772-B457-B476-AE66-54398D7E3382}"/>
              </a:ext>
            </a:extLst>
          </p:cNvPr>
          <p:cNvSpPr txBox="1">
            <a:spLocks noGrp="1"/>
          </p:cNvSpPr>
          <p:nvPr>
            <p:ph type="dt" sz="half" idx="6"/>
          </p:nvPr>
        </p:nvSpPr>
        <p:spPr>
          <a:xfrm>
            <a:off x="272478" y="3331252"/>
            <a:ext cx="11181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46982763-4F5C-56B2-E18E-2DA91EA5A15C}"/>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A0358D55-7987-DDEF-DF7E-079BB0BC8BCA}"/>
              </a:ext>
            </a:extLst>
          </p:cNvPr>
          <p:cNvSpPr txBox="1">
            <a:spLocks noGrp="1"/>
          </p:cNvSpPr>
          <p:nvPr>
            <p:ph type="ftr" sz="quarter" idx="5"/>
          </p:nvPr>
        </p:nvSpPr>
        <p:spPr>
          <a:xfrm>
            <a:off x="3447427" y="3331252"/>
            <a:ext cx="827739"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6" name="TextBox 15">
            <a:extLst>
              <a:ext uri="{FF2B5EF4-FFF2-40B4-BE49-F238E27FC236}">
                <a16:creationId xmlns:a16="http://schemas.microsoft.com/office/drawing/2014/main" id="{8CA85B92-3242-6CBB-9533-622BAB20B36C}"/>
              </a:ext>
            </a:extLst>
          </p:cNvPr>
          <p:cNvSpPr txBox="1"/>
          <p:nvPr/>
        </p:nvSpPr>
        <p:spPr>
          <a:xfrm>
            <a:off x="34609" y="407154"/>
            <a:ext cx="3261041" cy="2862322"/>
          </a:xfrm>
          <a:prstGeom prst="rect">
            <a:avLst/>
          </a:prstGeom>
          <a:noFill/>
        </p:spPr>
        <p:txBody>
          <a:bodyPr wrap="square" rtlCol="0">
            <a:spAutoFit/>
          </a:bodyPr>
          <a:lstStyle/>
          <a:p>
            <a:pPr marL="0" indent="0">
              <a:buNone/>
            </a:pPr>
            <a:r>
              <a:rPr lang="en-US" sz="1200" b="1" dirty="0">
                <a:solidFill>
                  <a:schemeClr val="tx1"/>
                </a:solidFill>
                <a:latin typeface="+mj-lt"/>
                <a:ea typeface="Platypi Medium" pitchFamily="34" charset="-122"/>
                <a:cs typeface="Platypi Medium" pitchFamily="34" charset="-120"/>
              </a:rPr>
              <a:t>Artificial Neurons</a:t>
            </a:r>
          </a:p>
          <a:p>
            <a:r>
              <a:rPr lang="en-US" sz="1200" dirty="0">
                <a:solidFill>
                  <a:schemeClr val="tx1"/>
                </a:solidFill>
                <a:latin typeface="+mj-lt"/>
                <a:ea typeface="Source Serif Pro" pitchFamily="34" charset="-122"/>
                <a:cs typeface="Source Serif Pro" pitchFamily="34" charset="-120"/>
              </a:rPr>
              <a:t>Neural networks are inspired by the structure and function of the human brain. They are composed of artificial neurons that process and transmit information.</a:t>
            </a:r>
          </a:p>
          <a:p>
            <a:endParaRPr lang="en-US" sz="1200" dirty="0">
              <a:solidFill>
                <a:schemeClr val="tx1"/>
              </a:solidFill>
              <a:latin typeface="+mj-lt"/>
              <a:ea typeface="Source Serif Pro" pitchFamily="34" charset="-122"/>
              <a:cs typeface="Source Serif Pro" pitchFamily="34" charset="-120"/>
            </a:endParaRPr>
          </a:p>
          <a:p>
            <a:r>
              <a:rPr lang="en-US" sz="1200" b="1" dirty="0">
                <a:solidFill>
                  <a:schemeClr val="tx1"/>
                </a:solidFill>
                <a:latin typeface="+mj-lt"/>
                <a:ea typeface="Platypi Medium" pitchFamily="34" charset="-122"/>
                <a:cs typeface="Platypi Medium" pitchFamily="34" charset="-120"/>
              </a:rPr>
              <a:t>Layered Architecture</a:t>
            </a:r>
            <a:endParaRPr lang="en-US" sz="1200" b="1" dirty="0">
              <a:solidFill>
                <a:schemeClr val="tx1"/>
              </a:solidFill>
              <a:latin typeface="+mj-lt"/>
            </a:endParaRPr>
          </a:p>
          <a:p>
            <a:r>
              <a:rPr lang="en-US" sz="1200" dirty="0">
                <a:solidFill>
                  <a:schemeClr val="tx1"/>
                </a:solidFill>
                <a:latin typeface="+mj-lt"/>
                <a:ea typeface="Source Serif Pro" pitchFamily="34" charset="-122"/>
                <a:cs typeface="Source Serif Pro" pitchFamily="34" charset="-120"/>
              </a:rPr>
              <a:t>Neural networks are typically organized into layers of interconnected neurons, allowing for complex data processing and pattern recognition.</a:t>
            </a:r>
          </a:p>
          <a:p>
            <a:endParaRPr lang="en-US" sz="1200" dirty="0">
              <a:solidFill>
                <a:schemeClr val="tx1"/>
              </a:solidFill>
              <a:latin typeface="+mj-lt"/>
            </a:endParaRPr>
          </a:p>
          <a:p>
            <a:r>
              <a:rPr lang="en-US" sz="1200" b="1" dirty="0">
                <a:solidFill>
                  <a:schemeClr val="tx1"/>
                </a:solidFill>
                <a:latin typeface="+mj-lt"/>
                <a:ea typeface="Platypi Medium" pitchFamily="34" charset="-122"/>
                <a:cs typeface="Platypi Medium" pitchFamily="34" charset="-120"/>
              </a:rPr>
              <a:t>Learning Through Data</a:t>
            </a:r>
            <a:endParaRPr lang="en-US" sz="1200" b="1" dirty="0">
              <a:solidFill>
                <a:schemeClr val="tx1"/>
              </a:solidFill>
              <a:latin typeface="+mj-lt"/>
            </a:endParaRPr>
          </a:p>
          <a:p>
            <a:r>
              <a:rPr lang="en-US" sz="1200" dirty="0">
                <a:solidFill>
                  <a:schemeClr val="tx1"/>
                </a:solidFill>
                <a:latin typeface="+mj-lt"/>
                <a:ea typeface="Source Serif Pro" pitchFamily="34" charset="-122"/>
                <a:cs typeface="Source Serif Pro" pitchFamily="34" charset="-120"/>
              </a:rPr>
              <a:t>Neural networks learn through training, where they are fed large amounts of data and adjust their internal parameters to improve their performance.</a:t>
            </a:r>
            <a:endParaRPr lang="en-US" sz="1200" dirty="0">
              <a:solidFill>
                <a:schemeClr val="tx1"/>
              </a:solidFill>
              <a:latin typeface="+mj-lt"/>
            </a:endParaRPr>
          </a:p>
        </p:txBody>
      </p:sp>
      <p:pic>
        <p:nvPicPr>
          <p:cNvPr id="4" name="Image 0" descr="preencoded.png">
            <a:extLst>
              <a:ext uri="{FF2B5EF4-FFF2-40B4-BE49-F238E27FC236}">
                <a16:creationId xmlns:a16="http://schemas.microsoft.com/office/drawing/2014/main" id="{AB86AF5D-B148-F3FD-4EEF-6D55645EAA2E}"/>
              </a:ext>
            </a:extLst>
          </p:cNvPr>
          <p:cNvPicPr>
            <a:picLocks noChangeAspect="1"/>
          </p:cNvPicPr>
          <p:nvPr/>
        </p:nvPicPr>
        <p:blipFill>
          <a:blip r:embed="rId3"/>
          <a:stretch>
            <a:fillRect/>
          </a:stretch>
        </p:blipFill>
        <p:spPr>
          <a:xfrm>
            <a:off x="3217366" y="321932"/>
            <a:ext cx="1397317" cy="3005035"/>
          </a:xfrm>
          <a:prstGeom prst="rect">
            <a:avLst/>
          </a:prstGeom>
        </p:spPr>
      </p:pic>
    </p:spTree>
    <p:extLst>
      <p:ext uri="{BB962C8B-B14F-4D97-AF65-F5344CB8AC3E}">
        <p14:creationId xmlns:p14="http://schemas.microsoft.com/office/powerpoint/2010/main" val="307154608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3C97-33DB-2141-A86B-0714F3806A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309E28-D119-B047-012F-26A159F3B300}"/>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048219C1-C6DB-B45B-019D-0B9B2832D8EF}"/>
              </a:ext>
            </a:extLst>
          </p:cNvPr>
          <p:cNvSpPr txBox="1">
            <a:spLocks noGrp="1"/>
          </p:cNvSpPr>
          <p:nvPr>
            <p:ph type="title"/>
          </p:nvPr>
        </p:nvSpPr>
        <p:spPr>
          <a:xfrm>
            <a:off x="95300" y="45565"/>
            <a:ext cx="4121785" cy="201978"/>
          </a:xfrm>
          <a:prstGeom prst="rect">
            <a:avLst/>
          </a:prstGeom>
        </p:spPr>
        <p:txBody>
          <a:bodyPr vert="horz" wrap="square" lIns="0" tIns="17145" rIns="0" bIns="0" rtlCol="0">
            <a:spAutoFit/>
          </a:bodyPr>
          <a:lstStyle/>
          <a:p>
            <a:pPr marL="12700">
              <a:spcBef>
                <a:spcPts val="135"/>
              </a:spcBef>
            </a:pPr>
            <a:r>
              <a:rPr lang="en-US" sz="1200" b="1" dirty="0">
                <a:latin typeface="+mj-lt"/>
                <a:ea typeface="Platypi Medium" pitchFamily="34" charset="-122"/>
                <a:cs typeface="Platypi Medium" pitchFamily="34" charset="-120"/>
              </a:rPr>
              <a:t>Data Preparation and Preprocessing</a:t>
            </a:r>
            <a:endParaRPr sz="1200" b="1" spc="-10" dirty="0">
              <a:latin typeface="+mj-lt"/>
            </a:endParaRPr>
          </a:p>
        </p:txBody>
      </p:sp>
      <p:grpSp>
        <p:nvGrpSpPr>
          <p:cNvPr id="5" name="object 5">
            <a:extLst>
              <a:ext uri="{FF2B5EF4-FFF2-40B4-BE49-F238E27FC236}">
                <a16:creationId xmlns:a16="http://schemas.microsoft.com/office/drawing/2014/main" id="{B3DD74DD-2F29-2AEB-8E3D-46A60D5D3518}"/>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4DD2738A-324B-6D73-5C08-04A477A3D529}"/>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3A592320-8E01-6595-8309-3985218B33FE}"/>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61147620-6F6F-ADBA-FBF4-3AB1F31A8AC2}"/>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BC5E1AD3-FF53-8349-B3BD-84647040A85C}"/>
              </a:ext>
            </a:extLst>
          </p:cNvPr>
          <p:cNvSpPr txBox="1">
            <a:spLocks noGrp="1"/>
          </p:cNvSpPr>
          <p:nvPr>
            <p:ph type="dt" sz="half" idx="6"/>
          </p:nvPr>
        </p:nvSpPr>
        <p:spPr>
          <a:xfrm>
            <a:off x="272478" y="3331252"/>
            <a:ext cx="11181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1E951D69-3702-5C6D-51DA-A4FA2E07FBD2}"/>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938BA5DD-B2B5-AACF-8B99-877FBD3036E1}"/>
              </a:ext>
            </a:extLst>
          </p:cNvPr>
          <p:cNvSpPr txBox="1">
            <a:spLocks noGrp="1"/>
          </p:cNvSpPr>
          <p:nvPr>
            <p:ph type="ftr" sz="quarter" idx="5"/>
          </p:nvPr>
        </p:nvSpPr>
        <p:spPr>
          <a:xfrm>
            <a:off x="3447427" y="3331252"/>
            <a:ext cx="761588"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4" name="TextBox 3">
            <a:extLst>
              <a:ext uri="{FF2B5EF4-FFF2-40B4-BE49-F238E27FC236}">
                <a16:creationId xmlns:a16="http://schemas.microsoft.com/office/drawing/2014/main" id="{65FAD58E-C434-FB22-3BD1-AC3C99A101F8}"/>
              </a:ext>
            </a:extLst>
          </p:cNvPr>
          <p:cNvSpPr txBox="1"/>
          <p:nvPr/>
        </p:nvSpPr>
        <p:spPr>
          <a:xfrm>
            <a:off x="0" y="392683"/>
            <a:ext cx="4608017" cy="2862322"/>
          </a:xfrm>
          <a:prstGeom prst="rect">
            <a:avLst/>
          </a:prstGeom>
          <a:noFill/>
        </p:spPr>
        <p:txBody>
          <a:bodyPr wrap="square" rtlCol="0">
            <a:spAutoFit/>
          </a:bodyPr>
          <a:lstStyle/>
          <a:p>
            <a:pPr algn="l"/>
            <a:r>
              <a:rPr lang="en-US" sz="1200" b="1" dirty="0">
                <a:solidFill>
                  <a:schemeClr val="tx1"/>
                </a:solidFill>
                <a:latin typeface="+mj-lt"/>
                <a:ea typeface="Platypi Medium" pitchFamily="34" charset="-122"/>
                <a:cs typeface="Platypi Medium" pitchFamily="34" charset="-120"/>
              </a:rPr>
              <a:t>Image Collection</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Gathering a large and diverse dataset of potato plant images, including both healthy and diseased plants, is crucial for training a reliable model.</a:t>
            </a:r>
            <a:endParaRPr lang="en-US" sz="1200" dirty="0">
              <a:solidFill>
                <a:schemeClr val="tx1"/>
              </a:solidFill>
              <a:latin typeface="+mj-lt"/>
            </a:endParaRPr>
          </a:p>
          <a:p>
            <a:pPr algn="l"/>
            <a:endParaRPr lang="en-US" sz="1200" dirty="0">
              <a:solidFill>
                <a:schemeClr val="tx1"/>
              </a:solidFill>
              <a:latin typeface="+mj-lt"/>
              <a:ea typeface="Platypi Medium" pitchFamily="34" charset="-122"/>
              <a:cs typeface="Platypi Medium" pitchFamily="34" charset="-120"/>
            </a:endParaRPr>
          </a:p>
          <a:p>
            <a:pPr algn="l"/>
            <a:r>
              <a:rPr lang="en-US" sz="1200" dirty="0">
                <a:solidFill>
                  <a:schemeClr val="tx1"/>
                </a:solidFill>
                <a:latin typeface="+mj-lt"/>
                <a:ea typeface="Platypi Medium" pitchFamily="34" charset="-122"/>
                <a:cs typeface="Platypi Medium" pitchFamily="34" charset="-120"/>
              </a:rPr>
              <a:t>I</a:t>
            </a:r>
            <a:r>
              <a:rPr lang="en-US" sz="1200" b="1" dirty="0">
                <a:solidFill>
                  <a:schemeClr val="tx1"/>
                </a:solidFill>
                <a:latin typeface="+mj-lt"/>
                <a:ea typeface="Platypi Medium" pitchFamily="34" charset="-122"/>
                <a:cs typeface="Platypi Medium" pitchFamily="34" charset="-120"/>
              </a:rPr>
              <a:t>mage Resizing</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All images in the dataset are resized to a consistent size to ensure uniformity and efficient processing by the neural network.</a:t>
            </a:r>
            <a:endParaRPr lang="en-US" sz="1200" dirty="0">
              <a:solidFill>
                <a:schemeClr val="tx1"/>
              </a:solidFill>
              <a:latin typeface="+mj-lt"/>
            </a:endParaRPr>
          </a:p>
          <a:p>
            <a:pPr marL="0" indent="0">
              <a:buNone/>
            </a:pPr>
            <a:endParaRPr lang="en-US" sz="1200" dirty="0">
              <a:solidFill>
                <a:schemeClr val="tx1"/>
              </a:solidFill>
              <a:latin typeface="+mj-lt"/>
            </a:endParaRPr>
          </a:p>
          <a:p>
            <a:pPr algn="l"/>
            <a:r>
              <a:rPr lang="en-US" sz="1200" b="1" dirty="0">
                <a:solidFill>
                  <a:schemeClr val="tx1"/>
                </a:solidFill>
                <a:latin typeface="+mj-lt"/>
                <a:ea typeface="Platypi Medium" pitchFamily="34" charset="-122"/>
                <a:cs typeface="Platypi Medium" pitchFamily="34" charset="-120"/>
              </a:rPr>
              <a:t>Labeling</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Each image in the dataset must be accurately labeled with the corresponding potato disease or healthy state for supervised learning.</a:t>
            </a:r>
          </a:p>
          <a:p>
            <a:pPr algn="l"/>
            <a:endParaRPr lang="en-US" sz="1200" dirty="0">
              <a:solidFill>
                <a:schemeClr val="tx1"/>
              </a:solidFill>
              <a:latin typeface="+mj-lt"/>
              <a:ea typeface="Source Serif Pro" pitchFamily="34" charset="-122"/>
            </a:endParaRPr>
          </a:p>
          <a:p>
            <a:pPr algn="l"/>
            <a:r>
              <a:rPr lang="en-US" sz="1200" b="1" dirty="0">
                <a:solidFill>
                  <a:schemeClr val="tx1"/>
                </a:solidFill>
                <a:latin typeface="+mj-lt"/>
                <a:ea typeface="Platypi Medium" pitchFamily="34" charset="-122"/>
                <a:cs typeface="Platypi Medium" pitchFamily="34" charset="-120"/>
              </a:rPr>
              <a:t>Data Splitting</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The dataset is divided into training, validation, and testing sets to evaluate the model's performance and avoid overfitting.</a:t>
            </a:r>
            <a:endParaRPr lang="en-US" sz="1200" dirty="0">
              <a:solidFill>
                <a:schemeClr val="tx1"/>
              </a:solidFill>
              <a:latin typeface="+mj-lt"/>
            </a:endParaRPr>
          </a:p>
        </p:txBody>
      </p:sp>
    </p:spTree>
    <p:extLst>
      <p:ext uri="{BB962C8B-B14F-4D97-AF65-F5344CB8AC3E}">
        <p14:creationId xmlns:p14="http://schemas.microsoft.com/office/powerpoint/2010/main" val="2444530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3154-EE6A-44B6-AA24-0D140EA6BD4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5BBB788-D2E9-4E5D-B35B-F5786B9288CF}"/>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FE7444A2-2699-3391-652C-E2ED4CAC409E}"/>
              </a:ext>
            </a:extLst>
          </p:cNvPr>
          <p:cNvSpPr txBox="1">
            <a:spLocks noGrp="1"/>
          </p:cNvSpPr>
          <p:nvPr>
            <p:ph type="title"/>
          </p:nvPr>
        </p:nvSpPr>
        <p:spPr>
          <a:xfrm>
            <a:off x="95250" y="45565"/>
            <a:ext cx="4121835" cy="201978"/>
          </a:xfrm>
          <a:prstGeom prst="rect">
            <a:avLst/>
          </a:prstGeom>
        </p:spPr>
        <p:txBody>
          <a:bodyPr vert="horz" wrap="square" lIns="0" tIns="17145" rIns="0" bIns="0" rtlCol="0">
            <a:spAutoFit/>
          </a:bodyPr>
          <a:lstStyle/>
          <a:p>
            <a:pPr marL="12700">
              <a:spcBef>
                <a:spcPts val="135"/>
              </a:spcBef>
            </a:pPr>
            <a:r>
              <a:rPr lang="en-US" sz="1200" b="1" dirty="0">
                <a:latin typeface="+mj-lt"/>
                <a:ea typeface="Platypi Medium" pitchFamily="34" charset="-122"/>
                <a:cs typeface="Platypi Medium" pitchFamily="34" charset="-120"/>
              </a:rPr>
              <a:t>CNN Architecture Design</a:t>
            </a:r>
            <a:endParaRPr lang="en-US" sz="1200" b="1" spc="-10" dirty="0">
              <a:latin typeface="+mj-lt"/>
            </a:endParaRPr>
          </a:p>
        </p:txBody>
      </p:sp>
      <p:grpSp>
        <p:nvGrpSpPr>
          <p:cNvPr id="5" name="object 5">
            <a:extLst>
              <a:ext uri="{FF2B5EF4-FFF2-40B4-BE49-F238E27FC236}">
                <a16:creationId xmlns:a16="http://schemas.microsoft.com/office/drawing/2014/main" id="{A635CA9D-CDB7-F8D1-7F1A-3D18058333AF}"/>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62C86AEA-57F3-7DF9-B289-CB9ACC2634C4}"/>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82FDB2EA-32E6-DD43-A4D0-41E0F8E83528}"/>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82F1A845-A52D-5A44-585E-8F8E06220EA0}"/>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D67058BA-044D-632F-9303-36076D6C6469}"/>
              </a:ext>
            </a:extLst>
          </p:cNvPr>
          <p:cNvSpPr txBox="1">
            <a:spLocks noGrp="1"/>
          </p:cNvSpPr>
          <p:nvPr>
            <p:ph type="dt" sz="half" idx="6"/>
          </p:nvPr>
        </p:nvSpPr>
        <p:spPr>
          <a:xfrm>
            <a:off x="272478" y="3331252"/>
            <a:ext cx="1194372"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D20336E4-D82B-9AE2-B00F-71A481DF40B1}"/>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815D5DEA-1663-181B-DE63-3125142A5262}"/>
              </a:ext>
            </a:extLst>
          </p:cNvPr>
          <p:cNvSpPr txBox="1">
            <a:spLocks noGrp="1"/>
          </p:cNvSpPr>
          <p:nvPr>
            <p:ph type="ftr" sz="quarter" idx="5"/>
          </p:nvPr>
        </p:nvSpPr>
        <p:spPr>
          <a:xfrm>
            <a:off x="3447427" y="3331252"/>
            <a:ext cx="769658"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6" name="TextBox 15">
            <a:extLst>
              <a:ext uri="{FF2B5EF4-FFF2-40B4-BE49-F238E27FC236}">
                <a16:creationId xmlns:a16="http://schemas.microsoft.com/office/drawing/2014/main" id="{B70C6C1E-6923-A3D8-0578-96536BD2DDFF}"/>
              </a:ext>
            </a:extLst>
          </p:cNvPr>
          <p:cNvSpPr txBox="1"/>
          <p:nvPr/>
        </p:nvSpPr>
        <p:spPr>
          <a:xfrm>
            <a:off x="0" y="391547"/>
            <a:ext cx="2762250" cy="3231654"/>
          </a:xfrm>
          <a:prstGeom prst="rect">
            <a:avLst/>
          </a:prstGeom>
          <a:noFill/>
        </p:spPr>
        <p:txBody>
          <a:bodyPr wrap="square" rtlCol="0">
            <a:spAutoFit/>
          </a:bodyPr>
          <a:lstStyle/>
          <a:p>
            <a:pPr algn="l"/>
            <a:r>
              <a:rPr lang="en-US" sz="1200" b="1" dirty="0">
                <a:solidFill>
                  <a:schemeClr val="tx1"/>
                </a:solidFill>
                <a:latin typeface="+mj-lt"/>
                <a:ea typeface="Platypi Medium" pitchFamily="34" charset="-122"/>
                <a:cs typeface="Platypi Medium" pitchFamily="34" charset="-120"/>
              </a:rPr>
              <a:t>Convolutional Layers</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Convolutional layers extract features from the input image by applying filters that detect patterns and edges.</a:t>
            </a:r>
          </a:p>
          <a:p>
            <a:pPr algn="l"/>
            <a:endParaRPr lang="en-US" sz="1200" dirty="0">
              <a:solidFill>
                <a:schemeClr val="tx1"/>
              </a:solidFill>
              <a:latin typeface="+mj-lt"/>
            </a:endParaRPr>
          </a:p>
          <a:p>
            <a:pPr algn="l"/>
            <a:r>
              <a:rPr lang="en-US" sz="1200" b="1" dirty="0">
                <a:solidFill>
                  <a:schemeClr val="tx1"/>
                </a:solidFill>
                <a:latin typeface="+mj-lt"/>
                <a:ea typeface="Platypi Medium" pitchFamily="34" charset="-122"/>
                <a:cs typeface="Platypi Medium" pitchFamily="34" charset="-120"/>
              </a:rPr>
              <a:t>Pooling Layers</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Pooling layers reduce the spatial dimensions of the feature maps, reducing computational complexity and preventing overfitting.</a:t>
            </a:r>
            <a:endParaRPr lang="en-US" sz="1200" dirty="0">
              <a:solidFill>
                <a:schemeClr val="tx1"/>
              </a:solidFill>
              <a:latin typeface="+mj-lt"/>
            </a:endParaRPr>
          </a:p>
          <a:p>
            <a:pPr algn="l"/>
            <a:endParaRPr lang="en-US" sz="1200" dirty="0">
              <a:solidFill>
                <a:schemeClr val="tx1"/>
              </a:solidFill>
              <a:latin typeface="+mj-lt"/>
              <a:ea typeface="Inconsolata" pitchFamily="34" charset="-122"/>
              <a:cs typeface="Inconsolata" pitchFamily="34" charset="-120"/>
            </a:endParaRPr>
          </a:p>
          <a:p>
            <a:pPr algn="l"/>
            <a:r>
              <a:rPr lang="en-US" sz="1200" b="1" dirty="0">
                <a:solidFill>
                  <a:schemeClr val="tx1"/>
                </a:solidFill>
                <a:latin typeface="+mj-lt"/>
                <a:ea typeface="Platypi Medium" pitchFamily="34" charset="-122"/>
                <a:cs typeface="Platypi Medium" pitchFamily="34" charset="-120"/>
              </a:rPr>
              <a:t>Fully Connected Layers</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Fully connected layers combine the extracted features and make predictions about the potato disease classification.</a:t>
            </a:r>
            <a:endParaRPr lang="en-US" sz="1200" dirty="0">
              <a:solidFill>
                <a:schemeClr val="tx1"/>
              </a:solidFill>
              <a:latin typeface="+mj-lt"/>
            </a:endParaRPr>
          </a:p>
          <a:p>
            <a:endParaRPr lang="en-US" sz="1200" dirty="0">
              <a:solidFill>
                <a:srgbClr val="151617"/>
              </a:solidFill>
              <a:latin typeface="+mn-lt"/>
              <a:ea typeface="Inconsolata" pitchFamily="34" charset="-122"/>
              <a:cs typeface="Inconsolata" pitchFamily="34" charset="-120"/>
            </a:endParaRPr>
          </a:p>
          <a:p>
            <a:endParaRPr lang="en-US" sz="1200" dirty="0">
              <a:solidFill>
                <a:srgbClr val="151617"/>
              </a:solidFill>
              <a:latin typeface="+mn-lt"/>
              <a:ea typeface="Inconsolata" pitchFamily="34" charset="-122"/>
              <a:cs typeface="Inconsolata" pitchFamily="34" charset="-120"/>
            </a:endParaRPr>
          </a:p>
        </p:txBody>
      </p:sp>
      <p:pic>
        <p:nvPicPr>
          <p:cNvPr id="4" name="Image 0" descr="preencoded.png">
            <a:extLst>
              <a:ext uri="{FF2B5EF4-FFF2-40B4-BE49-F238E27FC236}">
                <a16:creationId xmlns:a16="http://schemas.microsoft.com/office/drawing/2014/main" id="{7BCAEC86-A5ED-A8DD-B54A-4CEFACF2ADED}"/>
              </a:ext>
            </a:extLst>
          </p:cNvPr>
          <p:cNvPicPr>
            <a:picLocks noChangeAspect="1"/>
          </p:cNvPicPr>
          <p:nvPr/>
        </p:nvPicPr>
        <p:blipFill>
          <a:blip r:embed="rId2"/>
          <a:stretch>
            <a:fillRect/>
          </a:stretch>
        </p:blipFill>
        <p:spPr>
          <a:xfrm>
            <a:off x="2684348" y="317157"/>
            <a:ext cx="1922399" cy="2985866"/>
          </a:xfrm>
          <a:prstGeom prst="rect">
            <a:avLst/>
          </a:prstGeom>
        </p:spPr>
      </p:pic>
    </p:spTree>
    <p:extLst>
      <p:ext uri="{BB962C8B-B14F-4D97-AF65-F5344CB8AC3E}">
        <p14:creationId xmlns:p14="http://schemas.microsoft.com/office/powerpoint/2010/main" val="381871353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91321-8341-F665-88C5-2687EDFC4A1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9A1FD2-604D-F089-8D38-DB6DBFE90DB3}"/>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3038865A-75A5-0C5D-0607-793A6FE8DF2B}"/>
              </a:ext>
            </a:extLst>
          </p:cNvPr>
          <p:cNvSpPr txBox="1">
            <a:spLocks noGrp="1"/>
          </p:cNvSpPr>
          <p:nvPr>
            <p:ph type="title"/>
          </p:nvPr>
        </p:nvSpPr>
        <p:spPr>
          <a:xfrm>
            <a:off x="95250" y="45565"/>
            <a:ext cx="4121835" cy="201978"/>
          </a:xfrm>
          <a:prstGeom prst="rect">
            <a:avLst/>
          </a:prstGeom>
        </p:spPr>
        <p:txBody>
          <a:bodyPr vert="horz" wrap="square" lIns="0" tIns="17145" rIns="0" bIns="0" rtlCol="0">
            <a:spAutoFit/>
          </a:bodyPr>
          <a:lstStyle/>
          <a:p>
            <a:pPr marL="12700">
              <a:spcBef>
                <a:spcPts val="135"/>
              </a:spcBef>
            </a:pPr>
            <a:r>
              <a:rPr lang="en-US" sz="1200" b="1" dirty="0">
                <a:latin typeface="+mj-lt"/>
                <a:ea typeface="Platypi Medium" pitchFamily="34" charset="-122"/>
                <a:cs typeface="Platypi Medium" pitchFamily="34" charset="-120"/>
              </a:rPr>
              <a:t>Training the CNN Model</a:t>
            </a:r>
            <a:endParaRPr sz="1200" b="1" spc="-10" dirty="0">
              <a:latin typeface="+mj-lt"/>
            </a:endParaRPr>
          </a:p>
        </p:txBody>
      </p:sp>
      <p:grpSp>
        <p:nvGrpSpPr>
          <p:cNvPr id="5" name="object 5">
            <a:extLst>
              <a:ext uri="{FF2B5EF4-FFF2-40B4-BE49-F238E27FC236}">
                <a16:creationId xmlns:a16="http://schemas.microsoft.com/office/drawing/2014/main" id="{5970848B-6E35-95BD-6615-F66A9A7EF9C8}"/>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119209C7-4A94-0B22-AB65-79C414195D66}"/>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15D7A3CF-CE53-DDF8-5FCE-1C914B1E9702}"/>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EB326522-E3F8-A756-2357-1ACA01C9A384}"/>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C518A080-8EDB-6DE3-4947-1F820CD47C2C}"/>
              </a:ext>
            </a:extLst>
          </p:cNvPr>
          <p:cNvSpPr txBox="1">
            <a:spLocks noGrp="1"/>
          </p:cNvSpPr>
          <p:nvPr>
            <p:ph type="dt" sz="half" idx="6"/>
          </p:nvPr>
        </p:nvSpPr>
        <p:spPr>
          <a:xfrm>
            <a:off x="272478" y="3331252"/>
            <a:ext cx="1260208"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208B13C1-EE7B-DAD8-000C-353248086661}"/>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EF2B22A3-C33A-6C53-D3E2-295BF98B5D15}"/>
              </a:ext>
            </a:extLst>
          </p:cNvPr>
          <p:cNvSpPr txBox="1">
            <a:spLocks noGrp="1"/>
          </p:cNvSpPr>
          <p:nvPr>
            <p:ph type="ftr" sz="quarter" idx="5"/>
          </p:nvPr>
        </p:nvSpPr>
        <p:spPr>
          <a:xfrm>
            <a:off x="3447427" y="3331252"/>
            <a:ext cx="769658"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sp>
        <p:nvSpPr>
          <p:cNvPr id="19" name="TextBox 18">
            <a:extLst>
              <a:ext uri="{FF2B5EF4-FFF2-40B4-BE49-F238E27FC236}">
                <a16:creationId xmlns:a16="http://schemas.microsoft.com/office/drawing/2014/main" id="{53EF2C2C-B87A-18BC-CDC1-D3D76FC1CA24}"/>
              </a:ext>
            </a:extLst>
          </p:cNvPr>
          <p:cNvSpPr txBox="1"/>
          <p:nvPr/>
        </p:nvSpPr>
        <p:spPr>
          <a:xfrm>
            <a:off x="1695450" y="391547"/>
            <a:ext cx="2841336" cy="2862322"/>
          </a:xfrm>
          <a:prstGeom prst="rect">
            <a:avLst/>
          </a:prstGeom>
          <a:noFill/>
        </p:spPr>
        <p:txBody>
          <a:bodyPr wrap="square" rtlCol="0">
            <a:spAutoFit/>
          </a:bodyPr>
          <a:lstStyle/>
          <a:p>
            <a:pPr algn="l"/>
            <a:r>
              <a:rPr lang="en-US" sz="1200" b="1" dirty="0">
                <a:solidFill>
                  <a:schemeClr val="tx1"/>
                </a:solidFill>
                <a:latin typeface="+mj-lt"/>
                <a:ea typeface="Platypi Medium" pitchFamily="34" charset="-122"/>
                <a:cs typeface="Platypi Medium" pitchFamily="34" charset="-120"/>
              </a:rPr>
              <a:t>Forward Propagation</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Input images are passed through the CNN architecture, generating predictions based on the current model parameters.</a:t>
            </a:r>
            <a:endParaRPr lang="en-US" sz="1200" dirty="0">
              <a:solidFill>
                <a:schemeClr val="tx1"/>
              </a:solidFill>
              <a:latin typeface="+mj-lt"/>
            </a:endParaRPr>
          </a:p>
          <a:p>
            <a:pPr marL="0" indent="0">
              <a:buNone/>
            </a:pPr>
            <a:endParaRPr lang="en-US" sz="1200" dirty="0">
              <a:solidFill>
                <a:schemeClr val="tx1"/>
              </a:solidFill>
              <a:latin typeface="+mj-lt"/>
            </a:endParaRPr>
          </a:p>
          <a:p>
            <a:pPr algn="l"/>
            <a:r>
              <a:rPr lang="en-US" sz="1200" b="1" dirty="0">
                <a:solidFill>
                  <a:schemeClr val="tx1"/>
                </a:solidFill>
                <a:latin typeface="+mj-lt"/>
                <a:ea typeface="Platypi Medium" pitchFamily="34" charset="-122"/>
                <a:cs typeface="Platypi Medium" pitchFamily="34" charset="-120"/>
              </a:rPr>
              <a:t>Backpropagation</a:t>
            </a:r>
            <a:endParaRPr lang="en-US" sz="1200" b="1" dirty="0">
              <a:solidFill>
                <a:schemeClr val="tx1"/>
              </a:solidFill>
              <a:latin typeface="+mj-lt"/>
            </a:endParaRPr>
          </a:p>
          <a:p>
            <a:pPr algn="l"/>
            <a:r>
              <a:rPr lang="en-US" sz="1200" dirty="0">
                <a:solidFill>
                  <a:schemeClr val="tx1"/>
                </a:solidFill>
                <a:latin typeface="+mj-lt"/>
                <a:ea typeface="Source Serif Pro" pitchFamily="34" charset="-122"/>
                <a:cs typeface="Source Serif Pro" pitchFamily="34" charset="-120"/>
              </a:rPr>
              <a:t>The difference between predicted and actual labels is calculated, and the model's weights are adjusted to minimize this error.</a:t>
            </a:r>
            <a:endParaRPr lang="en-US" sz="1200" dirty="0">
              <a:solidFill>
                <a:schemeClr val="tx1"/>
              </a:solidFill>
              <a:latin typeface="+mj-lt"/>
            </a:endParaRPr>
          </a:p>
          <a:p>
            <a:pPr marL="0" indent="0">
              <a:buNone/>
            </a:pPr>
            <a:endParaRPr lang="en-US" sz="1200" dirty="0">
              <a:solidFill>
                <a:schemeClr val="tx1"/>
              </a:solidFill>
              <a:latin typeface="+mj-lt"/>
            </a:endParaRPr>
          </a:p>
          <a:p>
            <a:pPr marL="0" indent="0">
              <a:buNone/>
            </a:pPr>
            <a:r>
              <a:rPr lang="en-US" sz="1200" b="1" dirty="0">
                <a:solidFill>
                  <a:schemeClr val="tx1"/>
                </a:solidFill>
                <a:latin typeface="+mj-lt"/>
                <a:ea typeface="Platypi Medium" pitchFamily="34" charset="-122"/>
                <a:cs typeface="Platypi Medium" pitchFamily="34" charset="-120"/>
              </a:rPr>
              <a:t>Epochs</a:t>
            </a:r>
          </a:p>
          <a:p>
            <a:pPr algn="l"/>
            <a:r>
              <a:rPr lang="en-US" sz="1200" dirty="0">
                <a:solidFill>
                  <a:schemeClr val="tx1"/>
                </a:solidFill>
                <a:latin typeface="+mj-lt"/>
                <a:ea typeface="Source Serif Pro" pitchFamily="34" charset="-122"/>
                <a:cs typeface="Source Serif Pro" pitchFamily="34" charset="-120"/>
              </a:rPr>
              <a:t>The training process is repeated multiple times over the entire dataset, gradually improving the model's accuracy and performance.</a:t>
            </a:r>
            <a:endParaRPr lang="en-US" sz="1200" dirty="0">
              <a:solidFill>
                <a:schemeClr val="tx1"/>
              </a:solidFill>
              <a:latin typeface="+mj-lt"/>
            </a:endParaRPr>
          </a:p>
        </p:txBody>
      </p:sp>
      <p:pic>
        <p:nvPicPr>
          <p:cNvPr id="4" name="Picture 3">
            <a:extLst>
              <a:ext uri="{FF2B5EF4-FFF2-40B4-BE49-F238E27FC236}">
                <a16:creationId xmlns:a16="http://schemas.microsoft.com/office/drawing/2014/main" id="{CE879940-702A-F092-0850-2EFE7C5B28E3}"/>
              </a:ext>
            </a:extLst>
          </p:cNvPr>
          <p:cNvPicPr>
            <a:picLocks noChangeAspect="1"/>
          </p:cNvPicPr>
          <p:nvPr/>
        </p:nvPicPr>
        <p:blipFill>
          <a:blip r:embed="rId2"/>
          <a:stretch>
            <a:fillRect/>
          </a:stretch>
        </p:blipFill>
        <p:spPr>
          <a:xfrm>
            <a:off x="15404" y="320642"/>
            <a:ext cx="1680046" cy="3006326"/>
          </a:xfrm>
          <a:prstGeom prst="rect">
            <a:avLst/>
          </a:prstGeom>
        </p:spPr>
      </p:pic>
    </p:spTree>
    <p:extLst>
      <p:ext uri="{BB962C8B-B14F-4D97-AF65-F5344CB8AC3E}">
        <p14:creationId xmlns:p14="http://schemas.microsoft.com/office/powerpoint/2010/main" val="98424137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A27DB-54BE-5125-98C4-E8E0E60FF95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B21CD3-ABAF-A69D-5231-A4898AE659DD}"/>
              </a:ext>
            </a:extLst>
          </p:cNvPr>
          <p:cNvSpPr/>
          <p:nvPr/>
        </p:nvSpPr>
        <p:spPr>
          <a:xfrm>
            <a:off x="0" y="-12"/>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a:extLst>
              <a:ext uri="{FF2B5EF4-FFF2-40B4-BE49-F238E27FC236}">
                <a16:creationId xmlns:a16="http://schemas.microsoft.com/office/drawing/2014/main" id="{425C8A17-8AFE-137D-BE93-AD7AAA3BDFAB}"/>
              </a:ext>
            </a:extLst>
          </p:cNvPr>
          <p:cNvSpPr txBox="1">
            <a:spLocks noGrp="1"/>
          </p:cNvSpPr>
          <p:nvPr>
            <p:ph type="title"/>
          </p:nvPr>
        </p:nvSpPr>
        <p:spPr>
          <a:xfrm>
            <a:off x="52028" y="22193"/>
            <a:ext cx="4198035" cy="201978"/>
          </a:xfrm>
          <a:prstGeom prst="rect">
            <a:avLst/>
          </a:prstGeom>
        </p:spPr>
        <p:txBody>
          <a:bodyPr vert="horz" wrap="square" lIns="0" tIns="17145" rIns="0" bIns="0" rtlCol="0">
            <a:spAutoFit/>
          </a:bodyPr>
          <a:lstStyle/>
          <a:p>
            <a:pPr marL="12700">
              <a:spcBef>
                <a:spcPts val="135"/>
              </a:spcBef>
            </a:pPr>
            <a:r>
              <a:rPr lang="en-US" sz="1200" b="1" dirty="0">
                <a:latin typeface="+mn-lt"/>
                <a:ea typeface="Platypi Medium" pitchFamily="34" charset="-122"/>
                <a:cs typeface="Platypi Medium" pitchFamily="34" charset="-120"/>
              </a:rPr>
              <a:t>Evaluating Model Performance</a:t>
            </a:r>
            <a:endParaRPr sz="1200" b="1" spc="-10" dirty="0">
              <a:latin typeface="+mn-lt"/>
            </a:endParaRPr>
          </a:p>
        </p:txBody>
      </p:sp>
      <p:grpSp>
        <p:nvGrpSpPr>
          <p:cNvPr id="5" name="object 5">
            <a:extLst>
              <a:ext uri="{FF2B5EF4-FFF2-40B4-BE49-F238E27FC236}">
                <a16:creationId xmlns:a16="http://schemas.microsoft.com/office/drawing/2014/main" id="{2C27E787-A50F-26CC-9B03-76600E98C4EB}"/>
              </a:ext>
            </a:extLst>
          </p:cNvPr>
          <p:cNvGrpSpPr/>
          <p:nvPr/>
        </p:nvGrpSpPr>
        <p:grpSpPr>
          <a:xfrm>
            <a:off x="0" y="3326968"/>
            <a:ext cx="4608195" cy="129539"/>
            <a:chOff x="0" y="3326968"/>
            <a:chExt cx="4608195" cy="129539"/>
          </a:xfrm>
        </p:grpSpPr>
        <p:sp>
          <p:nvSpPr>
            <p:cNvPr id="6" name="object 6">
              <a:extLst>
                <a:ext uri="{FF2B5EF4-FFF2-40B4-BE49-F238E27FC236}">
                  <a16:creationId xmlns:a16="http://schemas.microsoft.com/office/drawing/2014/main" id="{AB3112A2-904E-0400-57C7-C50894A3240F}"/>
                </a:ext>
              </a:extLst>
            </p:cNvPr>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7" name="object 7">
              <a:extLst>
                <a:ext uri="{FF2B5EF4-FFF2-40B4-BE49-F238E27FC236}">
                  <a16:creationId xmlns:a16="http://schemas.microsoft.com/office/drawing/2014/main" id="{C05561F5-FE9A-D5BB-2C3A-DFFA75090248}"/>
                </a:ext>
              </a:extLst>
            </p:cNvPr>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8" name="object 8">
              <a:extLst>
                <a:ext uri="{FF2B5EF4-FFF2-40B4-BE49-F238E27FC236}">
                  <a16:creationId xmlns:a16="http://schemas.microsoft.com/office/drawing/2014/main" id="{A5C17A00-A376-8AF5-97CF-384671839545}"/>
                </a:ext>
              </a:extLst>
            </p:cNvPr>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9" name="object 9">
            <a:extLst>
              <a:ext uri="{FF2B5EF4-FFF2-40B4-BE49-F238E27FC236}">
                <a16:creationId xmlns:a16="http://schemas.microsoft.com/office/drawing/2014/main" id="{A0BA579B-2E88-C555-5725-ED03E0BED633}"/>
              </a:ext>
            </a:extLst>
          </p:cNvPr>
          <p:cNvSpPr txBox="1">
            <a:spLocks noGrp="1"/>
          </p:cNvSpPr>
          <p:nvPr>
            <p:ph type="dt" sz="half" idx="6"/>
          </p:nvPr>
        </p:nvSpPr>
        <p:spPr>
          <a:xfrm>
            <a:off x="272478" y="3331252"/>
            <a:ext cx="1263498" cy="101310"/>
          </a:xfrm>
          <a:prstGeom prst="rect">
            <a:avLst/>
          </a:prstGeom>
        </p:spPr>
        <p:txBody>
          <a:bodyPr vert="horz" wrap="square" lIns="0" tIns="8890" rIns="0" bIns="0" rtlCol="0">
            <a:spAutoFit/>
          </a:bodyPr>
          <a:lstStyle/>
          <a:p>
            <a:pPr marL="12700">
              <a:lnSpc>
                <a:spcPct val="100000"/>
              </a:lnSpc>
              <a:spcBef>
                <a:spcPts val="70"/>
              </a:spcBef>
            </a:pPr>
            <a:r>
              <a:rPr lang="en-IN" spc="-20" dirty="0"/>
              <a:t>Paramvir Singh </a:t>
            </a:r>
            <a:r>
              <a:rPr spc="-20" dirty="0"/>
              <a:t>(MIET-</a:t>
            </a:r>
            <a:r>
              <a:rPr spc="-10" dirty="0"/>
              <a:t>Jammu)</a:t>
            </a:r>
          </a:p>
        </p:txBody>
      </p:sp>
      <p:sp>
        <p:nvSpPr>
          <p:cNvPr id="10" name="object 10">
            <a:extLst>
              <a:ext uri="{FF2B5EF4-FFF2-40B4-BE49-F238E27FC236}">
                <a16:creationId xmlns:a16="http://schemas.microsoft.com/office/drawing/2014/main" id="{FF3A2813-225F-16D2-5088-1F543817538A}"/>
              </a:ext>
            </a:extLst>
          </p:cNvPr>
          <p:cNvSpPr txBox="1"/>
          <p:nvPr/>
        </p:nvSpPr>
        <p:spPr>
          <a:xfrm>
            <a:off x="1923618" y="3331252"/>
            <a:ext cx="760730" cy="101310"/>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MT"/>
                <a:cs typeface="Arial MT"/>
              </a:rPr>
              <a:t>Roll</a:t>
            </a:r>
            <a:r>
              <a:rPr sz="600" spc="5" dirty="0">
                <a:solidFill>
                  <a:srgbClr val="FFFFFF"/>
                </a:solidFill>
                <a:latin typeface="Arial MT"/>
                <a:cs typeface="Arial MT"/>
              </a:rPr>
              <a:t> </a:t>
            </a:r>
            <a:r>
              <a:rPr sz="600" spc="-20" dirty="0">
                <a:solidFill>
                  <a:srgbClr val="FFFFFF"/>
                </a:solidFill>
                <a:latin typeface="Arial MT"/>
                <a:cs typeface="Arial MT"/>
              </a:rPr>
              <a:t>No.-</a:t>
            </a:r>
            <a:r>
              <a:rPr lang="en-US" sz="600" spc="-20" dirty="0">
                <a:solidFill>
                  <a:srgbClr val="FFFFFF"/>
                </a:solidFill>
                <a:latin typeface="Arial MT"/>
                <a:cs typeface="Arial MT"/>
              </a:rPr>
              <a:t> 2021A1R173</a:t>
            </a:r>
            <a:endParaRPr sz="600" dirty="0">
              <a:latin typeface="Arial MT"/>
              <a:cs typeface="Arial MT"/>
            </a:endParaRPr>
          </a:p>
        </p:txBody>
      </p:sp>
      <p:sp>
        <p:nvSpPr>
          <p:cNvPr id="11" name="object 11">
            <a:extLst>
              <a:ext uri="{FF2B5EF4-FFF2-40B4-BE49-F238E27FC236}">
                <a16:creationId xmlns:a16="http://schemas.microsoft.com/office/drawing/2014/main" id="{D80C0941-C75D-5C98-93E8-D9F9B1212E7B}"/>
              </a:ext>
            </a:extLst>
          </p:cNvPr>
          <p:cNvSpPr txBox="1">
            <a:spLocks noGrp="1"/>
          </p:cNvSpPr>
          <p:nvPr>
            <p:ph type="ftr" sz="quarter" idx="5"/>
          </p:nvPr>
        </p:nvSpPr>
        <p:spPr>
          <a:xfrm>
            <a:off x="3447427" y="3331252"/>
            <a:ext cx="827739" cy="101310"/>
          </a:xfrm>
          <a:prstGeom prst="rect">
            <a:avLst/>
          </a:prstGeom>
        </p:spPr>
        <p:txBody>
          <a:bodyPr vert="horz" wrap="square" lIns="0" tIns="8890" rIns="0" bIns="0" rtlCol="0">
            <a:spAutoFit/>
          </a:bodyPr>
          <a:lstStyle/>
          <a:p>
            <a:pPr marL="12700">
              <a:lnSpc>
                <a:spcPct val="100000"/>
              </a:lnSpc>
              <a:spcBef>
                <a:spcPts val="70"/>
              </a:spcBef>
            </a:pPr>
            <a:r>
              <a:rPr lang="en-IN" spc="-20" dirty="0"/>
              <a:t>Date - </a:t>
            </a:r>
            <a:r>
              <a:rPr lang="en-IN" b="0" i="0" u="none" strike="noStrike" dirty="0">
                <a:solidFill>
                  <a:srgbClr val="FFFFFF"/>
                </a:solidFill>
                <a:effectLst/>
              </a:rPr>
              <a:t> 10 – 12 - 2024</a:t>
            </a:r>
            <a:endParaRPr lang="en-IN" spc="-20" dirty="0"/>
          </a:p>
        </p:txBody>
      </p:sp>
      <p:pic>
        <p:nvPicPr>
          <p:cNvPr id="13" name="Picture 12">
            <a:extLst>
              <a:ext uri="{FF2B5EF4-FFF2-40B4-BE49-F238E27FC236}">
                <a16:creationId xmlns:a16="http://schemas.microsoft.com/office/drawing/2014/main" id="{7B319C27-C5EC-1C93-C013-D0C556267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1933"/>
            <a:ext cx="4610100" cy="2981090"/>
          </a:xfrm>
          <a:prstGeom prst="rect">
            <a:avLst/>
          </a:prstGeom>
        </p:spPr>
      </p:pic>
    </p:spTree>
    <p:extLst>
      <p:ext uri="{BB962C8B-B14F-4D97-AF65-F5344CB8AC3E}">
        <p14:creationId xmlns:p14="http://schemas.microsoft.com/office/powerpoint/2010/main" val="91065727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678</TotalTime>
  <Words>1009</Words>
  <Application>Microsoft Office PowerPoint</Application>
  <PresentationFormat>Custom</PresentationFormat>
  <Paragraphs>135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 MT</vt:lpstr>
      <vt:lpstr>Calibri</vt:lpstr>
      <vt:lpstr>Platypi Medium</vt:lpstr>
      <vt:lpstr>Times New Roman</vt:lpstr>
      <vt:lpstr>Office Theme</vt:lpstr>
      <vt:lpstr>PROJECT   PRESENTATION</vt:lpstr>
      <vt:lpstr>Contents</vt:lpstr>
      <vt:lpstr>Introduction to Potato Diseases</vt:lpstr>
      <vt:lpstr>Challenges in Manual Disease Identification</vt:lpstr>
      <vt:lpstr>Overview of Conventional Neural Networks</vt:lpstr>
      <vt:lpstr>Data Preparation and Preprocessing</vt:lpstr>
      <vt:lpstr>CNN Architecture Design</vt:lpstr>
      <vt:lpstr>Training the CNN Model</vt:lpstr>
      <vt:lpstr>Evaluating Model Performance</vt:lpstr>
      <vt:lpstr>Real-World Application and Deployment </vt:lpstr>
      <vt:lpstr>Conclusion and Future Directions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Art Presentation</dc:title>
  <dc:creator>Ruqia Aslam</dc:creator>
  <cp:lastModifiedBy>jalmeen kour</cp:lastModifiedBy>
  <cp:revision>33</cp:revision>
  <dcterms:created xsi:type="dcterms:W3CDTF">2024-10-14T11:07:07Z</dcterms:created>
  <dcterms:modified xsi:type="dcterms:W3CDTF">2024-12-09T16:56:45Z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2024-10-06T00:00:00Z</vt:filetime>
  </property>
  <property fmtid="{D5CDD505-2E9C-101B-9397-08002B2CF9AE}" pid="3" name="Creator">
    <vt:lpwstr>LaTeX with Beamer class</vt:lpwstr>
  </property>
  <property fmtid="{D5CDD505-2E9C-101B-9397-08002B2CF9AE}" pid="4" name="LastSaved">
    <vt:filetime>2024-10-14T00:00:00Z</vt:filetime>
  </property>
  <property fmtid="{D5CDD505-2E9C-101B-9397-08002B2CF9AE}" pid="5" name="PTEX.Fullbanner">
    <vt:lpwstr>This is pdfTeX, Version 3.141592653-2.6-1.40.22 (TeX Live 2022/dev/Debian) kpathsea version 6.3.4/dev</vt:lpwstr>
  </property>
  <property fmtid="{D5CDD505-2E9C-101B-9397-08002B2CF9AE}" pid="6" name="Producer">
    <vt:lpwstr>pdfTeX-1.40.22</vt:lpwstr>
  </property>
</Properties>
</file>