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72"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6858000" cy="9144000"/>
  <p:embeddedFontLst>
    <p:embeddedFont>
      <p:font typeface="Montserrat"/>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5C7E81B-4367-4996-A478-FF3F9920AA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19f7b9755b5_0_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9f7b9755b5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19f7b9755b5_0_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f7b9755b5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19f7b9755b5_0_3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9f7b9755b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19f7b9755b5_0_3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9f7b9755b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19f7b9755b5_0_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9f7b9755b5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97ae4f13cd_0_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97ae4f13cd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375a7f99e_1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75a7f99e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35f391192_08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f391192_0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c3be106221_0_10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3be106221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97ae4f13cd_0_1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7ae4f13cd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97ae4f13cd_0_1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7ae4f13cd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97ae4f13cd_0_4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97ae4f13cd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197ae4f13cd_0_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97ae4f13cd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197ae4f13cd_0_3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7ae4f13cd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2"/>
        </a:solidFill>
        <a:effectLst/>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2" name="Shape 12"/>
        <p:cNvGrpSpPr/>
        <p:nvPr/>
      </p:nvGrpSpPr>
      <p:grpSpPr>
        <a:xfrm>
          <a:off x="0" y="0"/>
          <a:ext cx="0" cy="0"/>
          <a:chOff x="0" y="0"/>
          <a:chExt cx="0" cy="0"/>
        </a:xfrm>
      </p:grpSpPr>
      <p:sp>
        <p:nvSpPr>
          <p:cNvPr id="13" name="Google Shape;13;p3"/>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3"/>
          <p:cNvSpPr txBox="1"/>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p:txBody>
      </p:sp>
      <p:sp>
        <p:nvSpPr>
          <p:cNvPr id="15" name="Google Shape;15;p3"/>
          <p:cNvSpPr txBox="1"/>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200">
                <a:solidFill>
                  <a:schemeClr val="accent4"/>
                </a:solidFill>
              </a:defRPr>
            </a:lvl1pPr>
            <a:lvl2pPr lvl="1" rtl="0">
              <a:spcBef>
                <a:spcPts val="0"/>
              </a:spcBef>
              <a:spcAft>
                <a:spcPts val="0"/>
              </a:spcAft>
              <a:buClr>
                <a:schemeClr val="accent4"/>
              </a:buClr>
              <a:buSzPts val="2200"/>
              <a:buNone/>
              <a:defRPr sz="2200">
                <a:solidFill>
                  <a:schemeClr val="accent4"/>
                </a:solidFill>
              </a:defRPr>
            </a:lvl2pPr>
            <a:lvl3pPr lvl="2" rtl="0">
              <a:spcBef>
                <a:spcPts val="0"/>
              </a:spcBef>
              <a:spcAft>
                <a:spcPts val="0"/>
              </a:spcAft>
              <a:buClr>
                <a:schemeClr val="accent4"/>
              </a:buClr>
              <a:buSzPts val="2200"/>
              <a:buNone/>
              <a:defRPr sz="2200">
                <a:solidFill>
                  <a:schemeClr val="accent4"/>
                </a:solidFill>
              </a:defRPr>
            </a:lvl3pPr>
            <a:lvl4pPr lvl="3" rtl="0">
              <a:spcBef>
                <a:spcPts val="0"/>
              </a:spcBef>
              <a:spcAft>
                <a:spcPts val="0"/>
              </a:spcAft>
              <a:buClr>
                <a:schemeClr val="accent4"/>
              </a:buClr>
              <a:buSzPts val="2200"/>
              <a:buNone/>
              <a:defRPr sz="2200">
                <a:solidFill>
                  <a:schemeClr val="accent4"/>
                </a:solidFill>
              </a:defRPr>
            </a:lvl4pPr>
            <a:lvl5pPr lvl="4" rtl="0">
              <a:spcBef>
                <a:spcPts val="0"/>
              </a:spcBef>
              <a:spcAft>
                <a:spcPts val="0"/>
              </a:spcAft>
              <a:buClr>
                <a:schemeClr val="accent4"/>
              </a:buClr>
              <a:buSzPts val="2200"/>
              <a:buNone/>
              <a:defRPr sz="2200">
                <a:solidFill>
                  <a:schemeClr val="accent4"/>
                </a:solidFill>
              </a:defRPr>
            </a:lvl5pPr>
            <a:lvl6pPr lvl="5" rtl="0">
              <a:spcBef>
                <a:spcPts val="0"/>
              </a:spcBef>
              <a:spcAft>
                <a:spcPts val="0"/>
              </a:spcAft>
              <a:buClr>
                <a:schemeClr val="accent4"/>
              </a:buClr>
              <a:buSzPts val="2200"/>
              <a:buNone/>
              <a:defRPr sz="2200">
                <a:solidFill>
                  <a:schemeClr val="accent4"/>
                </a:solidFill>
              </a:defRPr>
            </a:lvl6pPr>
            <a:lvl7pPr lvl="6" rtl="0">
              <a:spcBef>
                <a:spcPts val="0"/>
              </a:spcBef>
              <a:spcAft>
                <a:spcPts val="0"/>
              </a:spcAft>
              <a:buClr>
                <a:schemeClr val="accent4"/>
              </a:buClr>
              <a:buSzPts val="2200"/>
              <a:buNone/>
              <a:defRPr sz="2200">
                <a:solidFill>
                  <a:schemeClr val="accent4"/>
                </a:solidFill>
              </a:defRPr>
            </a:lvl7pPr>
            <a:lvl8pPr lvl="7" rtl="0">
              <a:spcBef>
                <a:spcPts val="0"/>
              </a:spcBef>
              <a:spcAft>
                <a:spcPts val="0"/>
              </a:spcAft>
              <a:buClr>
                <a:schemeClr val="accent4"/>
              </a:buClr>
              <a:buSzPts val="2200"/>
              <a:buNone/>
              <a:defRPr sz="2200">
                <a:solidFill>
                  <a:schemeClr val="accent4"/>
                </a:solidFill>
              </a:defRPr>
            </a:lvl8pPr>
            <a:lvl9pPr lvl="8" rtl="0">
              <a:spcBef>
                <a:spcPts val="0"/>
              </a:spcBef>
              <a:spcAft>
                <a:spcPts val="0"/>
              </a:spcAft>
              <a:buClr>
                <a:schemeClr val="accent4"/>
              </a:buClr>
              <a:buSzPts val="2200"/>
              <a:buNone/>
              <a:defRPr sz="2200">
                <a:solidFill>
                  <a:schemeClr val="accent4"/>
                </a:solidFill>
              </a:defRPr>
            </a:lvl9pPr>
          </a:lstStyle>
          <a:p/>
        </p:txBody>
      </p:sp>
      <p:sp>
        <p:nvSpPr>
          <p:cNvPr id="16" name="Google Shape;16;p3"/>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7" name="Shape 17"/>
        <p:cNvGrpSpPr/>
        <p:nvPr/>
      </p:nvGrpSpPr>
      <p:grpSpPr>
        <a:xfrm>
          <a:off x="0" y="0"/>
          <a:ext cx="0" cy="0"/>
          <a:chOff x="0" y="0"/>
          <a:chExt cx="0" cy="0"/>
        </a:xfrm>
      </p:grpSpPr>
      <p:sp>
        <p:nvSpPr>
          <p:cNvPr id="18" name="Google Shape;18;p4"/>
          <p:cNvSpPr/>
          <p:nvPr/>
        </p:nvSpPr>
        <p:spPr>
          <a:xfrm>
            <a:off x="0" y="0"/>
            <a:ext cx="2767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body" idx="1"/>
          </p:nvPr>
        </p:nvSpPr>
        <p:spPr>
          <a:xfrm>
            <a:off x="3165234" y="1146050"/>
            <a:ext cx="4809000" cy="3251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a:lvl1pPr>
            <a:lvl2pPr marL="914400" lvl="1" indent="-419100" rtl="0">
              <a:spcBef>
                <a:spcPts val="0"/>
              </a:spcBef>
              <a:spcAft>
                <a:spcPts val="0"/>
              </a:spcAft>
              <a:buSzPts val="3000"/>
              <a:buChar char="□"/>
              <a:defRPr sz="3000"/>
            </a:lvl2pPr>
            <a:lvl3pPr marL="1371600" lvl="2" indent="-419100" rtl="0">
              <a:spcBef>
                <a:spcPts val="0"/>
              </a:spcBef>
              <a:spcAft>
                <a:spcPts val="0"/>
              </a:spcAft>
              <a:buSzPts val="3000"/>
              <a:buChar char="■"/>
              <a:defRPr sz="3000"/>
            </a:lvl3pPr>
            <a:lvl4pPr marL="1828800" lvl="3" indent="-419100" rtl="0">
              <a:spcBef>
                <a:spcPts val="0"/>
              </a:spcBef>
              <a:spcAft>
                <a:spcPts val="0"/>
              </a:spcAft>
              <a:buSzPts val="3000"/>
              <a:buChar char="●"/>
              <a:defRPr sz="3000"/>
            </a:lvl4pPr>
            <a:lvl5pPr marL="2286000" lvl="4" indent="-419100" rtl="0">
              <a:spcBef>
                <a:spcPts val="0"/>
              </a:spcBef>
              <a:spcAft>
                <a:spcPts val="0"/>
              </a:spcAft>
              <a:buSzPts val="3000"/>
              <a:buChar char="○"/>
              <a:defRPr sz="3000"/>
            </a:lvl5pPr>
            <a:lvl6pPr marL="2743200" lvl="5" indent="-419100" rtl="0">
              <a:spcBef>
                <a:spcPts val="0"/>
              </a:spcBef>
              <a:spcAft>
                <a:spcPts val="0"/>
              </a:spcAft>
              <a:buSzPts val="3000"/>
              <a:buChar char="■"/>
              <a:defRPr sz="3000"/>
            </a:lvl6pPr>
            <a:lvl7pPr marL="3200400" lvl="6" indent="-419100" rtl="0">
              <a:spcBef>
                <a:spcPts val="0"/>
              </a:spcBef>
              <a:spcAft>
                <a:spcPts val="0"/>
              </a:spcAft>
              <a:buSzPts val="3000"/>
              <a:buChar char="●"/>
              <a:defRPr sz="3000"/>
            </a:lvl7pPr>
            <a:lvl8pPr marL="3657600" lvl="7" indent="-419100" rtl="0">
              <a:spcBef>
                <a:spcPts val="0"/>
              </a:spcBef>
              <a:spcAft>
                <a:spcPts val="0"/>
              </a:spcAft>
              <a:buSzPts val="3000"/>
              <a:buChar char="○"/>
              <a:defRPr sz="3000"/>
            </a:lvl8pPr>
            <a:lvl9pPr marL="4114800" lvl="8" indent="-419100">
              <a:spcBef>
                <a:spcPts val="0"/>
              </a:spcBef>
              <a:spcAft>
                <a:spcPts val="0"/>
              </a:spcAft>
              <a:buSzPts val="3000"/>
              <a:buChar char="■"/>
              <a:defRPr sz="3000"/>
            </a:lvl9pPr>
          </a:lstStyle>
          <a:p/>
        </p:txBody>
      </p:sp>
      <p:grpSp>
        <p:nvGrpSpPr>
          <p:cNvPr id="20" name="Google Shape;20;p4"/>
          <p:cNvGrpSpPr/>
          <p:nvPr/>
        </p:nvGrpSpPr>
        <p:grpSpPr>
          <a:xfrm>
            <a:off x="801025" y="1121365"/>
            <a:ext cx="1957200" cy="922385"/>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400" b="1">
                  <a:solidFill>
                    <a:schemeClr val="dk1"/>
                  </a:solidFill>
                </a:rPr>
                <a:t>‘’</a:t>
              </a:r>
              <a:endParaRPr sz="9400" b="1">
                <a:solidFill>
                  <a:schemeClr val="dk1"/>
                </a:solidFill>
              </a:endParaRPr>
            </a:p>
          </p:txBody>
        </p:sp>
        <p:sp>
          <p:nvSpPr>
            <p:cNvPr id="22" name="Google Shape;22;p4"/>
            <p:cNvSpPr/>
            <p:nvPr/>
          </p:nvSpPr>
          <p:spPr>
            <a:xfrm>
              <a:off x="1397400" y="1396000"/>
              <a:ext cx="772200" cy="10242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 name="Google Shape;23;p4"/>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30"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5" name="Google Shape;35;p6"/>
          <p:cNvSpPr txBox="1"/>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36" name="Google Shape;36;p6"/>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37" name="Shape 37"/>
        <p:cNvGrpSpPr/>
        <p:nvPr/>
      </p:nvGrpSpPr>
      <p:grpSpPr>
        <a:xfrm>
          <a:off x="0" y="0"/>
          <a:ext cx="0" cy="0"/>
          <a:chOff x="0" y="0"/>
          <a:chExt cx="0" cy="0"/>
        </a:xfrm>
      </p:grpSpPr>
      <p:sp>
        <p:nvSpPr>
          <p:cNvPr id="38" name="Google Shape;38;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7"/>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7"/>
          <p:cNvSpPr txBox="1"/>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txBox="1"/>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2" name="Google Shape;42;p7"/>
          <p:cNvSpPr txBox="1"/>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3" name="Google Shape;43;p7"/>
          <p:cNvSpPr txBox="1"/>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44" name="Google Shape;44;p7"/>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8"/>
          <p:cNvSpPr txBox="1"/>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 name="Google Shape;49;p8"/>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 name="Shape 50"/>
        <p:cNvGrpSpPr/>
        <p:nvPr/>
      </p:nvGrpSpPr>
      <p:grpSpPr>
        <a:xfrm>
          <a:off x="0" y="0"/>
          <a:ext cx="0" cy="0"/>
          <a:chOff x="0" y="0"/>
          <a:chExt cx="0" cy="0"/>
        </a:xfrm>
      </p:grpSpPr>
      <p:sp>
        <p:nvSpPr>
          <p:cNvPr id="51" name="Google Shape;51;p9"/>
          <p:cNvSpPr txBox="1"/>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accent4"/>
              </a:buClr>
              <a:buSzPts val="1800"/>
              <a:buNone/>
              <a:defRPr sz="1800">
                <a:solidFill>
                  <a:schemeClr val="accent4"/>
                </a:solidFill>
              </a:defRPr>
            </a:lvl1pPr>
          </a:lstStyle>
          <a:p/>
        </p:txBody>
      </p:sp>
      <p:sp>
        <p:nvSpPr>
          <p:cNvPr id="52" name="Google Shape;52;p9"/>
          <p:cNvSpPr/>
          <p:nvPr/>
        </p:nvSpPr>
        <p:spPr>
          <a:xfrm>
            <a:off x="3805198" y="4212742"/>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9"/>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9"/>
          <p:cNvSpPr txBox="1"/>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1"/>
        </a:solidFill>
        <a:effectLst/>
      </p:bgPr>
    </p:bg>
    <p:spTree>
      <p:nvGrpSpPr>
        <p:cNvPr id="55"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0"/>
          <p:cNvSpPr txBox="1"/>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p:txBody>
      </p:sp>
      <p:sp>
        <p:nvSpPr>
          <p:cNvPr id="7" name="Google Shape;7;p1"/>
          <p:cNvSpPr txBox="1"/>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p:txBody>
      </p:sp>
      <p:sp>
        <p:nvSpPr>
          <p:cNvPr id="8" name="Google Shape;8;p1"/>
          <p:cNvSpPr txBox="1"/>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11"/>
          <p:cNvSpPr txBox="1"/>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IMDB movie review</a:t>
            </a:r>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lang="en-GB"/>
          </a:p>
        </p:txBody>
      </p:sp>
      <p:sp>
        <p:nvSpPr>
          <p:cNvPr id="146" name="Google Shape;146;p19"/>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47" name="Google Shape;147;p19"/>
          <p:cNvPicPr preferRelativeResize="0"/>
          <p:nvPr/>
        </p:nvPicPr>
        <p:blipFill>
          <a:blip r:embed="rId1"/>
          <a:stretch>
            <a:fillRect/>
          </a:stretch>
        </p:blipFill>
        <p:spPr>
          <a:xfrm>
            <a:off x="645070" y="1458000"/>
            <a:ext cx="3744975" cy="1998100"/>
          </a:xfrm>
          <a:prstGeom prst="rect">
            <a:avLst/>
          </a:prstGeom>
          <a:noFill/>
          <a:ln>
            <a:noFill/>
          </a:ln>
        </p:spPr>
      </p:pic>
      <p:pic>
        <p:nvPicPr>
          <p:cNvPr id="148" name="Google Shape;148;p19"/>
          <p:cNvPicPr preferRelativeResize="0"/>
          <p:nvPr/>
        </p:nvPicPr>
        <p:blipFill>
          <a:blip r:embed="rId2"/>
          <a:stretch>
            <a:fillRect/>
          </a:stretch>
        </p:blipFill>
        <p:spPr>
          <a:xfrm>
            <a:off x="4628475" y="1412775"/>
            <a:ext cx="4227999" cy="2135425"/>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lang="en-GB"/>
          </a:p>
        </p:txBody>
      </p:sp>
      <p:sp>
        <p:nvSpPr>
          <p:cNvPr id="154" name="Google Shape;154;p20"/>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55" name="Google Shape;155;p20"/>
          <p:cNvPicPr preferRelativeResize="0"/>
          <p:nvPr/>
        </p:nvPicPr>
        <p:blipFill rotWithShape="1">
          <a:blip r:embed="rId1"/>
          <a:srcRect r="9755"/>
          <a:stretch>
            <a:fillRect/>
          </a:stretch>
        </p:blipFill>
        <p:spPr>
          <a:xfrm>
            <a:off x="5161500" y="1191150"/>
            <a:ext cx="3532974" cy="2428875"/>
          </a:xfrm>
          <a:prstGeom prst="rect">
            <a:avLst/>
          </a:prstGeom>
          <a:noFill/>
          <a:ln>
            <a:noFill/>
          </a:ln>
        </p:spPr>
      </p:pic>
      <p:pic>
        <p:nvPicPr>
          <p:cNvPr id="156" name="Google Shape;156;p20"/>
          <p:cNvPicPr preferRelativeResize="0"/>
          <p:nvPr/>
        </p:nvPicPr>
        <p:blipFill>
          <a:blip r:embed="rId2"/>
          <a:stretch>
            <a:fillRect/>
          </a:stretch>
        </p:blipFill>
        <p:spPr>
          <a:xfrm>
            <a:off x="309425" y="1592300"/>
            <a:ext cx="4772025" cy="1827584"/>
          </a:xfrm>
          <a:prstGeom prst="rect">
            <a:avLst/>
          </a:prstGeom>
          <a:noFill/>
          <a:ln>
            <a:noFill/>
          </a:ln>
        </p:spPr>
      </p:pic>
      <p:sp>
        <p:nvSpPr>
          <p:cNvPr id="157" name="Google Shape;157;p20"/>
          <p:cNvSpPr txBox="1"/>
          <p:nvPr/>
        </p:nvSpPr>
        <p:spPr>
          <a:xfrm>
            <a:off x="284625" y="3605200"/>
            <a:ext cx="8680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Montserrat"/>
                <a:ea typeface="Montserrat"/>
                <a:cs typeface="Montserrat"/>
                <a:sym typeface="Montserrat"/>
              </a:rPr>
              <a:t>Multinomial Naive Bayes algorithm is a probabilistic learning method that is mostly used in Natural Language Processing (NLP). The algorithm is based on the Bayes theorem and predicts the tag of a text such as a piece of email or newspaper article. Above figures show classification report and confusion matrix for Multinomial Naive Bayes using BoW(Bag of Words) method.It achieved 75% accuracy on test data.</a:t>
            </a:r>
            <a:endParaRPr>
              <a:latin typeface="Montserrat"/>
              <a:ea typeface="Montserrat"/>
              <a:cs typeface="Montserrat"/>
              <a:sym typeface="Montserrat"/>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lang="en-GB"/>
          </a:p>
        </p:txBody>
      </p:sp>
      <p:sp>
        <p:nvSpPr>
          <p:cNvPr id="163" name="Google Shape;163;p21"/>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64" name="Google Shape;164;p21"/>
          <p:cNvPicPr preferRelativeResize="0"/>
          <p:nvPr/>
        </p:nvPicPr>
        <p:blipFill>
          <a:blip r:embed="rId1"/>
          <a:stretch>
            <a:fillRect/>
          </a:stretch>
        </p:blipFill>
        <p:spPr>
          <a:xfrm>
            <a:off x="145625" y="1436425"/>
            <a:ext cx="3733800" cy="2524125"/>
          </a:xfrm>
          <a:prstGeom prst="rect">
            <a:avLst/>
          </a:prstGeom>
          <a:noFill/>
          <a:ln>
            <a:noFill/>
          </a:ln>
        </p:spPr>
      </p:pic>
      <p:pic>
        <p:nvPicPr>
          <p:cNvPr id="165" name="Google Shape;165;p21"/>
          <p:cNvPicPr preferRelativeResize="0"/>
          <p:nvPr/>
        </p:nvPicPr>
        <p:blipFill>
          <a:blip r:embed="rId2"/>
          <a:stretch>
            <a:fillRect/>
          </a:stretch>
        </p:blipFill>
        <p:spPr>
          <a:xfrm>
            <a:off x="4045375" y="1660075"/>
            <a:ext cx="4752975" cy="1885950"/>
          </a:xfrm>
          <a:prstGeom prst="rect">
            <a:avLst/>
          </a:prstGeom>
          <a:noFill/>
          <a:ln>
            <a:noFill/>
          </a:ln>
        </p:spPr>
      </p:pic>
      <p:sp>
        <p:nvSpPr>
          <p:cNvPr id="166" name="Google Shape;166;p21"/>
          <p:cNvSpPr txBox="1"/>
          <p:nvPr/>
        </p:nvSpPr>
        <p:spPr>
          <a:xfrm>
            <a:off x="582800" y="4072775"/>
            <a:ext cx="7761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Montserrat"/>
                <a:ea typeface="Montserrat"/>
                <a:cs typeface="Montserrat"/>
                <a:sym typeface="Montserrat"/>
              </a:rPr>
              <a:t>Above figures show classification report and confusion matrix for Multinomial Naive Bayes using </a:t>
            </a:r>
            <a:r>
              <a:rPr lang="en-GB">
                <a:latin typeface="Montserrat"/>
                <a:ea typeface="Montserrat"/>
                <a:cs typeface="Montserrat"/>
                <a:sym typeface="Montserrat"/>
              </a:rPr>
              <a:t>TF IDF</a:t>
            </a:r>
            <a:r>
              <a:rPr lang="en-GB">
                <a:latin typeface="Montserrat"/>
                <a:ea typeface="Montserrat"/>
                <a:cs typeface="Montserrat"/>
                <a:sym typeface="Montserrat"/>
              </a:rPr>
              <a:t>(Term Frequency-Inverse Document Frequency )method. It achieved 75% accuracy on test data.</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lang="en-GB"/>
          </a:p>
        </p:txBody>
      </p:sp>
      <p:sp>
        <p:nvSpPr>
          <p:cNvPr id="172" name="Google Shape;172;p22"/>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73" name="Google Shape;173;p22"/>
          <p:cNvSpPr txBox="1"/>
          <p:nvPr/>
        </p:nvSpPr>
        <p:spPr>
          <a:xfrm>
            <a:off x="582825" y="3646325"/>
            <a:ext cx="77616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just" rtl="0">
              <a:spcBef>
                <a:spcPts val="0"/>
              </a:spcBef>
              <a:spcAft>
                <a:spcPts val="0"/>
              </a:spcAft>
              <a:buNone/>
            </a:pPr>
            <a:r>
              <a:rPr lang="en-GB">
                <a:latin typeface="Montserrat"/>
                <a:ea typeface="Montserrat"/>
                <a:cs typeface="Montserrat"/>
                <a:sym typeface="Montserrat"/>
              </a:rPr>
              <a:t>SGD is an efficient approach to fitting linear classifiers and regressors under convex loss functions such as (linear) Support Vector Machines and Logistic Regression.</a:t>
            </a:r>
            <a:r>
              <a:rPr lang="en-GB">
                <a:latin typeface="Montserrat"/>
                <a:ea typeface="Montserrat"/>
                <a:cs typeface="Montserrat"/>
                <a:sym typeface="Montserrat"/>
              </a:rPr>
              <a:t>Above figures show classification report and confusion matrix for Stochastic Gradient Descent(SGD)using BoW(Bag of Words)method.It achieved 51%accuracy on test data.</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174" name="Google Shape;174;p22"/>
          <p:cNvPicPr preferRelativeResize="0"/>
          <p:nvPr/>
        </p:nvPicPr>
        <p:blipFill>
          <a:blip r:embed="rId1"/>
          <a:stretch>
            <a:fillRect/>
          </a:stretch>
        </p:blipFill>
        <p:spPr>
          <a:xfrm>
            <a:off x="5266900" y="1219825"/>
            <a:ext cx="3838575" cy="2524125"/>
          </a:xfrm>
          <a:prstGeom prst="rect">
            <a:avLst/>
          </a:prstGeom>
          <a:noFill/>
          <a:ln>
            <a:noFill/>
          </a:ln>
        </p:spPr>
      </p:pic>
      <p:pic>
        <p:nvPicPr>
          <p:cNvPr id="175" name="Google Shape;175;p22"/>
          <p:cNvPicPr preferRelativeResize="0"/>
          <p:nvPr/>
        </p:nvPicPr>
        <p:blipFill>
          <a:blip r:embed="rId2"/>
          <a:stretch>
            <a:fillRect/>
          </a:stretch>
        </p:blipFill>
        <p:spPr>
          <a:xfrm>
            <a:off x="450100" y="1504225"/>
            <a:ext cx="4848225" cy="188126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a:t>
            </a:r>
            <a:endParaRPr lang="en-GB"/>
          </a:p>
        </p:txBody>
      </p:sp>
      <p:sp>
        <p:nvSpPr>
          <p:cNvPr id="181" name="Google Shape;181;p23"/>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82" name="Google Shape;182;p23"/>
          <p:cNvSpPr txBox="1"/>
          <p:nvPr/>
        </p:nvSpPr>
        <p:spPr>
          <a:xfrm>
            <a:off x="582800" y="4072775"/>
            <a:ext cx="7761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Montserrat"/>
                <a:ea typeface="Montserrat"/>
                <a:cs typeface="Montserrat"/>
                <a:sym typeface="Montserrat"/>
              </a:rPr>
              <a:t>Above figures show classification report and confusion matrix for Stochastic Gradient Descent(SGD) using </a:t>
            </a:r>
            <a:r>
              <a:rPr lang="en-GB">
                <a:latin typeface="Montserrat"/>
                <a:ea typeface="Montserrat"/>
                <a:cs typeface="Montserrat"/>
                <a:sym typeface="Montserrat"/>
              </a:rPr>
              <a:t>TF IDF</a:t>
            </a:r>
            <a:r>
              <a:rPr lang="en-GB">
                <a:latin typeface="Montserrat"/>
                <a:ea typeface="Montserrat"/>
                <a:cs typeface="Montserrat"/>
                <a:sym typeface="Montserrat"/>
              </a:rPr>
              <a:t>(Term Frequency-Inverse Document Frequency )method.It achieved 50% accuracy on test data.</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p:txBody>
      </p:sp>
      <p:pic>
        <p:nvPicPr>
          <p:cNvPr id="183" name="Google Shape;183;p23"/>
          <p:cNvPicPr preferRelativeResize="0"/>
          <p:nvPr/>
        </p:nvPicPr>
        <p:blipFill>
          <a:blip r:embed="rId1"/>
          <a:stretch>
            <a:fillRect/>
          </a:stretch>
        </p:blipFill>
        <p:spPr>
          <a:xfrm>
            <a:off x="5733075" y="1261399"/>
            <a:ext cx="3285275" cy="2190175"/>
          </a:xfrm>
          <a:prstGeom prst="rect">
            <a:avLst/>
          </a:prstGeom>
          <a:noFill/>
          <a:ln>
            <a:noFill/>
          </a:ln>
        </p:spPr>
      </p:pic>
      <p:pic>
        <p:nvPicPr>
          <p:cNvPr id="184" name="Google Shape;184;p23"/>
          <p:cNvPicPr preferRelativeResize="0"/>
          <p:nvPr/>
        </p:nvPicPr>
        <p:blipFill>
          <a:blip r:embed="rId2"/>
          <a:stretch>
            <a:fillRect/>
          </a:stretch>
        </p:blipFill>
        <p:spPr>
          <a:xfrm>
            <a:off x="476250" y="1538100"/>
            <a:ext cx="4743450" cy="1819275"/>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Results summary</a:t>
            </a:r>
            <a:endParaRPr lang="en-GB"/>
          </a:p>
        </p:txBody>
      </p:sp>
      <p:sp>
        <p:nvSpPr>
          <p:cNvPr id="190" name="Google Shape;190;p24"/>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91" name="Google Shape;191;p24"/>
          <p:cNvSpPr txBox="1"/>
          <p:nvPr/>
        </p:nvSpPr>
        <p:spPr>
          <a:xfrm>
            <a:off x="799650" y="1694175"/>
            <a:ext cx="786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92" name="Google Shape;192;p24"/>
          <p:cNvSpPr txBox="1"/>
          <p:nvPr/>
        </p:nvSpPr>
        <p:spPr>
          <a:xfrm>
            <a:off x="698000" y="1829700"/>
            <a:ext cx="67359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Montserrat"/>
                <a:ea typeface="Montserrat"/>
                <a:cs typeface="Montserrat"/>
                <a:sym typeface="Montserrat"/>
              </a:rPr>
              <a:t>Upon conducting the experimental analysis with Bag of Words and </a:t>
            </a:r>
            <a:r>
              <a:rPr lang="en-GB">
                <a:latin typeface="Montserrat"/>
                <a:ea typeface="Montserrat"/>
                <a:cs typeface="Montserrat"/>
                <a:sym typeface="Montserrat"/>
              </a:rPr>
              <a:t>TF IDF methods with machine learning models SGD and Multinomial Naive Bayes. Multinomial Naive bayes algorithm performed well compared to the SGD. If we analyse the performance BoW and TF IDF methods wise </a:t>
            </a:r>
            <a:r>
              <a:rPr lang="en-GB">
                <a:latin typeface="Montserrat"/>
                <a:ea typeface="Montserrat"/>
                <a:cs typeface="Montserrat"/>
                <a:sym typeface="Montserrat"/>
              </a:rPr>
              <a:t> both the methods gave similar results.</a:t>
            </a:r>
            <a:endParaRPr>
              <a:latin typeface="Montserrat"/>
              <a:ea typeface="Montserrat"/>
              <a:cs typeface="Montserrat"/>
              <a:sym typeface="Montserrat"/>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References</a:t>
            </a:r>
            <a:endParaRPr lang="en-GB"/>
          </a:p>
        </p:txBody>
      </p:sp>
      <p:sp>
        <p:nvSpPr>
          <p:cNvPr id="198" name="Google Shape;198;p25"/>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GB" sz="1400"/>
              <a:t>[1].S. Tripathi, R. Mehrotra, V. Bansal and S. Upadhyay, "Analyzing Sentiment using IMDb Dataset," 2020 12th International Conference on Computational Intelligence and Communication Networks (CICN), 2020, pp. 30-33, doi: 10.1109/CICN49253.2020.9242570.</a:t>
            </a:r>
            <a:endParaRPr sz="1400"/>
          </a:p>
          <a:p>
            <a:pPr marL="0" lvl="0" indent="0" algn="just" rtl="0">
              <a:spcBef>
                <a:spcPts val="600"/>
              </a:spcBef>
              <a:spcAft>
                <a:spcPts val="0"/>
              </a:spcAft>
              <a:buNone/>
            </a:pPr>
            <a:r>
              <a:rPr lang="en-GB" sz="1400"/>
              <a:t>[2]A. Thudi, G. Deza, V. Chandrasekaran and N. Papernot, "Unrolling SGD: Understanding Factors Influencing Machine Unlearning," 2022 IEEE 7th European Symposium on Security and Privacy (EuroS&amp;P), 2022, pp. 303-319, doi: 10.1109/EuroSP53844.2022.00027.</a:t>
            </a:r>
            <a:endParaRPr sz="1400"/>
          </a:p>
          <a:p>
            <a:pPr marL="0" lvl="0" indent="0" algn="just" rtl="0">
              <a:spcBef>
                <a:spcPts val="600"/>
              </a:spcBef>
              <a:spcAft>
                <a:spcPts val="0"/>
              </a:spcAft>
              <a:buNone/>
            </a:pPr>
            <a:r>
              <a:rPr lang="en-GB" sz="1400"/>
              <a:t>[3].G. Singh, B. Kumar, L. Gaur and A. Tyagi, "Comparison between Multinomial and Bernoulli Naïve Bayes for Text Classification," 2019 International Conference on Automation, Computational and Technology Management (ICACTM), 2019, pp. 593-596, doi: 10.1109/ICACTM.2019.8776800.</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p:txBody>
      </p:sp>
      <p:sp>
        <p:nvSpPr>
          <p:cNvPr id="199" name="Google Shape;199;p25"/>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6"/>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6"/>
          <p:cNvSpPr txBox="1"/>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0">
                <a:solidFill>
                  <a:schemeClr val="accent1"/>
                </a:solidFill>
              </a:rPr>
              <a:t>Thanks!</a:t>
            </a:r>
            <a:endParaRPr sz="12000">
              <a:solidFill>
                <a:schemeClr val="accent1"/>
              </a:solidFill>
            </a:endParaRPr>
          </a:p>
        </p:txBody>
      </p:sp>
      <p:sp>
        <p:nvSpPr>
          <p:cNvPr id="206" name="Google Shape;206;p26"/>
          <p:cNvSpPr txBox="1"/>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4000" b="1"/>
              <a:t>Any questions?</a:t>
            </a:r>
            <a:endParaRPr sz="4000" b="1"/>
          </a:p>
        </p:txBody>
      </p:sp>
      <p:sp>
        <p:nvSpPr>
          <p:cNvPr id="207" name="Google Shape;207;p26"/>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208" name="Google Shape;208;p26"/>
          <p:cNvSpPr txBox="1"/>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graphicFrame>
        <p:nvGraphicFramePr>
          <p:cNvPr id="68" name="Google Shape;68;p12"/>
          <p:cNvGraphicFramePr/>
          <p:nvPr/>
        </p:nvGraphicFramePr>
        <p:xfrm>
          <a:off x="825200" y="1658038"/>
          <a:ext cx="3735200" cy="3000000"/>
        </p:xfrm>
        <a:graphic>
          <a:graphicData uri="http://schemas.openxmlformats.org/drawingml/2006/table">
            <a:tbl>
              <a:tblPr>
                <a:noFill/>
                <a:tableStyleId>{55C7E81B-4367-4996-A478-FF3F9920AA27}</a:tableStyleId>
              </a:tblPr>
              <a:tblGrid>
                <a:gridCol w="1867600"/>
                <a:gridCol w="1867600"/>
              </a:tblGrid>
              <a:tr h="350520">
                <a:tc>
                  <a:txBody>
                    <a:bodyPr/>
                    <a:lstStyle/>
                    <a:p>
                      <a:pPr marL="0" lvl="0" indent="0" algn="l" rtl="0">
                        <a:spcBef>
                          <a:spcPts val="0"/>
                        </a:spcBef>
                        <a:spcAft>
                          <a:spcPts val="0"/>
                        </a:spcAft>
                        <a:buNone/>
                      </a:pPr>
                      <a:endParaRPr sz="1100">
                        <a:solidFill>
                          <a:schemeClr val="dk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4300"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l" rtl="0">
                        <a:spcBef>
                          <a:spcPts val="0"/>
                        </a:spcBef>
                        <a:spcAft>
                          <a:spcPts val="0"/>
                        </a:spcAft>
                        <a:buNone/>
                      </a:p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114300"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tcPr>
                </a:tc>
              </a:tr>
              <a:tr h="572625">
                <a:tc>
                  <a:txBody>
                    <a:bodyPr/>
                    <a:lstStyle/>
                    <a:p>
                      <a:pPr marL="0" lvl="0" indent="0" algn="r" rtl="0">
                        <a:spcBef>
                          <a:spcPts val="0"/>
                        </a:spcBef>
                        <a:spcAft>
                          <a:spcPts val="0"/>
                        </a:spcAft>
                        <a:buNone/>
                      </a:pPr>
                      <a:r>
                        <a:rPr lang="en-GB" sz="1100">
                          <a:solidFill>
                            <a:schemeClr val="dk1"/>
                          </a:solidFill>
                          <a:latin typeface="Montserrat"/>
                          <a:ea typeface="Montserrat"/>
                          <a:cs typeface="Montserrat"/>
                          <a:sym typeface="Montserrat"/>
                        </a:rPr>
                        <a:t>Name1</a:t>
                      </a:r>
                      <a:endParaRPr sz="1100">
                        <a:solidFill>
                          <a:schemeClr val="dk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endParaRPr sz="1400" b="1">
                        <a:solidFill>
                          <a:schemeClr val="dk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572625">
                <a:tc>
                  <a:txBody>
                    <a:bodyPr/>
                    <a:lstStyle/>
                    <a:p>
                      <a:pPr marL="0" lvl="0" indent="0" algn="r" rtl="0">
                        <a:spcBef>
                          <a:spcPts val="0"/>
                        </a:spcBef>
                        <a:spcAft>
                          <a:spcPts val="0"/>
                        </a:spcAft>
                        <a:buNone/>
                      </a:pPr>
                      <a:r>
                        <a:rPr lang="en-GB" sz="1100">
                          <a:solidFill>
                            <a:schemeClr val="dk1"/>
                          </a:solidFill>
                          <a:latin typeface="Montserrat"/>
                          <a:ea typeface="Montserrat"/>
                          <a:cs typeface="Montserrat"/>
                          <a:sym typeface="Montserrat"/>
                        </a:rPr>
                        <a:t>Name2</a:t>
                      </a:r>
                      <a:endParaRPr sz="1100">
                        <a:solidFill>
                          <a:schemeClr val="dk1"/>
                        </a:solidFill>
                        <a:latin typeface="Montserrat"/>
                        <a:ea typeface="Montserrat"/>
                        <a:cs typeface="Montserrat"/>
                        <a:sym typeface="Montserrat"/>
                      </a:endParaRPr>
                    </a:p>
                    <a:p>
                      <a:pPr marL="0" lvl="0" indent="0" algn="r" rtl="0">
                        <a:spcBef>
                          <a:spcPts val="0"/>
                        </a:spcBef>
                        <a:spcAft>
                          <a:spcPts val="0"/>
                        </a:spcAft>
                        <a:buNone/>
                      </a:pPr>
                      <a:endParaRPr sz="1100">
                        <a:solidFill>
                          <a:schemeClr val="dk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endParaRPr sz="1400" b="1">
                        <a:solidFill>
                          <a:schemeClr val="dk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572625">
                <a:tc>
                  <a:txBody>
                    <a:bodyPr/>
                    <a:lstStyle/>
                    <a:p>
                      <a:pPr marL="0" lvl="0" indent="0" algn="r" rtl="0">
                        <a:spcBef>
                          <a:spcPts val="0"/>
                        </a:spcBef>
                        <a:spcAft>
                          <a:spcPts val="0"/>
                        </a:spcAft>
                        <a:buNone/>
                      </a:pPr>
                      <a:r>
                        <a:rPr lang="en-GB" sz="1100">
                          <a:solidFill>
                            <a:schemeClr val="dk1"/>
                          </a:solidFill>
                          <a:latin typeface="Montserrat"/>
                          <a:ea typeface="Montserrat"/>
                          <a:cs typeface="Montserrat"/>
                          <a:sym typeface="Montserrat"/>
                        </a:rPr>
                        <a:t>Name3</a:t>
                      </a:r>
                      <a:endParaRPr sz="1100">
                        <a:solidFill>
                          <a:schemeClr val="dk1"/>
                        </a:solidFill>
                        <a:latin typeface="Montserrat"/>
                        <a:ea typeface="Montserrat"/>
                        <a:cs typeface="Montserrat"/>
                        <a:sym typeface="Montserrat"/>
                      </a:endParaRPr>
                    </a:p>
                    <a:p>
                      <a:pPr marL="0" lvl="0" indent="0" algn="r" rtl="0">
                        <a:spcBef>
                          <a:spcPts val="0"/>
                        </a:spcBef>
                        <a:spcAft>
                          <a:spcPts val="0"/>
                        </a:spcAft>
                        <a:buNone/>
                      </a:pPr>
                      <a:endParaRPr sz="1100">
                        <a:solidFill>
                          <a:schemeClr val="dk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c>
                  <a:txBody>
                    <a:bodyPr/>
                    <a:lstStyle/>
                    <a:p>
                      <a:pPr marL="0" lvl="0" indent="0" algn="ctr" rtl="0">
                        <a:spcBef>
                          <a:spcPts val="0"/>
                        </a:spcBef>
                        <a:spcAft>
                          <a:spcPts val="0"/>
                        </a:spcAft>
                        <a:buNone/>
                      </a:pPr>
                      <a:endParaRPr sz="1400" b="1">
                        <a:solidFill>
                          <a:schemeClr val="dk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tcPr>
                </a:tc>
              </a:tr>
              <a:tr h="572625">
                <a:tc>
                  <a:txBody>
                    <a:bodyPr/>
                    <a:lstStyle/>
                    <a:p>
                      <a:pPr marL="0" lvl="0" indent="0" algn="r" rtl="0">
                        <a:spcBef>
                          <a:spcPts val="0"/>
                        </a:spcBef>
                        <a:spcAft>
                          <a:spcPts val="0"/>
                        </a:spcAft>
                        <a:buNone/>
                      </a:pPr>
                      <a:r>
                        <a:rPr lang="en-GB" sz="1100">
                          <a:solidFill>
                            <a:schemeClr val="dk1"/>
                          </a:solidFill>
                          <a:latin typeface="Montserrat"/>
                          <a:ea typeface="Montserrat"/>
                          <a:cs typeface="Montserrat"/>
                          <a:sym typeface="Montserrat"/>
                        </a:rPr>
                        <a:t>Name4</a:t>
                      </a:r>
                      <a:endParaRPr sz="1100">
                        <a:solidFill>
                          <a:schemeClr val="dk1"/>
                        </a:solidFill>
                        <a:latin typeface="Montserrat"/>
                        <a:ea typeface="Montserrat"/>
                        <a:cs typeface="Montserrat"/>
                        <a:sym typeface="Montserrat"/>
                      </a:endParaRPr>
                    </a:p>
                  </a:txBody>
                  <a:tcPr marL="91425" marR="91425" marT="68575" marB="68575" anchor="ctr">
                    <a:lnL w="114300"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4"/>
                      </a:solidFill>
                      <a:prstDash val="solid"/>
                      <a:round/>
                      <a:headEnd type="none" w="sm" len="sm"/>
                      <a:tailEnd type="none" w="sm" len="sm"/>
                    </a:lnT>
                    <a:lnB w="114300"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endParaRPr sz="1400" b="1">
                        <a:solidFill>
                          <a:schemeClr val="dk1"/>
                        </a:solidFill>
                        <a:latin typeface="Montserrat"/>
                        <a:ea typeface="Montserrat"/>
                        <a:cs typeface="Montserrat"/>
                        <a:sym typeface="Montserrat"/>
                      </a:endParaRPr>
                    </a:p>
                  </a:txBody>
                  <a:tcPr marL="91425" marR="91425" marT="68575" marB="68575" anchor="ctr">
                    <a:lnL w="9525" cap="flat" cmpd="sng">
                      <a:solidFill>
                        <a:srgbClr val="000000">
                          <a:alpha val="0"/>
                        </a:srgbClr>
                      </a:solidFill>
                      <a:prstDash val="solid"/>
                      <a:round/>
                      <a:headEnd type="none" w="sm" len="sm"/>
                      <a:tailEnd type="none" w="sm" len="sm"/>
                    </a:lnL>
                    <a:lnR w="114300"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114300" cap="flat" cmpd="sng">
                      <a:solidFill>
                        <a:schemeClr val="accent2"/>
                      </a:solidFill>
                      <a:prstDash val="solid"/>
                      <a:round/>
                      <a:headEnd type="none" w="sm" len="sm"/>
                      <a:tailEnd type="none" w="sm" len="sm"/>
                    </a:lnB>
                  </a:tcPr>
                </a:tc>
              </a:tr>
            </a:tbl>
          </a:graphicData>
        </a:graphic>
      </p:graphicFrame>
      <p:sp>
        <p:nvSpPr>
          <p:cNvPr id="69" name="Google Shape;69;p12"/>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5240" y="-8890"/>
            <a:ext cx="9164955" cy="515556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sp>
        <p:nvSpPr>
          <p:cNvPr id="74" name="Google Shape;74;p13"/>
          <p:cNvSpPr txBox="1"/>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Roles and responsibilities</a:t>
            </a:r>
            <a:endParaRPr sz="1200"/>
          </a:p>
        </p:txBody>
      </p:sp>
      <p:sp>
        <p:nvSpPr>
          <p:cNvPr id="75" name="Google Shape;75;p13"/>
          <p:cNvSpPr txBox="1"/>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solidFill>
                  <a:srgbClr val="FFFFFF"/>
                </a:solidFill>
              </a:rPr>
            </a:fld>
            <a:endParaRPr>
              <a:solidFill>
                <a:srgbClr val="FFFFFF"/>
              </a:solidFill>
            </a:endParaRPr>
          </a:p>
        </p:txBody>
      </p:sp>
      <p:sp>
        <p:nvSpPr>
          <p:cNvPr id="76" name="Google Shape;76;p13"/>
          <p:cNvSpPr txBox="1"/>
          <p:nvPr/>
        </p:nvSpPr>
        <p:spPr>
          <a:xfrm>
            <a:off x="1986120" y="467025"/>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2</a:t>
            </a:r>
            <a:endParaRPr sz="900" b="1">
              <a:solidFill>
                <a:schemeClr val="dk1"/>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Text preprocessing</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Tokenization</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endParaRPr sz="800">
              <a:solidFill>
                <a:schemeClr val="dk2"/>
              </a:solidFill>
              <a:latin typeface="Montserrat"/>
              <a:ea typeface="Montserrat"/>
              <a:cs typeface="Montserrat"/>
              <a:sym typeface="Montserrat"/>
            </a:endParaRPr>
          </a:p>
        </p:txBody>
      </p:sp>
      <p:sp>
        <p:nvSpPr>
          <p:cNvPr id="77" name="Google Shape;77;p13"/>
          <p:cNvSpPr txBox="1"/>
          <p:nvPr/>
        </p:nvSpPr>
        <p:spPr>
          <a:xfrm>
            <a:off x="1986120" y="2061694"/>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6</a:t>
            </a:r>
            <a:endParaRPr sz="900" b="1">
              <a:solidFill>
                <a:schemeClr val="dk1"/>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Saving the models</a:t>
            </a:r>
            <a:endParaRPr sz="900" b="1">
              <a:solidFill>
                <a:schemeClr val="dk1"/>
              </a:solidFill>
              <a:latin typeface="Montserrat"/>
              <a:ea typeface="Montserrat"/>
              <a:cs typeface="Montserrat"/>
              <a:sym typeface="Montserrat"/>
            </a:endParaRPr>
          </a:p>
        </p:txBody>
      </p:sp>
      <p:sp>
        <p:nvSpPr>
          <p:cNvPr id="78" name="Google Shape;78;p13"/>
          <p:cNvSpPr txBox="1"/>
          <p:nvPr/>
        </p:nvSpPr>
        <p:spPr>
          <a:xfrm>
            <a:off x="3710040"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3</a:t>
            </a:r>
            <a:endParaRPr sz="900" b="1">
              <a:solidFill>
                <a:schemeClr val="dk1"/>
              </a:solidFill>
              <a:latin typeface="Montserrat"/>
              <a:ea typeface="Montserrat"/>
              <a:cs typeface="Montserrat"/>
              <a:sym typeface="Montserrat"/>
            </a:endParaRPr>
          </a:p>
          <a:p>
            <a:pPr marL="0" lvl="0" indent="0" algn="l" rtl="0">
              <a:spcBef>
                <a:spcPts val="400"/>
              </a:spcBef>
              <a:spcAft>
                <a:spcPts val="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Bag of words modeling</a:t>
            </a:r>
            <a:endParaRPr sz="800">
              <a:solidFill>
                <a:schemeClr val="dk2"/>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TFIDF vectorization</a:t>
            </a:r>
            <a:endParaRPr sz="800">
              <a:solidFill>
                <a:schemeClr val="dk2"/>
              </a:solidFill>
              <a:latin typeface="Montserrat"/>
              <a:ea typeface="Montserrat"/>
              <a:cs typeface="Montserrat"/>
              <a:sym typeface="Montserrat"/>
            </a:endParaRPr>
          </a:p>
        </p:txBody>
      </p:sp>
      <p:sp>
        <p:nvSpPr>
          <p:cNvPr id="79" name="Google Shape;79;p13"/>
          <p:cNvSpPr txBox="1"/>
          <p:nvPr/>
        </p:nvSpPr>
        <p:spPr>
          <a:xfrm>
            <a:off x="5433959" y="467025"/>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4</a:t>
            </a:r>
            <a:endParaRPr sz="900" b="1">
              <a:solidFill>
                <a:schemeClr val="dk1"/>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Implementing machine learning algorithms</a:t>
            </a:r>
            <a:endParaRPr sz="900" b="1">
              <a:solidFill>
                <a:schemeClr val="dk1"/>
              </a:solidFill>
              <a:latin typeface="Montserrat"/>
              <a:ea typeface="Montserrat"/>
              <a:cs typeface="Montserrat"/>
              <a:sym typeface="Montserrat"/>
            </a:endParaRPr>
          </a:p>
        </p:txBody>
      </p:sp>
      <p:sp>
        <p:nvSpPr>
          <p:cNvPr id="80" name="Google Shape;80;p13"/>
          <p:cNvSpPr txBox="1"/>
          <p:nvPr/>
        </p:nvSpPr>
        <p:spPr>
          <a:xfrm>
            <a:off x="5433959" y="2061694"/>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7</a:t>
            </a:r>
            <a:endParaRPr sz="900" b="1">
              <a:solidFill>
                <a:schemeClr val="dk1"/>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Implementing in web application</a:t>
            </a:r>
            <a:endParaRPr sz="900" b="1">
              <a:solidFill>
                <a:schemeClr val="dk1"/>
              </a:solidFill>
              <a:latin typeface="Montserrat"/>
              <a:ea typeface="Montserrat"/>
              <a:cs typeface="Montserrat"/>
              <a:sym typeface="Montserrat"/>
            </a:endParaRPr>
          </a:p>
        </p:txBody>
      </p:sp>
      <p:sp>
        <p:nvSpPr>
          <p:cNvPr id="81" name="Google Shape;81;p13"/>
          <p:cNvSpPr txBox="1"/>
          <p:nvPr/>
        </p:nvSpPr>
        <p:spPr>
          <a:xfrm>
            <a:off x="7157879"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5</a:t>
            </a:r>
            <a:endParaRPr sz="900" b="1">
              <a:solidFill>
                <a:schemeClr val="dk1"/>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Scaling the algorithm</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Performance analysis</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Choosing the best algorithms</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endParaRPr sz="800">
              <a:solidFill>
                <a:schemeClr val="dk2"/>
              </a:solidFill>
              <a:latin typeface="Montserrat"/>
              <a:ea typeface="Montserrat"/>
              <a:cs typeface="Montserrat"/>
              <a:sym typeface="Montserrat"/>
            </a:endParaRPr>
          </a:p>
        </p:txBody>
      </p:sp>
      <p:sp>
        <p:nvSpPr>
          <p:cNvPr id="82" name="Google Shape;82;p13"/>
          <p:cNvSpPr txBox="1"/>
          <p:nvPr/>
        </p:nvSpPr>
        <p:spPr>
          <a:xfrm>
            <a:off x="262200"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1</a:t>
            </a:r>
            <a:endParaRPr sz="900" b="1">
              <a:solidFill>
                <a:schemeClr val="dk1"/>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Data collection</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Hardware requirements</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Software requirements</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r>
              <a:rPr lang="en-GB" sz="800">
                <a:solidFill>
                  <a:schemeClr val="dk2"/>
                </a:solidFill>
                <a:latin typeface="Montserrat"/>
                <a:ea typeface="Montserrat"/>
                <a:cs typeface="Montserrat"/>
                <a:sym typeface="Montserrat"/>
              </a:rPr>
              <a:t>Listing the Python dependencies</a:t>
            </a:r>
            <a:endParaRPr sz="800">
              <a:solidFill>
                <a:schemeClr val="dk2"/>
              </a:solidFill>
              <a:latin typeface="Montserrat"/>
              <a:ea typeface="Montserrat"/>
              <a:cs typeface="Montserrat"/>
              <a:sym typeface="Montserrat"/>
            </a:endParaRPr>
          </a:p>
          <a:p>
            <a:pPr marL="0" lvl="0" indent="0" algn="l" rtl="0">
              <a:spcBef>
                <a:spcPts val="400"/>
              </a:spcBef>
              <a:spcAft>
                <a:spcPts val="0"/>
              </a:spcAft>
              <a:buNone/>
            </a:pPr>
            <a:endParaRPr sz="800">
              <a:solidFill>
                <a:schemeClr val="dk2"/>
              </a:solidFill>
              <a:latin typeface="Montserrat"/>
              <a:ea typeface="Montserrat"/>
              <a:cs typeface="Montserrat"/>
              <a:sym typeface="Montserrat"/>
            </a:endParaRPr>
          </a:p>
          <a:p>
            <a:pPr marL="0" lvl="0" indent="0" algn="l" rtl="0">
              <a:spcBef>
                <a:spcPts val="400"/>
              </a:spcBef>
              <a:spcAft>
                <a:spcPts val="400"/>
              </a:spcAft>
              <a:buNone/>
            </a:pPr>
            <a:endParaRPr sz="800">
              <a:solidFill>
                <a:schemeClr val="dk2"/>
              </a:solidFill>
              <a:latin typeface="Montserrat"/>
              <a:ea typeface="Montserrat"/>
              <a:cs typeface="Montserrat"/>
              <a:sym typeface="Montserrat"/>
            </a:endParaRPr>
          </a:p>
        </p:txBody>
      </p:sp>
      <p:sp>
        <p:nvSpPr>
          <p:cNvPr id="83" name="Google Shape;83;p13"/>
          <p:cNvSpPr txBox="1"/>
          <p:nvPr/>
        </p:nvSpPr>
        <p:spPr>
          <a:xfrm>
            <a:off x="262200" y="3656363"/>
            <a:ext cx="4309800" cy="1235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8</a:t>
            </a:r>
            <a:endParaRPr sz="900" b="1">
              <a:solidFill>
                <a:schemeClr val="dk1"/>
              </a:solidFill>
              <a:latin typeface="Montserrat"/>
              <a:ea typeface="Montserrat"/>
              <a:cs typeface="Montserrat"/>
              <a:sym typeface="Montserrat"/>
            </a:endParaRPr>
          </a:p>
          <a:p>
            <a:pPr marL="0" lvl="0" indent="0" algn="l" rtl="0">
              <a:spcBef>
                <a:spcPts val="400"/>
              </a:spcBef>
              <a:spcAft>
                <a:spcPts val="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Uploading the project into github</a:t>
            </a:r>
            <a:endParaRPr sz="800">
              <a:solidFill>
                <a:schemeClr val="dk2"/>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Creating a project video</a:t>
            </a:r>
            <a:endParaRPr sz="800">
              <a:solidFill>
                <a:schemeClr val="dk2"/>
              </a:solidFill>
              <a:latin typeface="Montserrat"/>
              <a:ea typeface="Montserrat"/>
              <a:cs typeface="Montserrat"/>
              <a:sym typeface="Montserrat"/>
            </a:endParaRPr>
          </a:p>
        </p:txBody>
      </p:sp>
      <p:sp>
        <p:nvSpPr>
          <p:cNvPr id="84" name="Google Shape;84;p13"/>
          <p:cNvSpPr txBox="1"/>
          <p:nvPr/>
        </p:nvSpPr>
        <p:spPr>
          <a:xfrm>
            <a:off x="4571999" y="3656363"/>
            <a:ext cx="4309800" cy="1235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900" b="1">
                <a:solidFill>
                  <a:schemeClr val="dk1"/>
                </a:solidFill>
                <a:latin typeface="Montserrat"/>
                <a:ea typeface="Montserrat"/>
                <a:cs typeface="Montserrat"/>
                <a:sym typeface="Montserrat"/>
              </a:rPr>
              <a:t>Step 9</a:t>
            </a:r>
            <a:endParaRPr sz="900" b="1">
              <a:solidFill>
                <a:schemeClr val="dk1"/>
              </a:solidFill>
              <a:latin typeface="Montserrat"/>
              <a:ea typeface="Montserrat"/>
              <a:cs typeface="Montserrat"/>
              <a:sym typeface="Montserrat"/>
            </a:endParaRPr>
          </a:p>
          <a:p>
            <a:pPr marL="0" lvl="0" indent="0" algn="l" rtl="0">
              <a:spcBef>
                <a:spcPts val="400"/>
              </a:spcBef>
              <a:spcAft>
                <a:spcPts val="400"/>
              </a:spcAft>
              <a:buClr>
                <a:schemeClr val="dk1"/>
              </a:buClr>
              <a:buSzPts val="1100"/>
              <a:buFont typeface="Arial" panose="020B0604020202020204"/>
              <a:buNone/>
            </a:pPr>
            <a:r>
              <a:rPr lang="en-GB" sz="800">
                <a:solidFill>
                  <a:schemeClr val="dk2"/>
                </a:solidFill>
                <a:latin typeface="Montserrat"/>
                <a:ea typeface="Montserrat"/>
                <a:cs typeface="Montserrat"/>
                <a:sym typeface="Montserrat"/>
              </a:rPr>
              <a:t>Creating report</a:t>
            </a:r>
            <a:endParaRPr sz="900" b="1">
              <a:solidFill>
                <a:schemeClr val="dk1"/>
              </a:solidFill>
              <a:latin typeface="Montserrat"/>
              <a:ea typeface="Montserrat"/>
              <a:cs typeface="Montserrat"/>
              <a:sym typeface="Montserrat"/>
            </a:endParaRPr>
          </a:p>
        </p:txBody>
      </p:sp>
      <p:sp>
        <p:nvSpPr>
          <p:cNvPr id="85" name="Google Shape;85;p1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86" name="Google Shape;86;p13"/>
          <p:cNvGrpSpPr/>
          <p:nvPr/>
        </p:nvGrpSpPr>
        <p:grpSpPr>
          <a:xfrm>
            <a:off x="3265940" y="521747"/>
            <a:ext cx="233502" cy="171203"/>
            <a:chOff x="4610450" y="3703750"/>
            <a:chExt cx="453050" cy="332175"/>
          </a:xfrm>
        </p:grpSpPr>
        <p:sp>
          <p:nvSpPr>
            <p:cNvPr id="87" name="Google Shape;87;p1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1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9" name="Google Shape;89;p13"/>
          <p:cNvSpPr/>
          <p:nvPr/>
        </p:nvSpPr>
        <p:spPr>
          <a:xfrm>
            <a:off x="1709443" y="5351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0" name="Google Shape;90;p13"/>
          <p:cNvGrpSpPr/>
          <p:nvPr/>
        </p:nvGrpSpPr>
        <p:grpSpPr>
          <a:xfrm>
            <a:off x="4905459" y="1085095"/>
            <a:ext cx="283238" cy="257429"/>
            <a:chOff x="4562200" y="4968250"/>
            <a:chExt cx="549550" cy="499475"/>
          </a:xfrm>
        </p:grpSpPr>
        <p:sp>
          <p:nvSpPr>
            <p:cNvPr id="91" name="Google Shape;91;p1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 name="Google Shape;92;p1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1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6" name="Google Shape;96;p13"/>
          <p:cNvGrpSpPr/>
          <p:nvPr/>
        </p:nvGrpSpPr>
        <p:grpSpPr>
          <a:xfrm>
            <a:off x="6790078" y="2139229"/>
            <a:ext cx="278200" cy="266861"/>
            <a:chOff x="5241175" y="4959100"/>
            <a:chExt cx="539775" cy="517775"/>
          </a:xfrm>
        </p:grpSpPr>
        <p:sp>
          <p:nvSpPr>
            <p:cNvPr id="97" name="Google Shape;97;p1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1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1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 name="Google Shape;101;p1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1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3" name="Google Shape;103;p13"/>
          <p:cNvSpPr/>
          <p:nvPr/>
        </p:nvSpPr>
        <p:spPr>
          <a:xfrm>
            <a:off x="4846343" y="5351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13"/>
          <p:cNvSpPr/>
          <p:nvPr/>
        </p:nvSpPr>
        <p:spPr>
          <a:xfrm>
            <a:off x="6948168" y="638807"/>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13"/>
          <p:cNvSpPr/>
          <p:nvPr/>
        </p:nvSpPr>
        <p:spPr>
          <a:xfrm>
            <a:off x="8573930" y="502557"/>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Slide Number Placeholder 1"/>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108585" y="-13970"/>
            <a:ext cx="9194800" cy="5172075"/>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Problem statement</a:t>
            </a:r>
            <a:endParaRPr lang="en-GB"/>
          </a:p>
        </p:txBody>
      </p:sp>
      <p:sp>
        <p:nvSpPr>
          <p:cNvPr id="111" name="Google Shape;111;p14"/>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p>
          <a:p>
            <a:pPr marL="0" lvl="0" indent="0" algn="just" rtl="0">
              <a:spcBef>
                <a:spcPts val="600"/>
              </a:spcBef>
              <a:spcAft>
                <a:spcPts val="0"/>
              </a:spcAft>
              <a:buNone/>
            </a:pPr>
            <a:r>
              <a:rPr lang="en-GB" sz="1600"/>
              <a:t>Sentiment analysis is a process of analyzing emotions in the low-level texts chats, reviews etc.,.There are no novel approaches to tackle these problems using non-machine learning techniques.Due to huge data release, the entertainment industry can leverage this opportunity to improve their brand values by analyzing the texts.Though there are techniques that exist in the few industries they are at the research level and they can not handle large amounts of data. </a:t>
            </a:r>
            <a:endParaRPr sz="1600"/>
          </a:p>
        </p:txBody>
      </p:sp>
      <p:sp>
        <p:nvSpPr>
          <p:cNvPr id="112" name="Google Shape;112;p14"/>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Proposed solution</a:t>
            </a:r>
            <a:endParaRPr lang="en-GB"/>
          </a:p>
        </p:txBody>
      </p:sp>
      <p:sp>
        <p:nvSpPr>
          <p:cNvPr id="118" name="Google Shape;118;p15"/>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GB" sz="1400"/>
              <a:t>Sentiment analysis is the current popular method to know the business value in the market by analyzing the user feedback. Sentiment analysis helps the business to know the pulse of the customer and where to improve factors.Using Natural Language Processing(NLP) we can analyze the sentiments underlying the sentences whether positive or negative.Machine learning models are the most sought after methods to tackle problems in this area.</a:t>
            </a:r>
            <a:endParaRPr sz="1400"/>
          </a:p>
          <a:p>
            <a:pPr marL="0" lvl="0" indent="0" algn="just" rtl="0">
              <a:spcBef>
                <a:spcPts val="600"/>
              </a:spcBef>
              <a:spcAft>
                <a:spcPts val="0"/>
              </a:spcAft>
              <a:buNone/>
            </a:pPr>
            <a:endParaRPr sz="1400"/>
          </a:p>
          <a:p>
            <a:pPr marL="0" lvl="0" indent="0" algn="just" rtl="0">
              <a:spcBef>
                <a:spcPts val="600"/>
              </a:spcBef>
              <a:spcAft>
                <a:spcPts val="0"/>
              </a:spcAft>
              <a:buNone/>
            </a:pP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p:txBody>
      </p:sp>
      <p:sp>
        <p:nvSpPr>
          <p:cNvPr id="119" name="Google Shape;119;p15"/>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Motivation</a:t>
            </a:r>
            <a:endParaRPr lang="en-GB"/>
          </a:p>
        </p:txBody>
      </p:sp>
      <p:sp>
        <p:nvSpPr>
          <p:cNvPr id="125" name="Google Shape;125;p16"/>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GB" sz="1400"/>
              <a:t>With evolution of </a:t>
            </a:r>
            <a:r>
              <a:rPr lang="en-GB" sz="1400"/>
              <a:t>internet and ecommerce business everything has come to our fingertips either it can be buying the product or reviewing the product. According to the survey in 2017 a buyer read average of 7 reviews of the product before purchasing. The statistics of the previous year shows the number is 6.</a:t>
            </a:r>
            <a:r>
              <a:rPr lang="en-GB" sz="1400"/>
              <a:t> Nowadays a lot of businesses are looking towards customer satisfaction factors and their opinions. Movie industry is one of them.In our project we have collected the reviews from the Internet Movie Database(IMDB) dataset from kaggle to analyze the sentiments of the reviews.</a:t>
            </a:r>
            <a:endParaRPr lang="en-GB" sz="1400"/>
          </a:p>
          <a:p>
            <a:pPr marL="0" lvl="0" indent="0" algn="l" rtl="0">
              <a:spcBef>
                <a:spcPts val="600"/>
              </a:spcBef>
              <a:spcAft>
                <a:spcPts val="0"/>
              </a:spcAft>
              <a:buNone/>
            </a:pPr>
          </a:p>
        </p:txBody>
      </p:sp>
      <p:sp>
        <p:nvSpPr>
          <p:cNvPr id="126" name="Google Shape;126;p16"/>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Objectives</a:t>
            </a:r>
            <a:endParaRPr lang="en-GB"/>
          </a:p>
        </p:txBody>
      </p:sp>
      <p:sp>
        <p:nvSpPr>
          <p:cNvPr id="132" name="Google Shape;132;p17"/>
          <p:cNvSpPr txBox="1"/>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GB" sz="1400"/>
              <a:t>In our project BoW(Bag of Words) and TFIDF vectorizer models are implemented and to classify the given inputs we have used 2 classification algorithms SGD(Stochastic Gradient Descent) and Multinomial Naive Bayes </a:t>
            </a:r>
            <a:r>
              <a:rPr lang="en-GB" sz="1400"/>
              <a:t>compared the results of both the methods.The objective of the project is to classify the given review into positive or negative using Multinomial Naive Bayes and Stochastic Gradient Descent algorithms.</a:t>
            </a:r>
            <a:endParaRPr sz="1400"/>
          </a:p>
          <a:p>
            <a:pPr marL="0" lvl="0" indent="0" algn="just" rtl="0">
              <a:spcBef>
                <a:spcPts val="600"/>
              </a:spcBef>
              <a:spcAft>
                <a:spcPts val="0"/>
              </a:spcAft>
              <a:buNone/>
            </a:pPr>
            <a:endParaRPr sz="1400"/>
          </a:p>
          <a:p>
            <a:pPr marL="0" lvl="0" indent="0" algn="just" rtl="0">
              <a:spcBef>
                <a:spcPts val="600"/>
              </a:spcBef>
              <a:spcAft>
                <a:spcPts val="0"/>
              </a:spcAft>
              <a:buNone/>
            </a:pPr>
            <a:endParaRPr sz="1400"/>
          </a:p>
          <a:p>
            <a:pPr marL="0" lvl="0" indent="0" algn="l" rtl="0">
              <a:spcBef>
                <a:spcPts val="600"/>
              </a:spcBef>
              <a:spcAft>
                <a:spcPts val="0"/>
              </a:spcAft>
              <a:buNone/>
            </a:pPr>
          </a:p>
        </p:txBody>
      </p:sp>
      <p:sp>
        <p:nvSpPr>
          <p:cNvPr id="133" name="Google Shape;133;p17"/>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691200" y="5075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Related work</a:t>
            </a:r>
            <a:endParaRPr lang="en-GB"/>
          </a:p>
        </p:txBody>
      </p:sp>
      <p:sp>
        <p:nvSpPr>
          <p:cNvPr id="139" name="Google Shape;139;p18"/>
          <p:cNvSpPr txBox="1"/>
          <p:nvPr>
            <p:ph type="body" idx="1"/>
          </p:nvPr>
        </p:nvSpPr>
        <p:spPr>
          <a:xfrm>
            <a:off x="691200" y="1212925"/>
            <a:ext cx="7761600" cy="28689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GB" sz="1300"/>
              <a:t>Everyday different kinds data is generated from different entities.In that text data is generated from multiple industries and majority of the text data is generated from the following industries e-commerce sites movie databases.This data is used mainly for sentiment analysis putting NLP(Natural Language Processing) to work.Using NLP drawing meaningful insights makes the businesses understand the brand value in the market[1].The text is classified using the 2 best text classification models Multinomial Naive Bayes and Stochastic Gradient Descent algorithms. SGD is an efficient approach for  classification tasks that uses the convex loss functions such as (linear) Support Vector Machines and Logistic Regression. SGD can be efficiently applied to large-scale and sparse machine learning problems that can be encountered in text classification and natural language processing[2]. In addition to SGD, Multinomial Naive Bayes algorithms also outperform the traditional algorithms in text classification. Multinomial Naive Bayes algorithm is a probabilistic learning method that is mostly used in Natural Language Processing (NLP). The algorithm is based on the Bayes theorem and predicts the tag of a text such as a piece of email or newspaper article.Multinomial Naive Bayes classifier achieved 73% accuracy on the small text dataset for news classifier where as Bernoulli Naive Bayes classifier achieved 69% accuracy on the same dataset[3].</a:t>
            </a:r>
            <a:endParaRPr sz="1300"/>
          </a:p>
          <a:p>
            <a:pPr marL="0" lvl="0" indent="0" algn="just" rtl="0">
              <a:spcBef>
                <a:spcPts val="600"/>
              </a:spcBef>
              <a:spcAft>
                <a:spcPts val="0"/>
              </a:spcAft>
              <a:buNone/>
            </a:pPr>
            <a:endParaRPr sz="1400"/>
          </a:p>
          <a:p>
            <a:pPr marL="0" lvl="0" indent="0" algn="just" rtl="0">
              <a:spcBef>
                <a:spcPts val="600"/>
              </a:spcBef>
              <a:spcAft>
                <a:spcPts val="0"/>
              </a:spcAft>
              <a:buNone/>
            </a:pPr>
            <a:endParaRPr sz="1400"/>
          </a:p>
          <a:p>
            <a:pPr marL="0" lvl="0" indent="0" algn="just" rtl="0">
              <a:spcBef>
                <a:spcPts val="600"/>
              </a:spcBef>
              <a:spcAft>
                <a:spcPts val="0"/>
              </a:spcAft>
              <a:buNone/>
            </a:pPr>
            <a:endParaRPr sz="1600"/>
          </a:p>
          <a:p>
            <a:pPr marL="0" lvl="0" indent="0" algn="just" rtl="0">
              <a:spcBef>
                <a:spcPts val="600"/>
              </a:spcBef>
              <a:spcAft>
                <a:spcPts val="0"/>
              </a:spcAft>
              <a:buNone/>
            </a:pPr>
            <a:endParaRPr sz="1600"/>
          </a:p>
        </p:txBody>
      </p:sp>
      <p:sp>
        <p:nvSpPr>
          <p:cNvPr id="140" name="Google Shape;140;p18"/>
          <p:cNvSpPr txBox="1"/>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6234</Words>
  <Application>WPS Presentation</Application>
  <PresentationFormat/>
  <Paragraphs>166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Montserrat</vt:lpstr>
      <vt:lpstr>Microsoft YaHei</vt:lpstr>
      <vt:lpstr>汉仪旗黑</vt:lpstr>
      <vt:lpstr>Arial Unicode MS</vt:lpstr>
      <vt:lpstr>宋体-简</vt:lpstr>
      <vt:lpstr>Desdemona template</vt:lpstr>
      <vt:lpstr>IMDB movie review</vt:lpstr>
      <vt:lpstr>Team information</vt:lpstr>
      <vt:lpstr>Roles and responsibilities</vt:lpstr>
      <vt:lpstr>PowerPoint 演示文稿</vt:lpstr>
      <vt:lpstr>Problem statement</vt:lpstr>
      <vt:lpstr>Proposed solution</vt:lpstr>
      <vt:lpstr>Motivation</vt:lpstr>
      <vt:lpstr>Objectives</vt:lpstr>
      <vt:lpstr>Related work</vt:lpstr>
      <vt:lpstr>Results</vt:lpstr>
      <vt:lpstr>Results</vt:lpstr>
      <vt:lpstr>Results</vt:lpstr>
      <vt:lpstr>Results</vt:lpstr>
      <vt:lpstr>Results</vt:lpstr>
      <vt:lpstr>Results summary</vt:lpstr>
      <vt:lpstr>References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review</dc:title>
  <dc:creator/>
  <cp:lastModifiedBy>rajeshkakarla</cp:lastModifiedBy>
  <cp:revision>2</cp:revision>
  <dcterms:created xsi:type="dcterms:W3CDTF">2022-12-06T03:18:49Z</dcterms:created>
  <dcterms:modified xsi:type="dcterms:W3CDTF">2022-12-06T03:18:49Z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ies>
</file>