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3" r:id="rId3"/>
    <p:sldId id="264" r:id="rId4"/>
    <p:sldId id="266" r:id="rId5"/>
    <p:sldId id="267" r:id="rId6"/>
    <p:sldId id="268" r:id="rId7"/>
    <p:sldId id="269"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20" autoAdjust="0"/>
  </p:normalViewPr>
  <p:slideViewPr>
    <p:cSldViewPr snapToGrid="0">
      <p:cViewPr>
        <p:scale>
          <a:sx n="100" d="100"/>
          <a:sy n="100" d="100"/>
        </p:scale>
        <p:origin x="633"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FD54E-BAF1-4CF2-8EFE-77FF505F5CE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289A665-21A1-43B1-9B80-1DEAFF7EF9A1}">
      <dgm:prSet/>
      <dgm:spPr/>
      <dgm:t>
        <a:bodyPr/>
        <a:lstStyle/>
        <a:p>
          <a:pPr>
            <a:defRPr cap="all"/>
          </a:pPr>
          <a:r>
            <a:rPr lang="en-US" dirty="0">
              <a:latin typeface="Times New Roman" panose="02020603050405020304" pitchFamily="18" charset="0"/>
              <a:cs typeface="Times New Roman" panose="02020603050405020304" pitchFamily="18" charset="0"/>
            </a:rPr>
            <a:t>Introduction</a:t>
          </a:r>
        </a:p>
      </dgm:t>
    </dgm:pt>
    <dgm:pt modelId="{DD95BB25-61F2-46B5-9B47-8C3609A89436}" type="parTrans" cxnId="{0153FE86-8A16-4EEB-A03B-2CED58594106}">
      <dgm:prSet/>
      <dgm:spPr/>
      <dgm:t>
        <a:bodyPr/>
        <a:lstStyle/>
        <a:p>
          <a:endParaRPr lang="en-US">
            <a:latin typeface="Times New Roman" panose="02020603050405020304" pitchFamily="18" charset="0"/>
            <a:cs typeface="Times New Roman" panose="02020603050405020304" pitchFamily="18" charset="0"/>
          </a:endParaRPr>
        </a:p>
      </dgm:t>
    </dgm:pt>
    <dgm:pt modelId="{860FC7D9-40EA-4948-8DD8-EA7B61E27ECB}" type="sibTrans" cxnId="{0153FE86-8A16-4EEB-A03B-2CED58594106}">
      <dgm:prSet/>
      <dgm:spPr/>
      <dgm:t>
        <a:bodyPr/>
        <a:lstStyle/>
        <a:p>
          <a:endParaRPr lang="en-US">
            <a:latin typeface="Times New Roman" panose="02020603050405020304" pitchFamily="18" charset="0"/>
            <a:cs typeface="Times New Roman" panose="02020603050405020304" pitchFamily="18" charset="0"/>
          </a:endParaRPr>
        </a:p>
      </dgm:t>
    </dgm:pt>
    <dgm:pt modelId="{F0FFD632-56C8-4EB4-A1F0-7B55B0F291FC}">
      <dgm:prSet/>
      <dgm:spPr/>
      <dgm:t>
        <a:bodyPr/>
        <a:lstStyle/>
        <a:p>
          <a:pPr>
            <a:defRPr cap="all"/>
          </a:pPr>
          <a:r>
            <a:rPr lang="en-US">
              <a:latin typeface="Times New Roman" panose="02020603050405020304" pitchFamily="18" charset="0"/>
              <a:cs typeface="Times New Roman" panose="02020603050405020304" pitchFamily="18" charset="0"/>
            </a:rPr>
            <a:t>Methodology</a:t>
          </a:r>
        </a:p>
      </dgm:t>
    </dgm:pt>
    <dgm:pt modelId="{A7EBF374-DE2C-4BC2-9EE3-A671CB58DF27}" type="parTrans" cxnId="{E5EFB3B4-1A7D-4CBD-9F4B-2E29CF315356}">
      <dgm:prSet/>
      <dgm:spPr/>
      <dgm:t>
        <a:bodyPr/>
        <a:lstStyle/>
        <a:p>
          <a:endParaRPr lang="en-US">
            <a:latin typeface="Times New Roman" panose="02020603050405020304" pitchFamily="18" charset="0"/>
            <a:cs typeface="Times New Roman" panose="02020603050405020304" pitchFamily="18" charset="0"/>
          </a:endParaRPr>
        </a:p>
      </dgm:t>
    </dgm:pt>
    <dgm:pt modelId="{09EC0E4C-099B-4F37-A773-2FF41362E0D9}" type="sibTrans" cxnId="{E5EFB3B4-1A7D-4CBD-9F4B-2E29CF315356}">
      <dgm:prSet/>
      <dgm:spPr/>
      <dgm:t>
        <a:bodyPr/>
        <a:lstStyle/>
        <a:p>
          <a:endParaRPr lang="en-US">
            <a:latin typeface="Times New Roman" panose="02020603050405020304" pitchFamily="18" charset="0"/>
            <a:cs typeface="Times New Roman" panose="02020603050405020304" pitchFamily="18" charset="0"/>
          </a:endParaRPr>
        </a:p>
      </dgm:t>
    </dgm:pt>
    <dgm:pt modelId="{28278886-F1C3-4B27-899A-1398FFE91281}">
      <dgm:prSet/>
      <dgm:spPr/>
      <dgm:t>
        <a:bodyPr/>
        <a:lstStyle/>
        <a:p>
          <a:pPr>
            <a:defRPr cap="all"/>
          </a:pPr>
          <a:r>
            <a:rPr lang="en-US" dirty="0">
              <a:latin typeface="Times New Roman" panose="02020603050405020304" pitchFamily="18" charset="0"/>
              <a:cs typeface="Times New Roman" panose="02020603050405020304" pitchFamily="18" charset="0"/>
            </a:rPr>
            <a:t>Findings</a:t>
          </a:r>
        </a:p>
      </dgm:t>
    </dgm:pt>
    <dgm:pt modelId="{9B8DB7CC-7CA3-42ED-A324-03AC7FD9BD86}" type="parTrans" cxnId="{33817967-D86E-4794-86E3-B204C3C53211}">
      <dgm:prSet/>
      <dgm:spPr/>
      <dgm:t>
        <a:bodyPr/>
        <a:lstStyle/>
        <a:p>
          <a:endParaRPr lang="en-US">
            <a:latin typeface="Times New Roman" panose="02020603050405020304" pitchFamily="18" charset="0"/>
            <a:cs typeface="Times New Roman" panose="02020603050405020304" pitchFamily="18" charset="0"/>
          </a:endParaRPr>
        </a:p>
      </dgm:t>
    </dgm:pt>
    <dgm:pt modelId="{4498F761-2FB7-4A23-8650-9B12305878D2}" type="sibTrans" cxnId="{33817967-D86E-4794-86E3-B204C3C53211}">
      <dgm:prSet/>
      <dgm:spPr/>
      <dgm:t>
        <a:bodyPr/>
        <a:lstStyle/>
        <a:p>
          <a:endParaRPr lang="en-US">
            <a:latin typeface="Times New Roman" panose="02020603050405020304" pitchFamily="18" charset="0"/>
            <a:cs typeface="Times New Roman" panose="02020603050405020304" pitchFamily="18" charset="0"/>
          </a:endParaRPr>
        </a:p>
      </dgm:t>
    </dgm:pt>
    <dgm:pt modelId="{5F15C65C-24D2-41A5-8626-7DFC829C15C2}">
      <dgm:prSet/>
      <dgm:spPr/>
      <dgm:t>
        <a:bodyPr/>
        <a:lstStyle/>
        <a:p>
          <a:pPr>
            <a:defRPr cap="all"/>
          </a:pPr>
          <a:r>
            <a:rPr lang="en-US">
              <a:latin typeface="Times New Roman" panose="02020603050405020304" pitchFamily="18" charset="0"/>
              <a:cs typeface="Times New Roman" panose="02020603050405020304" pitchFamily="18" charset="0"/>
            </a:rPr>
            <a:t>Discussion </a:t>
          </a:r>
        </a:p>
      </dgm:t>
    </dgm:pt>
    <dgm:pt modelId="{FC7C3050-24F7-4549-8E8C-52EFEA9D68A8}" type="parTrans" cxnId="{1A6F51EC-06A2-4429-BF6A-79D066670386}">
      <dgm:prSet/>
      <dgm:spPr/>
      <dgm:t>
        <a:bodyPr/>
        <a:lstStyle/>
        <a:p>
          <a:endParaRPr lang="en-US">
            <a:latin typeface="Times New Roman" panose="02020603050405020304" pitchFamily="18" charset="0"/>
            <a:cs typeface="Times New Roman" panose="02020603050405020304" pitchFamily="18" charset="0"/>
          </a:endParaRPr>
        </a:p>
      </dgm:t>
    </dgm:pt>
    <dgm:pt modelId="{B157BABE-6C0D-4B5D-8833-BCB78EFDBE62}" type="sibTrans" cxnId="{1A6F51EC-06A2-4429-BF6A-79D066670386}">
      <dgm:prSet/>
      <dgm:spPr/>
      <dgm:t>
        <a:bodyPr/>
        <a:lstStyle/>
        <a:p>
          <a:endParaRPr lang="en-US">
            <a:latin typeface="Times New Roman" panose="02020603050405020304" pitchFamily="18" charset="0"/>
            <a:cs typeface="Times New Roman" panose="02020603050405020304" pitchFamily="18" charset="0"/>
          </a:endParaRPr>
        </a:p>
      </dgm:t>
    </dgm:pt>
    <dgm:pt modelId="{46AA1B1D-3594-464F-9859-79A27360CA03}">
      <dgm:prSet/>
      <dgm:spPr/>
      <dgm:t>
        <a:bodyPr/>
        <a:lstStyle/>
        <a:p>
          <a:pPr>
            <a:defRPr cap="all"/>
          </a:pPr>
          <a:r>
            <a:rPr lang="en-US">
              <a:latin typeface="Times New Roman" panose="02020603050405020304" pitchFamily="18" charset="0"/>
              <a:cs typeface="Times New Roman" panose="02020603050405020304" pitchFamily="18" charset="0"/>
            </a:rPr>
            <a:t>Conclusion</a:t>
          </a:r>
        </a:p>
      </dgm:t>
    </dgm:pt>
    <dgm:pt modelId="{45258DE4-AB3E-475B-90D9-39440AED5EBD}" type="parTrans" cxnId="{AE473805-AC7B-4285-B604-12E55104884F}">
      <dgm:prSet/>
      <dgm:spPr/>
      <dgm:t>
        <a:bodyPr/>
        <a:lstStyle/>
        <a:p>
          <a:endParaRPr lang="en-US">
            <a:latin typeface="Times New Roman" panose="02020603050405020304" pitchFamily="18" charset="0"/>
            <a:cs typeface="Times New Roman" panose="02020603050405020304" pitchFamily="18" charset="0"/>
          </a:endParaRPr>
        </a:p>
      </dgm:t>
    </dgm:pt>
    <dgm:pt modelId="{2E81E1AA-4938-43C5-8548-BF0E4D82CD15}" type="sibTrans" cxnId="{AE473805-AC7B-4285-B604-12E55104884F}">
      <dgm:prSet/>
      <dgm:spPr/>
      <dgm:t>
        <a:bodyPr/>
        <a:lstStyle/>
        <a:p>
          <a:endParaRPr lang="en-US">
            <a:latin typeface="Times New Roman" panose="02020603050405020304" pitchFamily="18" charset="0"/>
            <a:cs typeface="Times New Roman" panose="02020603050405020304" pitchFamily="18" charset="0"/>
          </a:endParaRPr>
        </a:p>
      </dgm:t>
    </dgm:pt>
    <dgm:pt modelId="{BB247FD3-B1A3-49D0-BD2E-9A20F13054D4}" type="pres">
      <dgm:prSet presAssocID="{42FFD54E-BAF1-4CF2-8EFE-77FF505F5CE6}" presName="root" presStyleCnt="0">
        <dgm:presLayoutVars>
          <dgm:dir/>
          <dgm:resizeHandles val="exact"/>
        </dgm:presLayoutVars>
      </dgm:prSet>
      <dgm:spPr/>
    </dgm:pt>
    <dgm:pt modelId="{7C0B3BB9-69E6-43E1-ACAB-8D8462679164}" type="pres">
      <dgm:prSet presAssocID="{A289A665-21A1-43B1-9B80-1DEAFF7EF9A1}" presName="compNode" presStyleCnt="0"/>
      <dgm:spPr/>
    </dgm:pt>
    <dgm:pt modelId="{0A9FD7C2-AC80-4DD8-959D-70AFF3B34C8C}" type="pres">
      <dgm:prSet presAssocID="{A289A665-21A1-43B1-9B80-1DEAFF7EF9A1}" presName="iconBgRect" presStyleLbl="bgShp" presStyleIdx="0" presStyleCnt="5"/>
      <dgm:spPr/>
    </dgm:pt>
    <dgm:pt modelId="{98CCFA2D-FC2A-4D25-B256-BAD75FA55CBB}" type="pres">
      <dgm:prSet presAssocID="{A289A665-21A1-43B1-9B80-1DEAFF7EF9A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FAC492B6-4412-40D1-B730-D5F1B11D72C0}" type="pres">
      <dgm:prSet presAssocID="{A289A665-21A1-43B1-9B80-1DEAFF7EF9A1}" presName="spaceRect" presStyleCnt="0"/>
      <dgm:spPr/>
    </dgm:pt>
    <dgm:pt modelId="{C7BADD5D-7738-4A62-97EB-F2C55BF58077}" type="pres">
      <dgm:prSet presAssocID="{A289A665-21A1-43B1-9B80-1DEAFF7EF9A1}" presName="textRect" presStyleLbl="revTx" presStyleIdx="0" presStyleCnt="5">
        <dgm:presLayoutVars>
          <dgm:chMax val="1"/>
          <dgm:chPref val="1"/>
        </dgm:presLayoutVars>
      </dgm:prSet>
      <dgm:spPr/>
    </dgm:pt>
    <dgm:pt modelId="{A1DFDC63-02DA-492D-91D8-F89BE375816E}" type="pres">
      <dgm:prSet presAssocID="{860FC7D9-40EA-4948-8DD8-EA7B61E27ECB}" presName="sibTrans" presStyleCnt="0"/>
      <dgm:spPr/>
    </dgm:pt>
    <dgm:pt modelId="{1C74605C-9319-4F0E-8AD3-F57638B6B347}" type="pres">
      <dgm:prSet presAssocID="{F0FFD632-56C8-4EB4-A1F0-7B55B0F291FC}" presName="compNode" presStyleCnt="0"/>
      <dgm:spPr/>
    </dgm:pt>
    <dgm:pt modelId="{BBD0BFE4-2DC8-49CA-89C2-B1CE7F6CBDC0}" type="pres">
      <dgm:prSet presAssocID="{F0FFD632-56C8-4EB4-A1F0-7B55B0F291FC}" presName="iconBgRect" presStyleLbl="bgShp" presStyleIdx="1" presStyleCnt="5"/>
      <dgm:spPr/>
    </dgm:pt>
    <dgm:pt modelId="{16456883-4D7D-4D2C-8D45-10DEE9C4F582}" type="pres">
      <dgm:prSet presAssocID="{F0FFD632-56C8-4EB4-A1F0-7B55B0F291F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Enrollment"/>
        </a:ext>
      </dgm:extLst>
    </dgm:pt>
    <dgm:pt modelId="{C06992D1-5483-4A20-98B3-E15ACDD3C9CD}" type="pres">
      <dgm:prSet presAssocID="{F0FFD632-56C8-4EB4-A1F0-7B55B0F291FC}" presName="spaceRect" presStyleCnt="0"/>
      <dgm:spPr/>
    </dgm:pt>
    <dgm:pt modelId="{3BC9BF79-1FB5-45A8-B44E-4BB66B25CC69}" type="pres">
      <dgm:prSet presAssocID="{F0FFD632-56C8-4EB4-A1F0-7B55B0F291FC}" presName="textRect" presStyleLbl="revTx" presStyleIdx="1" presStyleCnt="5">
        <dgm:presLayoutVars>
          <dgm:chMax val="1"/>
          <dgm:chPref val="1"/>
        </dgm:presLayoutVars>
      </dgm:prSet>
      <dgm:spPr/>
    </dgm:pt>
    <dgm:pt modelId="{576965E2-ADC3-46CD-A698-7839F727BFC1}" type="pres">
      <dgm:prSet presAssocID="{09EC0E4C-099B-4F37-A773-2FF41362E0D9}" presName="sibTrans" presStyleCnt="0"/>
      <dgm:spPr/>
    </dgm:pt>
    <dgm:pt modelId="{CB4F1792-686F-466B-9E8A-09494333DEB7}" type="pres">
      <dgm:prSet presAssocID="{28278886-F1C3-4B27-899A-1398FFE91281}" presName="compNode" presStyleCnt="0"/>
      <dgm:spPr/>
    </dgm:pt>
    <dgm:pt modelId="{CD97BDA6-38C4-4CC7-AB39-EA895605DCD4}" type="pres">
      <dgm:prSet presAssocID="{28278886-F1C3-4B27-899A-1398FFE91281}" presName="iconBgRect" presStyleLbl="bgShp" presStyleIdx="2" presStyleCnt="5"/>
      <dgm:spPr/>
    </dgm:pt>
    <dgm:pt modelId="{FA26D73A-39C5-4B8F-92F9-E3080E7D3CC2}" type="pres">
      <dgm:prSet presAssocID="{28278886-F1C3-4B27-899A-1398FFE9128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munications"/>
        </a:ext>
      </dgm:extLst>
    </dgm:pt>
    <dgm:pt modelId="{930E61D1-F172-4385-BD4B-21E66EA79F9E}" type="pres">
      <dgm:prSet presAssocID="{28278886-F1C3-4B27-899A-1398FFE91281}" presName="spaceRect" presStyleCnt="0"/>
      <dgm:spPr/>
    </dgm:pt>
    <dgm:pt modelId="{EDDA88D3-D23F-402D-8947-4D5C3FFEE913}" type="pres">
      <dgm:prSet presAssocID="{28278886-F1C3-4B27-899A-1398FFE91281}" presName="textRect" presStyleLbl="revTx" presStyleIdx="2" presStyleCnt="5">
        <dgm:presLayoutVars>
          <dgm:chMax val="1"/>
          <dgm:chPref val="1"/>
        </dgm:presLayoutVars>
      </dgm:prSet>
      <dgm:spPr/>
    </dgm:pt>
    <dgm:pt modelId="{4C6A059B-EA77-4F6F-A3D7-B194DD90C938}" type="pres">
      <dgm:prSet presAssocID="{4498F761-2FB7-4A23-8650-9B12305878D2}" presName="sibTrans" presStyleCnt="0"/>
      <dgm:spPr/>
    </dgm:pt>
    <dgm:pt modelId="{8F4C990B-8D7A-467D-A6FA-6639D807EB0D}" type="pres">
      <dgm:prSet presAssocID="{5F15C65C-24D2-41A5-8626-7DFC829C15C2}" presName="compNode" presStyleCnt="0"/>
      <dgm:spPr/>
    </dgm:pt>
    <dgm:pt modelId="{D5AB74C7-D66D-4164-B9AB-030CBE8AC45D}" type="pres">
      <dgm:prSet presAssocID="{5F15C65C-24D2-41A5-8626-7DFC829C15C2}" presName="iconBgRect" presStyleLbl="bgShp" presStyleIdx="3" presStyleCnt="5"/>
      <dgm:spPr/>
    </dgm:pt>
    <dgm:pt modelId="{3B85D781-2385-41FD-AB57-AC57418AAE62}" type="pres">
      <dgm:prSet presAssocID="{5F15C65C-24D2-41A5-8626-7DFC829C15C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ment"/>
        </a:ext>
      </dgm:extLst>
    </dgm:pt>
    <dgm:pt modelId="{191ADA2B-52EF-4C88-BAEE-5A838533D743}" type="pres">
      <dgm:prSet presAssocID="{5F15C65C-24D2-41A5-8626-7DFC829C15C2}" presName="spaceRect" presStyleCnt="0"/>
      <dgm:spPr/>
    </dgm:pt>
    <dgm:pt modelId="{D6F6BBE5-4602-4BC3-A799-8ED7B090FC52}" type="pres">
      <dgm:prSet presAssocID="{5F15C65C-24D2-41A5-8626-7DFC829C15C2}" presName="textRect" presStyleLbl="revTx" presStyleIdx="3" presStyleCnt="5">
        <dgm:presLayoutVars>
          <dgm:chMax val="1"/>
          <dgm:chPref val="1"/>
        </dgm:presLayoutVars>
      </dgm:prSet>
      <dgm:spPr/>
    </dgm:pt>
    <dgm:pt modelId="{ED89292C-CF0F-4BC0-B962-141096C959A0}" type="pres">
      <dgm:prSet presAssocID="{B157BABE-6C0D-4B5D-8833-BCB78EFDBE62}" presName="sibTrans" presStyleCnt="0"/>
      <dgm:spPr/>
    </dgm:pt>
    <dgm:pt modelId="{998FB9A4-4E5E-4307-AD1B-6D36E000FCCA}" type="pres">
      <dgm:prSet presAssocID="{46AA1B1D-3594-464F-9859-79A27360CA03}" presName="compNode" presStyleCnt="0"/>
      <dgm:spPr/>
    </dgm:pt>
    <dgm:pt modelId="{9C2E980E-1BA0-4F55-B187-FBAACA41411D}" type="pres">
      <dgm:prSet presAssocID="{46AA1B1D-3594-464F-9859-79A27360CA03}" presName="iconBgRect" presStyleLbl="bgShp" presStyleIdx="4" presStyleCnt="5"/>
      <dgm:spPr/>
    </dgm:pt>
    <dgm:pt modelId="{B4F6252D-165F-41FF-8E4E-2B2E23D215A5}" type="pres">
      <dgm:prSet presAssocID="{46AA1B1D-3594-464F-9859-79A27360CA0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69515235-76A1-49CB-A1A4-1ED61CC4B123}" type="pres">
      <dgm:prSet presAssocID="{46AA1B1D-3594-464F-9859-79A27360CA03}" presName="spaceRect" presStyleCnt="0"/>
      <dgm:spPr/>
    </dgm:pt>
    <dgm:pt modelId="{7C38A8CD-82C9-44FA-ADBD-CE2703A4DAFB}" type="pres">
      <dgm:prSet presAssocID="{46AA1B1D-3594-464F-9859-79A27360CA03}" presName="textRect" presStyleLbl="revTx" presStyleIdx="4" presStyleCnt="5">
        <dgm:presLayoutVars>
          <dgm:chMax val="1"/>
          <dgm:chPref val="1"/>
        </dgm:presLayoutVars>
      </dgm:prSet>
      <dgm:spPr/>
    </dgm:pt>
  </dgm:ptLst>
  <dgm:cxnLst>
    <dgm:cxn modelId="{AE473805-AC7B-4285-B604-12E55104884F}" srcId="{42FFD54E-BAF1-4CF2-8EFE-77FF505F5CE6}" destId="{46AA1B1D-3594-464F-9859-79A27360CA03}" srcOrd="4" destOrd="0" parTransId="{45258DE4-AB3E-475B-90D9-39440AED5EBD}" sibTransId="{2E81E1AA-4938-43C5-8548-BF0E4D82CD15}"/>
    <dgm:cxn modelId="{44CF1826-AB14-4976-AF7E-DA038D35A0A4}" type="presOf" srcId="{46AA1B1D-3594-464F-9859-79A27360CA03}" destId="{7C38A8CD-82C9-44FA-ADBD-CE2703A4DAFB}" srcOrd="0" destOrd="0" presId="urn:microsoft.com/office/officeart/2018/5/layout/IconCircleLabelList"/>
    <dgm:cxn modelId="{33817967-D86E-4794-86E3-B204C3C53211}" srcId="{42FFD54E-BAF1-4CF2-8EFE-77FF505F5CE6}" destId="{28278886-F1C3-4B27-899A-1398FFE91281}" srcOrd="2" destOrd="0" parTransId="{9B8DB7CC-7CA3-42ED-A324-03AC7FD9BD86}" sibTransId="{4498F761-2FB7-4A23-8650-9B12305878D2}"/>
    <dgm:cxn modelId="{D39E0951-1DBA-4CFB-8F90-D6868613B76A}" type="presOf" srcId="{A289A665-21A1-43B1-9B80-1DEAFF7EF9A1}" destId="{C7BADD5D-7738-4A62-97EB-F2C55BF58077}" srcOrd="0" destOrd="0" presId="urn:microsoft.com/office/officeart/2018/5/layout/IconCircleLabelList"/>
    <dgm:cxn modelId="{0153FE86-8A16-4EEB-A03B-2CED58594106}" srcId="{42FFD54E-BAF1-4CF2-8EFE-77FF505F5CE6}" destId="{A289A665-21A1-43B1-9B80-1DEAFF7EF9A1}" srcOrd="0" destOrd="0" parTransId="{DD95BB25-61F2-46B5-9B47-8C3609A89436}" sibTransId="{860FC7D9-40EA-4948-8DD8-EA7B61E27ECB}"/>
    <dgm:cxn modelId="{C5638787-A09A-4E57-AC31-8E132AB61FF2}" type="presOf" srcId="{F0FFD632-56C8-4EB4-A1F0-7B55B0F291FC}" destId="{3BC9BF79-1FB5-45A8-B44E-4BB66B25CC69}" srcOrd="0" destOrd="0" presId="urn:microsoft.com/office/officeart/2018/5/layout/IconCircleLabelList"/>
    <dgm:cxn modelId="{E5EFB3B4-1A7D-4CBD-9F4B-2E29CF315356}" srcId="{42FFD54E-BAF1-4CF2-8EFE-77FF505F5CE6}" destId="{F0FFD632-56C8-4EB4-A1F0-7B55B0F291FC}" srcOrd="1" destOrd="0" parTransId="{A7EBF374-DE2C-4BC2-9EE3-A671CB58DF27}" sibTransId="{09EC0E4C-099B-4F37-A773-2FF41362E0D9}"/>
    <dgm:cxn modelId="{1F8EC9CE-78D6-4C7B-AED1-6B9CD00463D4}" type="presOf" srcId="{42FFD54E-BAF1-4CF2-8EFE-77FF505F5CE6}" destId="{BB247FD3-B1A3-49D0-BD2E-9A20F13054D4}" srcOrd="0" destOrd="0" presId="urn:microsoft.com/office/officeart/2018/5/layout/IconCircleLabelList"/>
    <dgm:cxn modelId="{1A6F51EC-06A2-4429-BF6A-79D066670386}" srcId="{42FFD54E-BAF1-4CF2-8EFE-77FF505F5CE6}" destId="{5F15C65C-24D2-41A5-8626-7DFC829C15C2}" srcOrd="3" destOrd="0" parTransId="{FC7C3050-24F7-4549-8E8C-52EFEA9D68A8}" sibTransId="{B157BABE-6C0D-4B5D-8833-BCB78EFDBE62}"/>
    <dgm:cxn modelId="{CCB34BF7-93A1-4DFF-B864-579A2DCA5D37}" type="presOf" srcId="{5F15C65C-24D2-41A5-8626-7DFC829C15C2}" destId="{D6F6BBE5-4602-4BC3-A799-8ED7B090FC52}" srcOrd="0" destOrd="0" presId="urn:microsoft.com/office/officeart/2018/5/layout/IconCircleLabelList"/>
    <dgm:cxn modelId="{EAC484FD-9A37-4D0E-B9CE-BF778E24E864}" type="presOf" srcId="{28278886-F1C3-4B27-899A-1398FFE91281}" destId="{EDDA88D3-D23F-402D-8947-4D5C3FFEE913}" srcOrd="0" destOrd="0" presId="urn:microsoft.com/office/officeart/2018/5/layout/IconCircleLabelList"/>
    <dgm:cxn modelId="{ED0CC28B-9242-4A4B-837C-1D3C99D0617E}" type="presParOf" srcId="{BB247FD3-B1A3-49D0-BD2E-9A20F13054D4}" destId="{7C0B3BB9-69E6-43E1-ACAB-8D8462679164}" srcOrd="0" destOrd="0" presId="urn:microsoft.com/office/officeart/2018/5/layout/IconCircleLabelList"/>
    <dgm:cxn modelId="{2CF5A538-6B39-4A89-90B3-0FADAC2EA58A}" type="presParOf" srcId="{7C0B3BB9-69E6-43E1-ACAB-8D8462679164}" destId="{0A9FD7C2-AC80-4DD8-959D-70AFF3B34C8C}" srcOrd="0" destOrd="0" presId="urn:microsoft.com/office/officeart/2018/5/layout/IconCircleLabelList"/>
    <dgm:cxn modelId="{0CCC23A1-9C8F-47ED-A91D-754E9F27A444}" type="presParOf" srcId="{7C0B3BB9-69E6-43E1-ACAB-8D8462679164}" destId="{98CCFA2D-FC2A-4D25-B256-BAD75FA55CBB}" srcOrd="1" destOrd="0" presId="urn:microsoft.com/office/officeart/2018/5/layout/IconCircleLabelList"/>
    <dgm:cxn modelId="{D2FBF98E-C992-4713-AE64-3CD9BC6D0623}" type="presParOf" srcId="{7C0B3BB9-69E6-43E1-ACAB-8D8462679164}" destId="{FAC492B6-4412-40D1-B730-D5F1B11D72C0}" srcOrd="2" destOrd="0" presId="urn:microsoft.com/office/officeart/2018/5/layout/IconCircleLabelList"/>
    <dgm:cxn modelId="{4CEBDA44-9ED0-4BD9-8BA3-F35A6089FE38}" type="presParOf" srcId="{7C0B3BB9-69E6-43E1-ACAB-8D8462679164}" destId="{C7BADD5D-7738-4A62-97EB-F2C55BF58077}" srcOrd="3" destOrd="0" presId="urn:microsoft.com/office/officeart/2018/5/layout/IconCircleLabelList"/>
    <dgm:cxn modelId="{C18A4837-4E17-44D7-ABF5-4E4DC3A61852}" type="presParOf" srcId="{BB247FD3-B1A3-49D0-BD2E-9A20F13054D4}" destId="{A1DFDC63-02DA-492D-91D8-F89BE375816E}" srcOrd="1" destOrd="0" presId="urn:microsoft.com/office/officeart/2018/5/layout/IconCircleLabelList"/>
    <dgm:cxn modelId="{B1571CAA-D180-4581-8FB3-06FAF03B56DA}" type="presParOf" srcId="{BB247FD3-B1A3-49D0-BD2E-9A20F13054D4}" destId="{1C74605C-9319-4F0E-8AD3-F57638B6B347}" srcOrd="2" destOrd="0" presId="urn:microsoft.com/office/officeart/2018/5/layout/IconCircleLabelList"/>
    <dgm:cxn modelId="{1C04B6C1-0134-4D0A-B238-FAF8DA31184B}" type="presParOf" srcId="{1C74605C-9319-4F0E-8AD3-F57638B6B347}" destId="{BBD0BFE4-2DC8-49CA-89C2-B1CE7F6CBDC0}" srcOrd="0" destOrd="0" presId="urn:microsoft.com/office/officeart/2018/5/layout/IconCircleLabelList"/>
    <dgm:cxn modelId="{D66D0993-9113-4BE3-8D5D-A684F27BE88E}" type="presParOf" srcId="{1C74605C-9319-4F0E-8AD3-F57638B6B347}" destId="{16456883-4D7D-4D2C-8D45-10DEE9C4F582}" srcOrd="1" destOrd="0" presId="urn:microsoft.com/office/officeart/2018/5/layout/IconCircleLabelList"/>
    <dgm:cxn modelId="{210553D3-31F0-4C64-B66D-CD966B8D7EEF}" type="presParOf" srcId="{1C74605C-9319-4F0E-8AD3-F57638B6B347}" destId="{C06992D1-5483-4A20-98B3-E15ACDD3C9CD}" srcOrd="2" destOrd="0" presId="urn:microsoft.com/office/officeart/2018/5/layout/IconCircleLabelList"/>
    <dgm:cxn modelId="{012BA127-DE0E-48E4-91EF-AE6770001C17}" type="presParOf" srcId="{1C74605C-9319-4F0E-8AD3-F57638B6B347}" destId="{3BC9BF79-1FB5-45A8-B44E-4BB66B25CC69}" srcOrd="3" destOrd="0" presId="urn:microsoft.com/office/officeart/2018/5/layout/IconCircleLabelList"/>
    <dgm:cxn modelId="{08694B42-D0D9-4DB6-9E75-06FD4AF7B561}" type="presParOf" srcId="{BB247FD3-B1A3-49D0-BD2E-9A20F13054D4}" destId="{576965E2-ADC3-46CD-A698-7839F727BFC1}" srcOrd="3" destOrd="0" presId="urn:microsoft.com/office/officeart/2018/5/layout/IconCircleLabelList"/>
    <dgm:cxn modelId="{0E284608-3CC0-4A5F-BF05-A36E4714F578}" type="presParOf" srcId="{BB247FD3-B1A3-49D0-BD2E-9A20F13054D4}" destId="{CB4F1792-686F-466B-9E8A-09494333DEB7}" srcOrd="4" destOrd="0" presId="urn:microsoft.com/office/officeart/2018/5/layout/IconCircleLabelList"/>
    <dgm:cxn modelId="{93A59B75-0E01-43F8-A5C8-9ACF3C2C2C42}" type="presParOf" srcId="{CB4F1792-686F-466B-9E8A-09494333DEB7}" destId="{CD97BDA6-38C4-4CC7-AB39-EA895605DCD4}" srcOrd="0" destOrd="0" presId="urn:microsoft.com/office/officeart/2018/5/layout/IconCircleLabelList"/>
    <dgm:cxn modelId="{A39D4FE8-D51E-43F8-B92F-9D8AC7340CB2}" type="presParOf" srcId="{CB4F1792-686F-466B-9E8A-09494333DEB7}" destId="{FA26D73A-39C5-4B8F-92F9-E3080E7D3CC2}" srcOrd="1" destOrd="0" presId="urn:microsoft.com/office/officeart/2018/5/layout/IconCircleLabelList"/>
    <dgm:cxn modelId="{AE44A4D3-F366-415C-B3C2-778DD774412A}" type="presParOf" srcId="{CB4F1792-686F-466B-9E8A-09494333DEB7}" destId="{930E61D1-F172-4385-BD4B-21E66EA79F9E}" srcOrd="2" destOrd="0" presId="urn:microsoft.com/office/officeart/2018/5/layout/IconCircleLabelList"/>
    <dgm:cxn modelId="{A29649EA-7DA8-4878-BD3B-7842AD879932}" type="presParOf" srcId="{CB4F1792-686F-466B-9E8A-09494333DEB7}" destId="{EDDA88D3-D23F-402D-8947-4D5C3FFEE913}" srcOrd="3" destOrd="0" presId="urn:microsoft.com/office/officeart/2018/5/layout/IconCircleLabelList"/>
    <dgm:cxn modelId="{80064D0F-D8D3-4AFB-94CE-B1687C6348F5}" type="presParOf" srcId="{BB247FD3-B1A3-49D0-BD2E-9A20F13054D4}" destId="{4C6A059B-EA77-4F6F-A3D7-B194DD90C938}" srcOrd="5" destOrd="0" presId="urn:microsoft.com/office/officeart/2018/5/layout/IconCircleLabelList"/>
    <dgm:cxn modelId="{99B5F05B-8E72-4B8A-99E2-A55E1DD7E994}" type="presParOf" srcId="{BB247FD3-B1A3-49D0-BD2E-9A20F13054D4}" destId="{8F4C990B-8D7A-467D-A6FA-6639D807EB0D}" srcOrd="6" destOrd="0" presId="urn:microsoft.com/office/officeart/2018/5/layout/IconCircleLabelList"/>
    <dgm:cxn modelId="{345FEDDC-7FAA-4E21-A399-E98FB36A1528}" type="presParOf" srcId="{8F4C990B-8D7A-467D-A6FA-6639D807EB0D}" destId="{D5AB74C7-D66D-4164-B9AB-030CBE8AC45D}" srcOrd="0" destOrd="0" presId="urn:microsoft.com/office/officeart/2018/5/layout/IconCircleLabelList"/>
    <dgm:cxn modelId="{E0F71D22-1133-4C6A-81B8-267619292D73}" type="presParOf" srcId="{8F4C990B-8D7A-467D-A6FA-6639D807EB0D}" destId="{3B85D781-2385-41FD-AB57-AC57418AAE62}" srcOrd="1" destOrd="0" presId="urn:microsoft.com/office/officeart/2018/5/layout/IconCircleLabelList"/>
    <dgm:cxn modelId="{0DA9B1DF-9835-4E2E-A479-7D0D78DC0A2D}" type="presParOf" srcId="{8F4C990B-8D7A-467D-A6FA-6639D807EB0D}" destId="{191ADA2B-52EF-4C88-BAEE-5A838533D743}" srcOrd="2" destOrd="0" presId="urn:microsoft.com/office/officeart/2018/5/layout/IconCircleLabelList"/>
    <dgm:cxn modelId="{CC1F109B-5E38-41EF-B445-B31225D800ED}" type="presParOf" srcId="{8F4C990B-8D7A-467D-A6FA-6639D807EB0D}" destId="{D6F6BBE5-4602-4BC3-A799-8ED7B090FC52}" srcOrd="3" destOrd="0" presId="urn:microsoft.com/office/officeart/2018/5/layout/IconCircleLabelList"/>
    <dgm:cxn modelId="{A198A608-208D-41BE-BAAC-019FF079DFCD}" type="presParOf" srcId="{BB247FD3-B1A3-49D0-BD2E-9A20F13054D4}" destId="{ED89292C-CF0F-4BC0-B962-141096C959A0}" srcOrd="7" destOrd="0" presId="urn:microsoft.com/office/officeart/2018/5/layout/IconCircleLabelList"/>
    <dgm:cxn modelId="{97342A9F-25D0-44E5-BCC4-E33D189BB75E}" type="presParOf" srcId="{BB247FD3-B1A3-49D0-BD2E-9A20F13054D4}" destId="{998FB9A4-4E5E-4307-AD1B-6D36E000FCCA}" srcOrd="8" destOrd="0" presId="urn:microsoft.com/office/officeart/2018/5/layout/IconCircleLabelList"/>
    <dgm:cxn modelId="{8DBEAA94-9CFD-4562-A630-492496258E24}" type="presParOf" srcId="{998FB9A4-4E5E-4307-AD1B-6D36E000FCCA}" destId="{9C2E980E-1BA0-4F55-B187-FBAACA41411D}" srcOrd="0" destOrd="0" presId="urn:microsoft.com/office/officeart/2018/5/layout/IconCircleLabelList"/>
    <dgm:cxn modelId="{78E1CC45-CD24-45E2-B6B9-B0E6136F3ACC}" type="presParOf" srcId="{998FB9A4-4E5E-4307-AD1B-6D36E000FCCA}" destId="{B4F6252D-165F-41FF-8E4E-2B2E23D215A5}" srcOrd="1" destOrd="0" presId="urn:microsoft.com/office/officeart/2018/5/layout/IconCircleLabelList"/>
    <dgm:cxn modelId="{0728BD70-2D6C-4DF8-9E53-6C706C13F0B7}" type="presParOf" srcId="{998FB9A4-4E5E-4307-AD1B-6D36E000FCCA}" destId="{69515235-76A1-49CB-A1A4-1ED61CC4B123}" srcOrd="2" destOrd="0" presId="urn:microsoft.com/office/officeart/2018/5/layout/IconCircleLabelList"/>
    <dgm:cxn modelId="{56FB0338-0E43-4E4C-80F7-0B23C6F2AA52}" type="presParOf" srcId="{998FB9A4-4E5E-4307-AD1B-6D36E000FCCA}" destId="{7C38A8CD-82C9-44FA-ADBD-CE2703A4DAF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2C97FB-1449-4DB7-9092-E9F8F2BEFA6B}"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12CFDF41-4008-412D-A809-D1BF497335C2}">
      <dgm:prSet/>
      <dgm:spPr/>
      <dgm:t>
        <a:bodyPr/>
        <a:lstStyle/>
        <a:p>
          <a:pPr>
            <a:lnSpc>
              <a:spcPct val="100000"/>
            </a:lnSpc>
          </a:pPr>
          <a:r>
            <a:rPr lang="en-US" b="1" dirty="0">
              <a:latin typeface="Times New Roman" panose="02020603050405020304" pitchFamily="18" charset="0"/>
              <a:cs typeface="Times New Roman" panose="02020603050405020304" pitchFamily="18" charset="0"/>
            </a:rPr>
            <a:t>Causal Explanations for HEC: </a:t>
          </a:r>
          <a:r>
            <a:rPr lang="en-US" dirty="0">
              <a:latin typeface="Times New Roman" panose="02020603050405020304" pitchFamily="18" charset="0"/>
              <a:cs typeface="Times New Roman" panose="02020603050405020304" pitchFamily="18" charset="0"/>
            </a:rPr>
            <a:t>Explore the multifaceted causes of Human-Elephant Conflict (HEC) in Sri Lanka, identifying seven major narratives such as poaching, habitat loss, and agricultural issues. Emphasize the complexity of the issue, where multiple factors intersect, making a single dominant explanation challenging.</a:t>
          </a:r>
        </a:p>
      </dgm:t>
    </dgm:pt>
    <dgm:pt modelId="{D4CD6701-2B03-4B2E-A1DA-53E0EDC9C793}" type="parTrans" cxnId="{7B2869BB-E859-4E65-9935-CB167D9F0118}">
      <dgm:prSet/>
      <dgm:spPr/>
      <dgm:t>
        <a:bodyPr/>
        <a:lstStyle/>
        <a:p>
          <a:endParaRPr lang="en-US">
            <a:latin typeface="Times New Roman" panose="02020603050405020304" pitchFamily="18" charset="0"/>
            <a:cs typeface="Times New Roman" panose="02020603050405020304" pitchFamily="18" charset="0"/>
          </a:endParaRPr>
        </a:p>
      </dgm:t>
    </dgm:pt>
    <dgm:pt modelId="{57AE85EB-FDCF-4538-A032-DA42B7936324}" type="sibTrans" cxnId="{7B2869BB-E859-4E65-9935-CB167D9F0118}">
      <dgm:prSet/>
      <dgm:spPr/>
      <dgm:t>
        <a:bodyPr/>
        <a:lstStyle/>
        <a:p>
          <a:endParaRPr lang="en-US">
            <a:latin typeface="Times New Roman" panose="02020603050405020304" pitchFamily="18" charset="0"/>
            <a:cs typeface="Times New Roman" panose="02020603050405020304" pitchFamily="18" charset="0"/>
          </a:endParaRPr>
        </a:p>
      </dgm:t>
    </dgm:pt>
    <dgm:pt modelId="{F8BABA8B-CB61-4DD3-8A08-E1A3F022542D}">
      <dgm:prSet/>
      <dgm:spPr/>
      <dgm:t>
        <a:bodyPr/>
        <a:lstStyle/>
        <a:p>
          <a:pPr>
            <a:lnSpc>
              <a:spcPct val="100000"/>
            </a:lnSpc>
          </a:pPr>
          <a:r>
            <a:rPr lang="en-US" b="1" dirty="0">
              <a:latin typeface="Times New Roman" panose="02020603050405020304" pitchFamily="18" charset="0"/>
              <a:cs typeface="Times New Roman" panose="02020603050405020304" pitchFamily="18" charset="0"/>
            </a:rPr>
            <a:t>Evaluation of Mitigation </a:t>
          </a:r>
          <a:r>
            <a:rPr lang="en-US" dirty="0">
              <a:latin typeface="Times New Roman" panose="02020603050405020304" pitchFamily="18" charset="0"/>
              <a:cs typeface="Times New Roman" panose="02020603050405020304" pitchFamily="18" charset="0"/>
            </a:rPr>
            <a:t>Strategies: Examine the shortcomings of existing mitigation strategies like deterrence, fencing, and translocation, highlighting the gap between these approaches and the experiences of HEC-affected villagers. Stress the impact of political and economic factors on habitat fragmentation and call for a critical reevaluation of conservation policies.</a:t>
          </a:r>
        </a:p>
      </dgm:t>
    </dgm:pt>
    <dgm:pt modelId="{941E4382-E21D-49FF-94A6-774504ED8363}" type="parTrans" cxnId="{5DAB524B-E0FA-4A3B-95F7-34B588B6C425}">
      <dgm:prSet/>
      <dgm:spPr/>
      <dgm:t>
        <a:bodyPr/>
        <a:lstStyle/>
        <a:p>
          <a:endParaRPr lang="en-US">
            <a:latin typeface="Times New Roman" panose="02020603050405020304" pitchFamily="18" charset="0"/>
            <a:cs typeface="Times New Roman" panose="02020603050405020304" pitchFamily="18" charset="0"/>
          </a:endParaRPr>
        </a:p>
      </dgm:t>
    </dgm:pt>
    <dgm:pt modelId="{ECDBAC4B-9AFE-457C-94F2-398B431FB8D4}" type="sibTrans" cxnId="{5DAB524B-E0FA-4A3B-95F7-34B588B6C425}">
      <dgm:prSet/>
      <dgm:spPr/>
      <dgm:t>
        <a:bodyPr/>
        <a:lstStyle/>
        <a:p>
          <a:endParaRPr lang="en-US">
            <a:latin typeface="Times New Roman" panose="02020603050405020304" pitchFamily="18" charset="0"/>
            <a:cs typeface="Times New Roman" panose="02020603050405020304" pitchFamily="18" charset="0"/>
          </a:endParaRPr>
        </a:p>
      </dgm:t>
    </dgm:pt>
    <dgm:pt modelId="{AB185DC9-78B5-4B13-80B3-C2918A23FFB0}">
      <dgm:prSet/>
      <dgm:spPr/>
      <dgm:t>
        <a:bodyPr/>
        <a:lstStyle/>
        <a:p>
          <a:pPr>
            <a:lnSpc>
              <a:spcPct val="100000"/>
            </a:lnSpc>
          </a:pPr>
          <a:r>
            <a:rPr lang="en-US" b="1" dirty="0">
              <a:latin typeface="Times New Roman" panose="02020603050405020304" pitchFamily="18" charset="0"/>
              <a:cs typeface="Times New Roman" panose="02020603050405020304" pitchFamily="18" charset="0"/>
            </a:rPr>
            <a:t>Synthesizing the Discussions: </a:t>
          </a:r>
          <a:r>
            <a:rPr lang="en-US" dirty="0">
              <a:latin typeface="Times New Roman" panose="02020603050405020304" pitchFamily="18" charset="0"/>
              <a:cs typeface="Times New Roman" panose="02020603050405020304" pitchFamily="18" charset="0"/>
            </a:rPr>
            <a:t>Combine the insights from causal explanations and mitigation strategies discussions to gain a comprehensive understanding of HEC in Sri Lanka. Emphasize the need for a holistic approach considering ecological, economic, and social dimensions, and argue for a shift towards comprehensive, long-term, and context-specific solutions.</a:t>
          </a:r>
        </a:p>
      </dgm:t>
    </dgm:pt>
    <dgm:pt modelId="{9206BE6A-02EA-4CA7-B484-44AD84DEFCD1}" type="parTrans" cxnId="{984E6238-4C97-4E1C-837C-C15FFBC60F6A}">
      <dgm:prSet/>
      <dgm:spPr/>
      <dgm:t>
        <a:bodyPr/>
        <a:lstStyle/>
        <a:p>
          <a:endParaRPr lang="en-US">
            <a:latin typeface="Times New Roman" panose="02020603050405020304" pitchFamily="18" charset="0"/>
            <a:cs typeface="Times New Roman" panose="02020603050405020304" pitchFamily="18" charset="0"/>
          </a:endParaRPr>
        </a:p>
      </dgm:t>
    </dgm:pt>
    <dgm:pt modelId="{3F2DF9EC-2819-4E70-B081-9E54127469E8}" type="sibTrans" cxnId="{984E6238-4C97-4E1C-837C-C15FFBC60F6A}">
      <dgm:prSet/>
      <dgm:spPr/>
      <dgm:t>
        <a:bodyPr/>
        <a:lstStyle/>
        <a:p>
          <a:endParaRPr lang="en-US">
            <a:latin typeface="Times New Roman" panose="02020603050405020304" pitchFamily="18" charset="0"/>
            <a:cs typeface="Times New Roman" panose="02020603050405020304" pitchFamily="18" charset="0"/>
          </a:endParaRPr>
        </a:p>
      </dgm:t>
    </dgm:pt>
    <dgm:pt modelId="{3FBF8B6B-AAA7-4729-AD42-8342A22076A0}">
      <dgm:prSet/>
      <dgm:spPr/>
      <dgm:t>
        <a:bodyPr/>
        <a:lstStyle/>
        <a:p>
          <a:pPr>
            <a:lnSpc>
              <a:spcPct val="100000"/>
            </a:lnSpc>
          </a:pPr>
          <a:r>
            <a:rPr lang="en-US" b="1" dirty="0">
              <a:latin typeface="Times New Roman" panose="02020603050405020304" pitchFamily="18" charset="0"/>
              <a:cs typeface="Times New Roman" panose="02020603050405020304" pitchFamily="18" charset="0"/>
            </a:rPr>
            <a:t>Rethinking Existing Strategies: </a:t>
          </a:r>
          <a:r>
            <a:rPr lang="en-US" dirty="0">
              <a:latin typeface="Times New Roman" panose="02020603050405020304" pitchFamily="18" charset="0"/>
              <a:cs typeface="Times New Roman" panose="02020603050405020304" pitchFamily="18" charset="0"/>
            </a:rPr>
            <a:t>Advocate for a reevaluation of existing HEC strategies, calling for a shift towards more comprehensive, long-term, and context-specific solutions. Suggest considering human-elephant coexistence in shared landscapes, rethinking the role of protected areas, and promoting sustainable agricultural practices as key elements in addressing HEC challenges.</a:t>
          </a:r>
        </a:p>
      </dgm:t>
    </dgm:pt>
    <dgm:pt modelId="{FDE729A4-9800-410D-9BE0-F4769D4B48A9}" type="parTrans" cxnId="{9341E2E2-9658-47EE-AC8B-2928F3C58E0E}">
      <dgm:prSet/>
      <dgm:spPr/>
      <dgm:t>
        <a:bodyPr/>
        <a:lstStyle/>
        <a:p>
          <a:endParaRPr lang="en-US">
            <a:latin typeface="Times New Roman" panose="02020603050405020304" pitchFamily="18" charset="0"/>
            <a:cs typeface="Times New Roman" panose="02020603050405020304" pitchFamily="18" charset="0"/>
          </a:endParaRPr>
        </a:p>
      </dgm:t>
    </dgm:pt>
    <dgm:pt modelId="{269B4ACB-0B34-4468-AC53-D221E52C00D5}" type="sibTrans" cxnId="{9341E2E2-9658-47EE-AC8B-2928F3C58E0E}">
      <dgm:prSet/>
      <dgm:spPr/>
      <dgm:t>
        <a:bodyPr/>
        <a:lstStyle/>
        <a:p>
          <a:endParaRPr lang="en-US">
            <a:latin typeface="Times New Roman" panose="02020603050405020304" pitchFamily="18" charset="0"/>
            <a:cs typeface="Times New Roman" panose="02020603050405020304" pitchFamily="18" charset="0"/>
          </a:endParaRPr>
        </a:p>
      </dgm:t>
    </dgm:pt>
    <dgm:pt modelId="{E2CDD110-F320-4DD6-8269-2DCCDF4E28DD}" type="pres">
      <dgm:prSet presAssocID="{922C97FB-1449-4DB7-9092-E9F8F2BEFA6B}" presName="outerComposite" presStyleCnt="0">
        <dgm:presLayoutVars>
          <dgm:chMax val="5"/>
          <dgm:dir/>
          <dgm:resizeHandles val="exact"/>
        </dgm:presLayoutVars>
      </dgm:prSet>
      <dgm:spPr/>
    </dgm:pt>
    <dgm:pt modelId="{87F84380-6E65-48AC-A0FB-68EAB9886546}" type="pres">
      <dgm:prSet presAssocID="{922C97FB-1449-4DB7-9092-E9F8F2BEFA6B}" presName="dummyMaxCanvas" presStyleCnt="0">
        <dgm:presLayoutVars/>
      </dgm:prSet>
      <dgm:spPr/>
    </dgm:pt>
    <dgm:pt modelId="{142C39B9-C12F-497C-9EA8-B892B1C4D790}" type="pres">
      <dgm:prSet presAssocID="{922C97FB-1449-4DB7-9092-E9F8F2BEFA6B}" presName="FourNodes_1" presStyleLbl="node1" presStyleIdx="0" presStyleCnt="4">
        <dgm:presLayoutVars>
          <dgm:bulletEnabled val="1"/>
        </dgm:presLayoutVars>
      </dgm:prSet>
      <dgm:spPr/>
    </dgm:pt>
    <dgm:pt modelId="{D4E1C7C1-1692-4D01-B390-C49007B4DC83}" type="pres">
      <dgm:prSet presAssocID="{922C97FB-1449-4DB7-9092-E9F8F2BEFA6B}" presName="FourNodes_2" presStyleLbl="node1" presStyleIdx="1" presStyleCnt="4">
        <dgm:presLayoutVars>
          <dgm:bulletEnabled val="1"/>
        </dgm:presLayoutVars>
      </dgm:prSet>
      <dgm:spPr/>
    </dgm:pt>
    <dgm:pt modelId="{92C22B6C-E905-4708-BC47-B6CAE987E4F9}" type="pres">
      <dgm:prSet presAssocID="{922C97FB-1449-4DB7-9092-E9F8F2BEFA6B}" presName="FourNodes_3" presStyleLbl="node1" presStyleIdx="2" presStyleCnt="4">
        <dgm:presLayoutVars>
          <dgm:bulletEnabled val="1"/>
        </dgm:presLayoutVars>
      </dgm:prSet>
      <dgm:spPr/>
    </dgm:pt>
    <dgm:pt modelId="{B6CC70DE-DFAD-4595-83C7-FAB0AB1EEC55}" type="pres">
      <dgm:prSet presAssocID="{922C97FB-1449-4DB7-9092-E9F8F2BEFA6B}" presName="FourNodes_4" presStyleLbl="node1" presStyleIdx="3" presStyleCnt="4">
        <dgm:presLayoutVars>
          <dgm:bulletEnabled val="1"/>
        </dgm:presLayoutVars>
      </dgm:prSet>
      <dgm:spPr/>
    </dgm:pt>
    <dgm:pt modelId="{CA870EAD-BE4D-462F-96D4-16D6ADA874B4}" type="pres">
      <dgm:prSet presAssocID="{922C97FB-1449-4DB7-9092-E9F8F2BEFA6B}" presName="FourConn_1-2" presStyleLbl="fgAccFollowNode1" presStyleIdx="0" presStyleCnt="3">
        <dgm:presLayoutVars>
          <dgm:bulletEnabled val="1"/>
        </dgm:presLayoutVars>
      </dgm:prSet>
      <dgm:spPr/>
    </dgm:pt>
    <dgm:pt modelId="{4FEDF1E0-D5B7-46FE-A69C-F0DA8BBC3173}" type="pres">
      <dgm:prSet presAssocID="{922C97FB-1449-4DB7-9092-E9F8F2BEFA6B}" presName="FourConn_2-3" presStyleLbl="fgAccFollowNode1" presStyleIdx="1" presStyleCnt="3">
        <dgm:presLayoutVars>
          <dgm:bulletEnabled val="1"/>
        </dgm:presLayoutVars>
      </dgm:prSet>
      <dgm:spPr/>
    </dgm:pt>
    <dgm:pt modelId="{ED2F6854-F905-4185-9A3F-1B8907FBD7FD}" type="pres">
      <dgm:prSet presAssocID="{922C97FB-1449-4DB7-9092-E9F8F2BEFA6B}" presName="FourConn_3-4" presStyleLbl="fgAccFollowNode1" presStyleIdx="2" presStyleCnt="3">
        <dgm:presLayoutVars>
          <dgm:bulletEnabled val="1"/>
        </dgm:presLayoutVars>
      </dgm:prSet>
      <dgm:spPr/>
    </dgm:pt>
    <dgm:pt modelId="{1FE60A2A-6EDC-4ADF-A837-7FEC87065D85}" type="pres">
      <dgm:prSet presAssocID="{922C97FB-1449-4DB7-9092-E9F8F2BEFA6B}" presName="FourNodes_1_text" presStyleLbl="node1" presStyleIdx="3" presStyleCnt="4">
        <dgm:presLayoutVars>
          <dgm:bulletEnabled val="1"/>
        </dgm:presLayoutVars>
      </dgm:prSet>
      <dgm:spPr/>
    </dgm:pt>
    <dgm:pt modelId="{C6D77DD5-ECF1-4AC2-8E66-FEA510E6DD5B}" type="pres">
      <dgm:prSet presAssocID="{922C97FB-1449-4DB7-9092-E9F8F2BEFA6B}" presName="FourNodes_2_text" presStyleLbl="node1" presStyleIdx="3" presStyleCnt="4">
        <dgm:presLayoutVars>
          <dgm:bulletEnabled val="1"/>
        </dgm:presLayoutVars>
      </dgm:prSet>
      <dgm:spPr/>
    </dgm:pt>
    <dgm:pt modelId="{4331AB4C-5BFA-4500-ACCE-BF235D658057}" type="pres">
      <dgm:prSet presAssocID="{922C97FB-1449-4DB7-9092-E9F8F2BEFA6B}" presName="FourNodes_3_text" presStyleLbl="node1" presStyleIdx="3" presStyleCnt="4">
        <dgm:presLayoutVars>
          <dgm:bulletEnabled val="1"/>
        </dgm:presLayoutVars>
      </dgm:prSet>
      <dgm:spPr/>
    </dgm:pt>
    <dgm:pt modelId="{F4D9B7EC-A2C3-4BAA-BD2D-0DFA329DC1A6}" type="pres">
      <dgm:prSet presAssocID="{922C97FB-1449-4DB7-9092-E9F8F2BEFA6B}" presName="FourNodes_4_text" presStyleLbl="node1" presStyleIdx="3" presStyleCnt="4">
        <dgm:presLayoutVars>
          <dgm:bulletEnabled val="1"/>
        </dgm:presLayoutVars>
      </dgm:prSet>
      <dgm:spPr/>
    </dgm:pt>
  </dgm:ptLst>
  <dgm:cxnLst>
    <dgm:cxn modelId="{BD73F605-D029-45E5-BBEF-39154D6DC95C}" type="presOf" srcId="{57AE85EB-FDCF-4538-A032-DA42B7936324}" destId="{CA870EAD-BE4D-462F-96D4-16D6ADA874B4}" srcOrd="0" destOrd="0" presId="urn:microsoft.com/office/officeart/2005/8/layout/vProcess5"/>
    <dgm:cxn modelId="{6E43880E-B9F9-4FFF-A42B-A5D257373AA7}" type="presOf" srcId="{F8BABA8B-CB61-4DD3-8A08-E1A3F022542D}" destId="{C6D77DD5-ECF1-4AC2-8E66-FEA510E6DD5B}" srcOrd="1" destOrd="0" presId="urn:microsoft.com/office/officeart/2005/8/layout/vProcess5"/>
    <dgm:cxn modelId="{984E6238-4C97-4E1C-837C-C15FFBC60F6A}" srcId="{922C97FB-1449-4DB7-9092-E9F8F2BEFA6B}" destId="{AB185DC9-78B5-4B13-80B3-C2918A23FFB0}" srcOrd="2" destOrd="0" parTransId="{9206BE6A-02EA-4CA7-B484-44AD84DEFCD1}" sibTransId="{3F2DF9EC-2819-4E70-B081-9E54127469E8}"/>
    <dgm:cxn modelId="{CA92F73E-F32B-487C-820A-24D301064DBB}" type="presOf" srcId="{12CFDF41-4008-412D-A809-D1BF497335C2}" destId="{142C39B9-C12F-497C-9EA8-B892B1C4D790}" srcOrd="0" destOrd="0" presId="urn:microsoft.com/office/officeart/2005/8/layout/vProcess5"/>
    <dgm:cxn modelId="{5DAB524B-E0FA-4A3B-95F7-34B588B6C425}" srcId="{922C97FB-1449-4DB7-9092-E9F8F2BEFA6B}" destId="{F8BABA8B-CB61-4DD3-8A08-E1A3F022542D}" srcOrd="1" destOrd="0" parTransId="{941E4382-E21D-49FF-94A6-774504ED8363}" sibTransId="{ECDBAC4B-9AFE-457C-94F2-398B431FB8D4}"/>
    <dgm:cxn modelId="{5D50EF52-7D60-44DC-A07E-103B01C96C4A}" type="presOf" srcId="{AB185DC9-78B5-4B13-80B3-C2918A23FFB0}" destId="{92C22B6C-E905-4708-BC47-B6CAE987E4F9}" srcOrd="0" destOrd="0" presId="urn:microsoft.com/office/officeart/2005/8/layout/vProcess5"/>
    <dgm:cxn modelId="{DD83FD72-4654-4544-AC62-630440F9087A}" type="presOf" srcId="{922C97FB-1449-4DB7-9092-E9F8F2BEFA6B}" destId="{E2CDD110-F320-4DD6-8269-2DCCDF4E28DD}" srcOrd="0" destOrd="0" presId="urn:microsoft.com/office/officeart/2005/8/layout/vProcess5"/>
    <dgm:cxn modelId="{3EFBE457-C4CD-424F-8D5E-94C36C04637C}" type="presOf" srcId="{3F2DF9EC-2819-4E70-B081-9E54127469E8}" destId="{ED2F6854-F905-4185-9A3F-1B8907FBD7FD}" srcOrd="0" destOrd="0" presId="urn:microsoft.com/office/officeart/2005/8/layout/vProcess5"/>
    <dgm:cxn modelId="{37636596-BC69-47B4-A0E6-31077CFEB4EB}" type="presOf" srcId="{3FBF8B6B-AAA7-4729-AD42-8342A22076A0}" destId="{B6CC70DE-DFAD-4595-83C7-FAB0AB1EEC55}" srcOrd="0" destOrd="0" presId="urn:microsoft.com/office/officeart/2005/8/layout/vProcess5"/>
    <dgm:cxn modelId="{FC5822B8-13F3-4022-AEE3-97E78DCC8FEB}" type="presOf" srcId="{AB185DC9-78B5-4B13-80B3-C2918A23FFB0}" destId="{4331AB4C-5BFA-4500-ACCE-BF235D658057}" srcOrd="1" destOrd="0" presId="urn:microsoft.com/office/officeart/2005/8/layout/vProcess5"/>
    <dgm:cxn modelId="{7B2869BB-E859-4E65-9935-CB167D9F0118}" srcId="{922C97FB-1449-4DB7-9092-E9F8F2BEFA6B}" destId="{12CFDF41-4008-412D-A809-D1BF497335C2}" srcOrd="0" destOrd="0" parTransId="{D4CD6701-2B03-4B2E-A1DA-53E0EDC9C793}" sibTransId="{57AE85EB-FDCF-4538-A032-DA42B7936324}"/>
    <dgm:cxn modelId="{6C8ECBD0-5007-42EA-AA9D-728625CFEA4D}" type="presOf" srcId="{F8BABA8B-CB61-4DD3-8A08-E1A3F022542D}" destId="{D4E1C7C1-1692-4D01-B390-C49007B4DC83}" srcOrd="0" destOrd="0" presId="urn:microsoft.com/office/officeart/2005/8/layout/vProcess5"/>
    <dgm:cxn modelId="{9341E2E2-9658-47EE-AC8B-2928F3C58E0E}" srcId="{922C97FB-1449-4DB7-9092-E9F8F2BEFA6B}" destId="{3FBF8B6B-AAA7-4729-AD42-8342A22076A0}" srcOrd="3" destOrd="0" parTransId="{FDE729A4-9800-410D-9BE0-F4769D4B48A9}" sibTransId="{269B4ACB-0B34-4468-AC53-D221E52C00D5}"/>
    <dgm:cxn modelId="{3A2BC7E6-2B6C-4AA2-9FA5-342626AD2244}" type="presOf" srcId="{ECDBAC4B-9AFE-457C-94F2-398B431FB8D4}" destId="{4FEDF1E0-D5B7-46FE-A69C-F0DA8BBC3173}" srcOrd="0" destOrd="0" presId="urn:microsoft.com/office/officeart/2005/8/layout/vProcess5"/>
    <dgm:cxn modelId="{05EEE5F1-1F5C-4EDA-B9AF-0824A3911D8B}" type="presOf" srcId="{3FBF8B6B-AAA7-4729-AD42-8342A22076A0}" destId="{F4D9B7EC-A2C3-4BAA-BD2D-0DFA329DC1A6}" srcOrd="1" destOrd="0" presId="urn:microsoft.com/office/officeart/2005/8/layout/vProcess5"/>
    <dgm:cxn modelId="{89CE16F6-2C1B-447E-9379-458FE0AC360E}" type="presOf" srcId="{12CFDF41-4008-412D-A809-D1BF497335C2}" destId="{1FE60A2A-6EDC-4ADF-A837-7FEC87065D85}" srcOrd="1" destOrd="0" presId="urn:microsoft.com/office/officeart/2005/8/layout/vProcess5"/>
    <dgm:cxn modelId="{1F05AF6C-A150-492B-AD9D-19CB0568CF4F}" type="presParOf" srcId="{E2CDD110-F320-4DD6-8269-2DCCDF4E28DD}" destId="{87F84380-6E65-48AC-A0FB-68EAB9886546}" srcOrd="0" destOrd="0" presId="urn:microsoft.com/office/officeart/2005/8/layout/vProcess5"/>
    <dgm:cxn modelId="{79B80E21-8B3F-4FE1-BAF9-C4B59928EFB4}" type="presParOf" srcId="{E2CDD110-F320-4DD6-8269-2DCCDF4E28DD}" destId="{142C39B9-C12F-497C-9EA8-B892B1C4D790}" srcOrd="1" destOrd="0" presId="urn:microsoft.com/office/officeart/2005/8/layout/vProcess5"/>
    <dgm:cxn modelId="{773F2290-E56B-4700-9620-04497B455107}" type="presParOf" srcId="{E2CDD110-F320-4DD6-8269-2DCCDF4E28DD}" destId="{D4E1C7C1-1692-4D01-B390-C49007B4DC83}" srcOrd="2" destOrd="0" presId="urn:microsoft.com/office/officeart/2005/8/layout/vProcess5"/>
    <dgm:cxn modelId="{21079844-390C-4607-A322-3BCC812DE98F}" type="presParOf" srcId="{E2CDD110-F320-4DD6-8269-2DCCDF4E28DD}" destId="{92C22B6C-E905-4708-BC47-B6CAE987E4F9}" srcOrd="3" destOrd="0" presId="urn:microsoft.com/office/officeart/2005/8/layout/vProcess5"/>
    <dgm:cxn modelId="{940390E8-C359-471B-AB6A-5A49F5B97ABE}" type="presParOf" srcId="{E2CDD110-F320-4DD6-8269-2DCCDF4E28DD}" destId="{B6CC70DE-DFAD-4595-83C7-FAB0AB1EEC55}" srcOrd="4" destOrd="0" presId="urn:microsoft.com/office/officeart/2005/8/layout/vProcess5"/>
    <dgm:cxn modelId="{4A324851-9CA3-4202-B14E-2D202D2F87F4}" type="presParOf" srcId="{E2CDD110-F320-4DD6-8269-2DCCDF4E28DD}" destId="{CA870EAD-BE4D-462F-96D4-16D6ADA874B4}" srcOrd="5" destOrd="0" presId="urn:microsoft.com/office/officeart/2005/8/layout/vProcess5"/>
    <dgm:cxn modelId="{8AA734B1-C536-4A15-8554-1EFD3293B373}" type="presParOf" srcId="{E2CDD110-F320-4DD6-8269-2DCCDF4E28DD}" destId="{4FEDF1E0-D5B7-46FE-A69C-F0DA8BBC3173}" srcOrd="6" destOrd="0" presId="urn:microsoft.com/office/officeart/2005/8/layout/vProcess5"/>
    <dgm:cxn modelId="{906DA3D1-9F37-423C-A1BB-8BB09713A278}" type="presParOf" srcId="{E2CDD110-F320-4DD6-8269-2DCCDF4E28DD}" destId="{ED2F6854-F905-4185-9A3F-1B8907FBD7FD}" srcOrd="7" destOrd="0" presId="urn:microsoft.com/office/officeart/2005/8/layout/vProcess5"/>
    <dgm:cxn modelId="{74AB3203-FCF9-4AA3-A211-B02F5E667870}" type="presParOf" srcId="{E2CDD110-F320-4DD6-8269-2DCCDF4E28DD}" destId="{1FE60A2A-6EDC-4ADF-A837-7FEC87065D85}" srcOrd="8" destOrd="0" presId="urn:microsoft.com/office/officeart/2005/8/layout/vProcess5"/>
    <dgm:cxn modelId="{E765CEA9-D526-43C4-9DDC-87249073C97F}" type="presParOf" srcId="{E2CDD110-F320-4DD6-8269-2DCCDF4E28DD}" destId="{C6D77DD5-ECF1-4AC2-8E66-FEA510E6DD5B}" srcOrd="9" destOrd="0" presId="urn:microsoft.com/office/officeart/2005/8/layout/vProcess5"/>
    <dgm:cxn modelId="{A85EB106-D9C4-48C5-967B-9E2F37BA0112}" type="presParOf" srcId="{E2CDD110-F320-4DD6-8269-2DCCDF4E28DD}" destId="{4331AB4C-5BFA-4500-ACCE-BF235D658057}" srcOrd="10" destOrd="0" presId="urn:microsoft.com/office/officeart/2005/8/layout/vProcess5"/>
    <dgm:cxn modelId="{3508B5A4-3C40-4CE6-B1E0-E5054B0BE825}" type="presParOf" srcId="{E2CDD110-F320-4DD6-8269-2DCCDF4E28DD}" destId="{F4D9B7EC-A2C3-4BAA-BD2D-0DFA329DC1A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FD7C2-AC80-4DD8-959D-70AFF3B34C8C}">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CFA2D-FC2A-4D25-B256-BAD75FA55CBB}">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BADD5D-7738-4A62-97EB-F2C55BF58077}">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latin typeface="Times New Roman" panose="02020603050405020304" pitchFamily="18" charset="0"/>
              <a:cs typeface="Times New Roman" panose="02020603050405020304" pitchFamily="18" charset="0"/>
            </a:rPr>
            <a:t>Introduction</a:t>
          </a:r>
        </a:p>
      </dsp:txBody>
      <dsp:txXfrm>
        <a:off x="4405" y="2245657"/>
        <a:ext cx="1763085" cy="705234"/>
      </dsp:txXfrm>
    </dsp:sp>
    <dsp:sp modelId="{BBD0BFE4-2DC8-49CA-89C2-B1CE7F6CBDC0}">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456883-4D7D-4D2C-8D45-10DEE9C4F582}">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C9BF79-1FB5-45A8-B44E-4BB66B25CC69}">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latin typeface="Times New Roman" panose="02020603050405020304" pitchFamily="18" charset="0"/>
              <a:cs typeface="Times New Roman" panose="02020603050405020304" pitchFamily="18" charset="0"/>
            </a:rPr>
            <a:t>Methodology</a:t>
          </a:r>
        </a:p>
      </dsp:txBody>
      <dsp:txXfrm>
        <a:off x="2076031" y="2245657"/>
        <a:ext cx="1763085" cy="705234"/>
      </dsp:txXfrm>
    </dsp:sp>
    <dsp:sp modelId="{CD97BDA6-38C4-4CC7-AB39-EA895605DCD4}">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6D73A-39C5-4B8F-92F9-E3080E7D3CC2}">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DA88D3-D23F-402D-8947-4D5C3FFEE913}">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latin typeface="Times New Roman" panose="02020603050405020304" pitchFamily="18" charset="0"/>
              <a:cs typeface="Times New Roman" panose="02020603050405020304" pitchFamily="18" charset="0"/>
            </a:rPr>
            <a:t>Findings</a:t>
          </a:r>
        </a:p>
      </dsp:txBody>
      <dsp:txXfrm>
        <a:off x="4147657" y="2245657"/>
        <a:ext cx="1763085" cy="705234"/>
      </dsp:txXfrm>
    </dsp:sp>
    <dsp:sp modelId="{D5AB74C7-D66D-4164-B9AB-030CBE8AC45D}">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5D781-2385-41FD-AB57-AC57418AAE62}">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F6BBE5-4602-4BC3-A799-8ED7B090FC52}">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latin typeface="Times New Roman" panose="02020603050405020304" pitchFamily="18" charset="0"/>
              <a:cs typeface="Times New Roman" panose="02020603050405020304" pitchFamily="18" charset="0"/>
            </a:rPr>
            <a:t>Discussion </a:t>
          </a:r>
        </a:p>
      </dsp:txBody>
      <dsp:txXfrm>
        <a:off x="6219283" y="2245657"/>
        <a:ext cx="1763085" cy="705234"/>
      </dsp:txXfrm>
    </dsp:sp>
    <dsp:sp modelId="{9C2E980E-1BA0-4F55-B187-FBAACA41411D}">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6252D-165F-41FF-8E4E-2B2E23D215A5}">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38A8CD-82C9-44FA-ADBD-CE2703A4DAFB}">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latin typeface="Times New Roman" panose="02020603050405020304" pitchFamily="18" charset="0"/>
              <a:cs typeface="Times New Roman" panose="02020603050405020304" pitchFamily="18" charset="0"/>
            </a:rPr>
            <a:t>Conclusion</a:t>
          </a:r>
        </a:p>
      </dsp:txBody>
      <dsp:txXfrm>
        <a:off x="8290908" y="2245657"/>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39B9-C12F-497C-9EA8-B892B1C4D790}">
      <dsp:nvSpPr>
        <dsp:cNvPr id="0" name=""/>
        <dsp:cNvSpPr/>
      </dsp:nvSpPr>
      <dsp:spPr>
        <a:xfrm>
          <a:off x="0" y="0"/>
          <a:ext cx="8046720" cy="83293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Causal Explanations for HEC: </a:t>
          </a:r>
          <a:r>
            <a:rPr lang="en-US" sz="1100" kern="1200" dirty="0">
              <a:latin typeface="Times New Roman" panose="02020603050405020304" pitchFamily="18" charset="0"/>
              <a:cs typeface="Times New Roman" panose="02020603050405020304" pitchFamily="18" charset="0"/>
            </a:rPr>
            <a:t>Explore the multifaceted causes of Human-Elephant Conflict (HEC) in Sri Lanka, identifying seven major narratives such as poaching, habitat loss, and agricultural issues. Emphasize the complexity of the issue, where multiple factors intersect, making a single dominant explanation challenging.</a:t>
          </a:r>
        </a:p>
      </dsp:txBody>
      <dsp:txXfrm>
        <a:off x="24396" y="24396"/>
        <a:ext cx="7077531" cy="784145"/>
      </dsp:txXfrm>
    </dsp:sp>
    <dsp:sp modelId="{D4E1C7C1-1692-4D01-B390-C49007B4DC83}">
      <dsp:nvSpPr>
        <dsp:cNvPr id="0" name=""/>
        <dsp:cNvSpPr/>
      </dsp:nvSpPr>
      <dsp:spPr>
        <a:xfrm>
          <a:off x="673912" y="984380"/>
          <a:ext cx="8046720" cy="832937"/>
        </a:xfrm>
        <a:prstGeom prst="roundRect">
          <a:avLst>
            <a:gd name="adj" fmla="val 10000"/>
          </a:avLst>
        </a:prstGeom>
        <a:solidFill>
          <a:schemeClr val="accent2">
            <a:hueOff val="939284"/>
            <a:satOff val="-672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Evaluation of Mitigation </a:t>
          </a:r>
          <a:r>
            <a:rPr lang="en-US" sz="1100" kern="1200" dirty="0">
              <a:latin typeface="Times New Roman" panose="02020603050405020304" pitchFamily="18" charset="0"/>
              <a:cs typeface="Times New Roman" panose="02020603050405020304" pitchFamily="18" charset="0"/>
            </a:rPr>
            <a:t>Strategies: Examine the shortcomings of existing mitigation strategies like deterrence, fencing, and translocation, highlighting the gap between these approaches and the experiences of HEC-affected villagers. Stress the impact of political and economic factors on habitat fragmentation and call for a critical reevaluation of conservation policies.</a:t>
          </a:r>
        </a:p>
      </dsp:txBody>
      <dsp:txXfrm>
        <a:off x="698308" y="1008776"/>
        <a:ext cx="6782605" cy="784145"/>
      </dsp:txXfrm>
    </dsp:sp>
    <dsp:sp modelId="{92C22B6C-E905-4708-BC47-B6CAE987E4F9}">
      <dsp:nvSpPr>
        <dsp:cNvPr id="0" name=""/>
        <dsp:cNvSpPr/>
      </dsp:nvSpPr>
      <dsp:spPr>
        <a:xfrm>
          <a:off x="1337767" y="1968761"/>
          <a:ext cx="8046720" cy="832937"/>
        </a:xfrm>
        <a:prstGeom prst="roundRect">
          <a:avLst>
            <a:gd name="adj" fmla="val 10000"/>
          </a:avLst>
        </a:prstGeom>
        <a:solidFill>
          <a:schemeClr val="accent2">
            <a:hueOff val="1878569"/>
            <a:satOff val="-13441"/>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Synthesizing the Discussions: </a:t>
          </a:r>
          <a:r>
            <a:rPr lang="en-US" sz="1100" kern="1200" dirty="0">
              <a:latin typeface="Times New Roman" panose="02020603050405020304" pitchFamily="18" charset="0"/>
              <a:cs typeface="Times New Roman" panose="02020603050405020304" pitchFamily="18" charset="0"/>
            </a:rPr>
            <a:t>Combine the insights from causal explanations and mitigation strategies discussions to gain a comprehensive understanding of HEC in Sri Lanka. Emphasize the need for a holistic approach considering ecological, economic, and social dimensions, and argue for a shift towards comprehensive, long-term, and context-specific solutions.</a:t>
          </a:r>
        </a:p>
      </dsp:txBody>
      <dsp:txXfrm>
        <a:off x="1362163" y="1993157"/>
        <a:ext cx="6792664" cy="784145"/>
      </dsp:txXfrm>
    </dsp:sp>
    <dsp:sp modelId="{B6CC70DE-DFAD-4595-83C7-FAB0AB1EEC55}">
      <dsp:nvSpPr>
        <dsp:cNvPr id="0" name=""/>
        <dsp:cNvSpPr/>
      </dsp:nvSpPr>
      <dsp:spPr>
        <a:xfrm>
          <a:off x="2011680" y="2953142"/>
          <a:ext cx="8046720" cy="832937"/>
        </a:xfrm>
        <a:prstGeom prst="roundRect">
          <a:avLst>
            <a:gd name="adj" fmla="val 10000"/>
          </a:avLst>
        </a:prstGeom>
        <a:solidFill>
          <a:schemeClr val="accent2">
            <a:hueOff val="2817853"/>
            <a:satOff val="-20162"/>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Rethinking Existing Strategies: </a:t>
          </a:r>
          <a:r>
            <a:rPr lang="en-US" sz="1100" kern="1200" dirty="0">
              <a:latin typeface="Times New Roman" panose="02020603050405020304" pitchFamily="18" charset="0"/>
              <a:cs typeface="Times New Roman" panose="02020603050405020304" pitchFamily="18" charset="0"/>
            </a:rPr>
            <a:t>Advocate for a reevaluation of existing HEC strategies, calling for a shift towards more comprehensive, long-term, and context-specific solutions. Suggest considering human-elephant coexistence in shared landscapes, rethinking the role of protected areas, and promoting sustainable agricultural practices as key elements in addressing HEC challenges.</a:t>
          </a:r>
        </a:p>
      </dsp:txBody>
      <dsp:txXfrm>
        <a:off x="2036076" y="2977538"/>
        <a:ext cx="6782605" cy="784145"/>
      </dsp:txXfrm>
    </dsp:sp>
    <dsp:sp modelId="{CA870EAD-BE4D-462F-96D4-16D6ADA874B4}">
      <dsp:nvSpPr>
        <dsp:cNvPr id="0" name=""/>
        <dsp:cNvSpPr/>
      </dsp:nvSpPr>
      <dsp:spPr>
        <a:xfrm>
          <a:off x="7505310" y="637954"/>
          <a:ext cx="541409" cy="541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latin typeface="Times New Roman" panose="02020603050405020304" pitchFamily="18" charset="0"/>
            <a:cs typeface="Times New Roman" panose="02020603050405020304" pitchFamily="18" charset="0"/>
          </a:endParaRPr>
        </a:p>
      </dsp:txBody>
      <dsp:txXfrm>
        <a:off x="7627127" y="637954"/>
        <a:ext cx="297775" cy="407410"/>
      </dsp:txXfrm>
    </dsp:sp>
    <dsp:sp modelId="{4FEDF1E0-D5B7-46FE-A69C-F0DA8BBC3173}">
      <dsp:nvSpPr>
        <dsp:cNvPr id="0" name=""/>
        <dsp:cNvSpPr/>
      </dsp:nvSpPr>
      <dsp:spPr>
        <a:xfrm>
          <a:off x="8179223" y="1622335"/>
          <a:ext cx="541409" cy="541409"/>
        </a:xfrm>
        <a:prstGeom prst="downArrow">
          <a:avLst>
            <a:gd name="adj1" fmla="val 55000"/>
            <a:gd name="adj2" fmla="val 45000"/>
          </a:avLst>
        </a:prstGeom>
        <a:solidFill>
          <a:schemeClr val="accent2">
            <a:tint val="40000"/>
            <a:alpha val="90000"/>
            <a:hueOff val="1490595"/>
            <a:satOff val="-9087"/>
            <a:lumOff val="-589"/>
            <a:alphaOff val="0"/>
          </a:schemeClr>
        </a:solidFill>
        <a:ln w="15875" cap="flat" cmpd="sng" algn="ctr">
          <a:solidFill>
            <a:schemeClr val="accent2">
              <a:tint val="40000"/>
              <a:alpha val="90000"/>
              <a:hueOff val="1490595"/>
              <a:satOff val="-9087"/>
              <a:lumOff val="-5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latin typeface="Times New Roman" panose="02020603050405020304" pitchFamily="18" charset="0"/>
            <a:cs typeface="Times New Roman" panose="02020603050405020304" pitchFamily="18" charset="0"/>
          </a:endParaRPr>
        </a:p>
      </dsp:txBody>
      <dsp:txXfrm>
        <a:off x="8301040" y="1622335"/>
        <a:ext cx="297775" cy="407410"/>
      </dsp:txXfrm>
    </dsp:sp>
    <dsp:sp modelId="{ED2F6854-F905-4185-9A3F-1B8907FBD7FD}">
      <dsp:nvSpPr>
        <dsp:cNvPr id="0" name=""/>
        <dsp:cNvSpPr/>
      </dsp:nvSpPr>
      <dsp:spPr>
        <a:xfrm>
          <a:off x="8843077" y="2606716"/>
          <a:ext cx="541409" cy="541409"/>
        </a:xfrm>
        <a:prstGeom prst="downArrow">
          <a:avLst>
            <a:gd name="adj1" fmla="val 55000"/>
            <a:gd name="adj2" fmla="val 45000"/>
          </a:avLst>
        </a:prstGeom>
        <a:solidFill>
          <a:schemeClr val="accent2">
            <a:tint val="40000"/>
            <a:alpha val="90000"/>
            <a:hueOff val="2981190"/>
            <a:satOff val="-18174"/>
            <a:lumOff val="-1177"/>
            <a:alphaOff val="0"/>
          </a:schemeClr>
        </a:solidFill>
        <a:ln w="15875" cap="flat" cmpd="sng" algn="ctr">
          <a:solidFill>
            <a:schemeClr val="accent2">
              <a:tint val="40000"/>
              <a:alpha val="90000"/>
              <a:hueOff val="2981190"/>
              <a:satOff val="-18174"/>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latin typeface="Times New Roman" panose="02020603050405020304" pitchFamily="18" charset="0"/>
            <a:cs typeface="Times New Roman" panose="02020603050405020304" pitchFamily="18" charset="0"/>
          </a:endParaRPr>
        </a:p>
      </dsp:txBody>
      <dsp:txXfrm>
        <a:off x="8964894" y="2606716"/>
        <a:ext cx="297775" cy="40741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0AD4B7-AB1F-42B8-A3B8-DF7AD8894908}"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C4A2-4B81-485A-8893-3331A099FA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98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AD4B7-AB1F-42B8-A3B8-DF7AD8894908}"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C4A2-4B81-485A-8893-3331A099FA56}" type="slidenum">
              <a:rPr lang="en-US" smtClean="0"/>
              <a:t>‹#›</a:t>
            </a:fld>
            <a:endParaRPr lang="en-US"/>
          </a:p>
        </p:txBody>
      </p:sp>
    </p:spTree>
    <p:extLst>
      <p:ext uri="{BB962C8B-B14F-4D97-AF65-F5344CB8AC3E}">
        <p14:creationId xmlns:p14="http://schemas.microsoft.com/office/powerpoint/2010/main" val="255517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AD4B7-AB1F-42B8-A3B8-DF7AD8894908}"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C4A2-4B81-485A-8893-3331A099FA56}" type="slidenum">
              <a:rPr lang="en-US" smtClean="0"/>
              <a:t>‹#›</a:t>
            </a:fld>
            <a:endParaRPr lang="en-US"/>
          </a:p>
        </p:txBody>
      </p:sp>
    </p:spTree>
    <p:extLst>
      <p:ext uri="{BB962C8B-B14F-4D97-AF65-F5344CB8AC3E}">
        <p14:creationId xmlns:p14="http://schemas.microsoft.com/office/powerpoint/2010/main" val="3924009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830F-FCEF-94F8-6CBC-EA538AD3EE1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6D08037-ACDD-428F-FB77-4378B55BA3A8}"/>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D2CF4-9A98-570E-6CF3-0D62ED0AEB61}"/>
              </a:ext>
            </a:extLst>
          </p:cNvPr>
          <p:cNvSpPr>
            <a:spLocks noGrp="1"/>
          </p:cNvSpPr>
          <p:nvPr>
            <p:ph type="dt" sz="half" idx="10"/>
          </p:nvPr>
        </p:nvSpPr>
        <p:spPr/>
        <p:txBody>
          <a:bodyPr/>
          <a:lstStyle/>
          <a:p>
            <a:fld id="{A1A0801D-03BF-4DFF-A329-AE90DC7C2830}" type="datetime1">
              <a:rPr lang="en-US" smtClean="0"/>
              <a:t>11/9/2023</a:t>
            </a:fld>
            <a:endParaRPr lang="en-US"/>
          </a:p>
        </p:txBody>
      </p:sp>
      <p:sp>
        <p:nvSpPr>
          <p:cNvPr id="5" name="Footer Placeholder 4">
            <a:extLst>
              <a:ext uri="{FF2B5EF4-FFF2-40B4-BE49-F238E27FC236}">
                <a16:creationId xmlns:a16="http://schemas.microsoft.com/office/drawing/2014/main" id="{66FB7E25-F002-69C9-078C-F09FC9A62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21DC7-23AF-628A-FD7E-31D3B38B8DFF}"/>
              </a:ext>
            </a:extLst>
          </p:cNvPr>
          <p:cNvSpPr>
            <a:spLocks noGrp="1"/>
          </p:cNvSpPr>
          <p:nvPr>
            <p:ph type="sldNum" sz="quarter" idx="12"/>
          </p:nvPr>
        </p:nvSpPr>
        <p:spPr/>
        <p:txBody>
          <a:bodyPr/>
          <a:lstStyle/>
          <a:p>
            <a:fld id="{09551BC5-B41D-419C-A398-8CCA47798D15}" type="slidenum">
              <a:rPr lang="en-US" smtClean="0"/>
              <a:t>‹#›</a:t>
            </a:fld>
            <a:endParaRPr lang="en-US"/>
          </a:p>
        </p:txBody>
      </p:sp>
    </p:spTree>
    <p:extLst>
      <p:ext uri="{BB962C8B-B14F-4D97-AF65-F5344CB8AC3E}">
        <p14:creationId xmlns:p14="http://schemas.microsoft.com/office/powerpoint/2010/main" val="93436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AD4B7-AB1F-42B8-A3B8-DF7AD8894908}"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C4A2-4B81-485A-8893-3331A099FA56}" type="slidenum">
              <a:rPr lang="en-US" smtClean="0"/>
              <a:t>‹#›</a:t>
            </a:fld>
            <a:endParaRPr lang="en-US"/>
          </a:p>
        </p:txBody>
      </p:sp>
    </p:spTree>
    <p:extLst>
      <p:ext uri="{BB962C8B-B14F-4D97-AF65-F5344CB8AC3E}">
        <p14:creationId xmlns:p14="http://schemas.microsoft.com/office/powerpoint/2010/main" val="198090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AD4B7-AB1F-42B8-A3B8-DF7AD8894908}"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C4A2-4B81-485A-8893-3331A099FA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8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0AD4B7-AB1F-42B8-A3B8-DF7AD8894908}"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C4A2-4B81-485A-8893-3331A099FA56}" type="slidenum">
              <a:rPr lang="en-US" smtClean="0"/>
              <a:t>‹#›</a:t>
            </a:fld>
            <a:endParaRPr lang="en-US"/>
          </a:p>
        </p:txBody>
      </p:sp>
    </p:spTree>
    <p:extLst>
      <p:ext uri="{BB962C8B-B14F-4D97-AF65-F5344CB8AC3E}">
        <p14:creationId xmlns:p14="http://schemas.microsoft.com/office/powerpoint/2010/main" val="42616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0AD4B7-AB1F-42B8-A3B8-DF7AD8894908}"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FC4A2-4B81-485A-8893-3331A099FA56}" type="slidenum">
              <a:rPr lang="en-US" smtClean="0"/>
              <a:t>‹#›</a:t>
            </a:fld>
            <a:endParaRPr lang="en-US"/>
          </a:p>
        </p:txBody>
      </p:sp>
    </p:spTree>
    <p:extLst>
      <p:ext uri="{BB962C8B-B14F-4D97-AF65-F5344CB8AC3E}">
        <p14:creationId xmlns:p14="http://schemas.microsoft.com/office/powerpoint/2010/main" val="304820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AD4B7-AB1F-42B8-A3B8-DF7AD8894908}"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FC4A2-4B81-485A-8893-3331A099FA56}" type="slidenum">
              <a:rPr lang="en-US" smtClean="0"/>
              <a:t>‹#›</a:t>
            </a:fld>
            <a:endParaRPr lang="en-US"/>
          </a:p>
        </p:txBody>
      </p:sp>
    </p:spTree>
    <p:extLst>
      <p:ext uri="{BB962C8B-B14F-4D97-AF65-F5344CB8AC3E}">
        <p14:creationId xmlns:p14="http://schemas.microsoft.com/office/powerpoint/2010/main" val="242055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0AD4B7-AB1F-42B8-A3B8-DF7AD8894908}" type="datetimeFigureOut">
              <a:rPr lang="en-US" smtClean="0"/>
              <a:t>11/9/2023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DBFC4A2-4B81-485A-8893-3331A099FA56}" type="slidenum">
              <a:rPr lang="en-US" smtClean="0"/>
              <a:t>‹#›</a:t>
            </a:fld>
            <a:endParaRPr lang="en-US"/>
          </a:p>
        </p:txBody>
      </p:sp>
    </p:spTree>
    <p:extLst>
      <p:ext uri="{BB962C8B-B14F-4D97-AF65-F5344CB8AC3E}">
        <p14:creationId xmlns:p14="http://schemas.microsoft.com/office/powerpoint/2010/main" val="222595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0AD4B7-AB1F-42B8-A3B8-DF7AD8894908}" type="datetimeFigureOut">
              <a:rPr lang="en-US" smtClean="0"/>
              <a:t>11/9/2023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BFC4A2-4B81-485A-8893-3331A099FA56}" type="slidenum">
              <a:rPr lang="en-US" smtClean="0"/>
              <a:t>‹#›</a:t>
            </a:fld>
            <a:endParaRPr lang="en-US"/>
          </a:p>
        </p:txBody>
      </p:sp>
    </p:spTree>
    <p:extLst>
      <p:ext uri="{BB962C8B-B14F-4D97-AF65-F5344CB8AC3E}">
        <p14:creationId xmlns:p14="http://schemas.microsoft.com/office/powerpoint/2010/main" val="62546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E10AD4B7-AB1F-42B8-A3B8-DF7AD8894908}" type="datetimeFigureOut">
              <a:rPr lang="en-US" smtClean="0"/>
              <a:t>11/9/2023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BFC4A2-4B81-485A-8893-3331A099FA56}" type="slidenum">
              <a:rPr lang="en-US" smtClean="0"/>
              <a:t>‹#›</a:t>
            </a:fld>
            <a:endParaRPr lang="en-US"/>
          </a:p>
        </p:txBody>
      </p:sp>
    </p:spTree>
    <p:extLst>
      <p:ext uri="{BB962C8B-B14F-4D97-AF65-F5344CB8AC3E}">
        <p14:creationId xmlns:p14="http://schemas.microsoft.com/office/powerpoint/2010/main" val="139481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0AD4B7-AB1F-42B8-A3B8-DF7AD8894908}" type="datetimeFigureOut">
              <a:rPr lang="en-US" smtClean="0"/>
              <a:t>11/9/2023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BFC4A2-4B81-485A-8893-3331A099FA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16445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003A-1F46-F981-E729-F273761AE0D0}"/>
              </a:ext>
            </a:extLst>
          </p:cNvPr>
          <p:cNvSpPr>
            <a:spLocks noGrp="1"/>
          </p:cNvSpPr>
          <p:nvPr>
            <p:ph type="ctrTitle"/>
          </p:nvPr>
        </p:nvSpPr>
        <p:spPr>
          <a:xfrm>
            <a:off x="1524000" y="1711643"/>
            <a:ext cx="9144000" cy="2387600"/>
          </a:xfrm>
        </p:spPr>
        <p:txBody>
          <a:bodyPr>
            <a:normAutofit fontScale="90000"/>
          </a:bodyPr>
          <a:lstStyle/>
          <a:p>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Conflict between Humans and Elephants in Sri Lanka</a:t>
            </a:r>
            <a:br>
              <a:rPr lang="en-US" sz="6000" kern="100" dirty="0">
                <a:effectLst/>
                <a:latin typeface="Times New Roman" panose="02020603050405020304" pitchFamily="18" charset="0"/>
                <a:ea typeface="Calibri" panose="020F0502020204030204" pitchFamily="34" charset="0"/>
                <a:cs typeface="Iskoola Pota" panose="020B0502040204020203" pitchFamily="34" charset="0"/>
              </a:rPr>
            </a:br>
            <a:endParaRPr lang="en-US" dirty="0"/>
          </a:p>
        </p:txBody>
      </p:sp>
      <p:pic>
        <p:nvPicPr>
          <p:cNvPr id="5" name="Picture 4" descr="A person touching an elephant's trunk">
            <a:extLst>
              <a:ext uri="{FF2B5EF4-FFF2-40B4-BE49-F238E27FC236}">
                <a16:creationId xmlns:a16="http://schemas.microsoft.com/office/drawing/2014/main" id="{D1227976-983B-B9B2-F632-15985B202CE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247337"/>
            <a:ext cx="12182007" cy="7105337"/>
          </a:xfrm>
          <a:prstGeom prst="rect">
            <a:avLst/>
          </a:prstGeom>
        </p:spPr>
      </p:pic>
    </p:spTree>
    <p:extLst>
      <p:ext uri="{BB962C8B-B14F-4D97-AF65-F5344CB8AC3E}">
        <p14:creationId xmlns:p14="http://schemas.microsoft.com/office/powerpoint/2010/main" val="414929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0F0F-2A5C-D9F7-1241-1C852384CE9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Outline</a:t>
            </a:r>
          </a:p>
        </p:txBody>
      </p:sp>
      <p:graphicFrame>
        <p:nvGraphicFramePr>
          <p:cNvPr id="26" name="Content Placeholder 2">
            <a:extLst>
              <a:ext uri="{FF2B5EF4-FFF2-40B4-BE49-F238E27FC236}">
                <a16:creationId xmlns:a16="http://schemas.microsoft.com/office/drawing/2014/main" id="{44D494A4-BF4E-AD3D-E211-5947DF4E34C2}"/>
              </a:ext>
            </a:extLst>
          </p:cNvPr>
          <p:cNvGraphicFramePr>
            <a:graphicFrameLocks noGrp="1"/>
          </p:cNvGraphicFramePr>
          <p:nvPr>
            <p:ph idx="1"/>
            <p:extLst>
              <p:ext uri="{D42A27DB-BD31-4B8C-83A1-F6EECF244321}">
                <p14:modId xmlns:p14="http://schemas.microsoft.com/office/powerpoint/2010/main" val="16847658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99BE80F-F946-5AAE-D929-CF20B7E85EB1}"/>
              </a:ext>
            </a:extLst>
          </p:cNvPr>
          <p:cNvSpPr>
            <a:spLocks noGrp="1"/>
          </p:cNvSpPr>
          <p:nvPr>
            <p:ph type="sldNum" sz="quarter" idx="12"/>
          </p:nvPr>
        </p:nvSpPr>
        <p:spPr/>
        <p:txBody>
          <a:bodyPr>
            <a:normAutofit/>
          </a:bodyPr>
          <a:lstStyle/>
          <a:p>
            <a:pPr>
              <a:spcAft>
                <a:spcPts val="600"/>
              </a:spcAft>
            </a:pPr>
            <a:fld id="{09551BC5-B41D-419C-A398-8CCA47798D15}" type="slidenum">
              <a:rPr lang="en-US" smtClean="0"/>
              <a:pPr>
                <a:spcAft>
                  <a:spcPts val="600"/>
                </a:spcAft>
              </a:pPr>
              <a:t>2</a:t>
            </a:fld>
            <a:endParaRPr lang="en-US"/>
          </a:p>
        </p:txBody>
      </p:sp>
    </p:spTree>
    <p:extLst>
      <p:ext uri="{BB962C8B-B14F-4D97-AF65-F5344CB8AC3E}">
        <p14:creationId xmlns:p14="http://schemas.microsoft.com/office/powerpoint/2010/main" val="70933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7" name="Picture 6" descr="Elephants in safari">
            <a:extLst>
              <a:ext uri="{FF2B5EF4-FFF2-40B4-BE49-F238E27FC236}">
                <a16:creationId xmlns:a16="http://schemas.microsoft.com/office/drawing/2014/main" id="{447A5F99-E3DD-5866-3D2E-9E7F2249F747}"/>
              </a:ext>
            </a:extLst>
          </p:cNvPr>
          <p:cNvPicPr>
            <a:picLocks noChangeAspect="1"/>
          </p:cNvPicPr>
          <p:nvPr/>
        </p:nvPicPr>
        <p:blipFill rotWithShape="1">
          <a:blip r:embed="rId2">
            <a:alphaModFix amt="35000"/>
          </a:blip>
          <a:srcRect t="8864" b="5909"/>
          <a:stretch/>
        </p:blipFill>
        <p:spPr>
          <a:xfrm>
            <a:off x="20" y="10"/>
            <a:ext cx="12191980" cy="6857990"/>
          </a:xfrm>
          <a:prstGeom prst="rect">
            <a:avLst/>
          </a:prstGeom>
        </p:spPr>
      </p:pic>
      <p:sp>
        <p:nvSpPr>
          <p:cNvPr id="2" name="Title 1">
            <a:extLst>
              <a:ext uri="{FF2B5EF4-FFF2-40B4-BE49-F238E27FC236}">
                <a16:creationId xmlns:a16="http://schemas.microsoft.com/office/drawing/2014/main" id="{D61C274F-C9ED-CDE0-8B88-A861E16EA983}"/>
              </a:ext>
            </a:extLst>
          </p:cNvPr>
          <p:cNvSpPr>
            <a:spLocks noGrp="1"/>
          </p:cNvSpPr>
          <p:nvPr>
            <p:ph type="title"/>
          </p:nvPr>
        </p:nvSpPr>
        <p:spPr/>
        <p:txBody>
          <a:bodyPr vert="horz" lIns="91440" tIns="45720" rIns="91440" bIns="45720" rtlCol="0" anchor="b">
            <a:normAutofit/>
          </a:bodyPr>
          <a:lstStyle/>
          <a:p>
            <a:r>
              <a:rPr lang="en-US" dirty="0">
                <a:solidFill>
                  <a:schemeClr val="tx1"/>
                </a:solidFill>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1ADB3DD0-E3DC-9834-FDF4-8C4A8EAA820C}"/>
              </a:ext>
            </a:extLst>
          </p:cNvPr>
          <p:cNvSpPr>
            <a:spLocks noGrp="1"/>
          </p:cNvSpPr>
          <p:nvPr>
            <p:ph type="sldNum" sz="quarter" idx="12"/>
          </p:nvPr>
        </p:nvSpPr>
        <p:spPr/>
        <p:txBody>
          <a:bodyPr vert="horz" lIns="91440" tIns="45720" rIns="91440" bIns="45720" rtlCol="0" anchor="ctr">
            <a:normAutofit/>
          </a:bodyPr>
          <a:lstStyle/>
          <a:p>
            <a:pPr marR="0" lvl="0" indent="0" defTabSz="914400" fontAlgn="auto">
              <a:spcBef>
                <a:spcPts val="0"/>
              </a:spcBef>
              <a:spcAft>
                <a:spcPts val="600"/>
              </a:spcAft>
              <a:buClrTx/>
              <a:buSzTx/>
              <a:buFontTx/>
              <a:buNone/>
              <a:tabLst/>
              <a:defRPr/>
            </a:pPr>
            <a:fld id="{09551BC5-B41D-419C-A398-8CCA47798D15}" type="slidenum">
              <a:rPr kumimoji="0" lang="en-US" b="0" i="0" u="none" strike="noStrike" cap="none" spc="0" normalizeH="0" baseline="0" noProof="0">
                <a:ln>
                  <a:noFill/>
                </a:ln>
                <a:effectLst/>
                <a:uLnTx/>
                <a:uFillTx/>
              </a:rPr>
              <a:pPr marR="0" lvl="0" indent="0" defTabSz="914400" fontAlgn="auto">
                <a:spcBef>
                  <a:spcPts val="0"/>
                </a:spcBef>
                <a:spcAft>
                  <a:spcPts val="600"/>
                </a:spcAft>
                <a:buClrTx/>
                <a:buSzTx/>
                <a:buFontTx/>
                <a:buNone/>
                <a:tabLst/>
                <a:defRPr/>
              </a:pPr>
              <a:t>3</a:t>
            </a:fld>
            <a:endParaRPr kumimoji="0" lang="en-US" b="0" i="0" u="none" strike="noStrike" cap="none" spc="0" normalizeH="0" baseline="0" noProof="0">
              <a:ln>
                <a:noFill/>
              </a:ln>
              <a:effectLst/>
              <a:uLnTx/>
              <a:uFillTx/>
            </a:endParaRPr>
          </a:p>
        </p:txBody>
      </p:sp>
      <p:sp>
        <p:nvSpPr>
          <p:cNvPr id="5" name="TextBox 4">
            <a:extLst>
              <a:ext uri="{FF2B5EF4-FFF2-40B4-BE49-F238E27FC236}">
                <a16:creationId xmlns:a16="http://schemas.microsoft.com/office/drawing/2014/main" id="{30B04CBD-2BF9-BAA6-69FB-D196CAA52C53}"/>
              </a:ext>
            </a:extLst>
          </p:cNvPr>
          <p:cNvSpPr txBox="1"/>
          <p:nvPr/>
        </p:nvSpPr>
        <p:spPr>
          <a:xfrm>
            <a:off x="1097280" y="1845734"/>
            <a:ext cx="10058400" cy="4023360"/>
          </a:xfrm>
          <a:prstGeom prst="rect">
            <a:avLst/>
          </a:prstGeom>
        </p:spPr>
        <p:txBody>
          <a:bodyPr vert="horz" lIns="0" tIns="45720" rIns="0" bIns="45720" rtlCol="0">
            <a:normAutofit/>
          </a:bodyPr>
          <a:lstStyle/>
          <a:p>
            <a:pPr marL="285750" indent="-285750" algn="just" defTabSz="914400">
              <a:lnSpc>
                <a:spcPct val="90000"/>
              </a:lnSpc>
              <a:spcAft>
                <a:spcPts val="600"/>
              </a:spcAft>
              <a:buClr>
                <a:schemeClr val="accent3"/>
              </a:buClr>
              <a:buFont typeface="Calibri" panose="020F0502020204030204" pitchFamily="34" charset="0"/>
              <a:buChar char="•"/>
            </a:pPr>
            <a:r>
              <a:rPr lang="en-US" sz="1500" b="1" dirty="0">
                <a:latin typeface="Times New Roman" panose="02020603050405020304" pitchFamily="18" charset="0"/>
                <a:cs typeface="Times New Roman" panose="02020603050405020304" pitchFamily="18" charset="0"/>
              </a:rPr>
              <a:t>Sri Lanka's Elephant Harmony</a:t>
            </a:r>
            <a:r>
              <a:rPr lang="en-US" sz="1500" dirty="0">
                <a:latin typeface="Times New Roman" panose="02020603050405020304" pitchFamily="18" charset="0"/>
                <a:cs typeface="Times New Roman" panose="02020603050405020304" pitchFamily="18" charset="0"/>
              </a:rPr>
              <a:t>: Explore the intricate relationship between humans and elephants in Sri Lanka, where ancient traditions and natural beauty intertwine.</a:t>
            </a:r>
          </a:p>
          <a:p>
            <a:pPr marL="285750" indent="-285750" algn="just" defTabSz="914400">
              <a:lnSpc>
                <a:spcPct val="90000"/>
              </a:lnSpc>
              <a:spcAft>
                <a:spcPts val="600"/>
              </a:spcAft>
              <a:buClr>
                <a:schemeClr val="accent3"/>
              </a:buClr>
              <a:buFont typeface="Calibri" panose="020F050202020403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500" b="1" dirty="0">
                <a:latin typeface="Times New Roman" panose="02020603050405020304" pitchFamily="18" charset="0"/>
                <a:cs typeface="Times New Roman" panose="02020603050405020304" pitchFamily="18" charset="0"/>
              </a:rPr>
              <a:t>Human-Elephant Conflict (HEC): </a:t>
            </a:r>
            <a:r>
              <a:rPr lang="en-US" sz="1500" dirty="0">
                <a:latin typeface="Times New Roman" panose="02020603050405020304" pitchFamily="18" charset="0"/>
                <a:cs typeface="Times New Roman" panose="02020603050405020304" pitchFamily="18" charset="0"/>
              </a:rPr>
              <a:t>Unveil the challenges of HEC, a centuries-old saga causing strife and loss, as human development encroaches upon elephant habitats.</a:t>
            </a:r>
          </a:p>
          <a:p>
            <a:pPr marL="285750" indent="-285750" algn="just" defTabSz="914400">
              <a:lnSpc>
                <a:spcPct val="90000"/>
              </a:lnSpc>
              <a:spcAft>
                <a:spcPts val="600"/>
              </a:spcAft>
              <a:buClr>
                <a:schemeClr val="accent3"/>
              </a:buClr>
              <a:buFont typeface="Calibri" panose="020F050202020403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500" b="1" dirty="0">
                <a:latin typeface="Times New Roman" panose="02020603050405020304" pitchFamily="18" charset="0"/>
                <a:cs typeface="Times New Roman" panose="02020603050405020304" pitchFamily="18" charset="0"/>
              </a:rPr>
              <a:t>Conservation Snapshot: </a:t>
            </a:r>
            <a:r>
              <a:rPr lang="en-US" sz="1500" dirty="0">
                <a:latin typeface="Times New Roman" panose="02020603050405020304" pitchFamily="18" charset="0"/>
                <a:cs typeface="Times New Roman" panose="02020603050405020304" pitchFamily="18" charset="0"/>
              </a:rPr>
              <a:t>Highlight the importance of the first-ever elephant census in 2011, offering hope with 5,879 elephants in the wild, while emphasizing the ongoing struggle for their survival.</a:t>
            </a:r>
          </a:p>
          <a:p>
            <a:pPr marL="285750" indent="-285750" algn="just" defTabSz="914400">
              <a:lnSpc>
                <a:spcPct val="90000"/>
              </a:lnSpc>
              <a:spcAft>
                <a:spcPts val="600"/>
              </a:spcAft>
              <a:buClr>
                <a:schemeClr val="accent3"/>
              </a:buClr>
              <a:buFont typeface="Calibri" panose="020F050202020403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500" b="1" dirty="0">
                <a:latin typeface="Times New Roman" panose="02020603050405020304" pitchFamily="18" charset="0"/>
                <a:cs typeface="Times New Roman" panose="02020603050405020304" pitchFamily="18" charset="0"/>
              </a:rPr>
              <a:t>The Data Science Angle: </a:t>
            </a:r>
            <a:r>
              <a:rPr lang="en-US" sz="1500" dirty="0">
                <a:latin typeface="Times New Roman" panose="02020603050405020304" pitchFamily="18" charset="0"/>
                <a:cs typeface="Times New Roman" panose="02020603050405020304" pitchFamily="18" charset="0"/>
              </a:rPr>
              <a:t>Consider the role of data science in addressing HEC, suggesting the potential for data analysis to predict elephant movements and understand socioeconomic factors contributing to conflict.</a:t>
            </a:r>
          </a:p>
          <a:p>
            <a:pPr marL="285750" indent="-285750" algn="just" defTabSz="914400">
              <a:lnSpc>
                <a:spcPct val="90000"/>
              </a:lnSpc>
              <a:spcAft>
                <a:spcPts val="600"/>
              </a:spcAft>
              <a:buClr>
                <a:schemeClr val="accent3"/>
              </a:buClr>
              <a:buFont typeface="Calibri" panose="020F050202020403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500" b="1" dirty="0">
                <a:latin typeface="Times New Roman" panose="02020603050405020304" pitchFamily="18" charset="0"/>
                <a:cs typeface="Times New Roman" panose="02020603050405020304" pitchFamily="18" charset="0"/>
              </a:rPr>
              <a:t>Coexistence and Hope: </a:t>
            </a:r>
            <a:r>
              <a:rPr lang="en-US" sz="1500" dirty="0">
                <a:latin typeface="Times New Roman" panose="02020603050405020304" pitchFamily="18" charset="0"/>
                <a:cs typeface="Times New Roman" panose="02020603050405020304" pitchFamily="18" charset="0"/>
              </a:rPr>
              <a:t>Conclude with the necessity for humans and elephants to coexist, emphasizing the collaborative efforts of conservationists, researchers, and communities in creating a sustainable future where both thrive.</a:t>
            </a:r>
          </a:p>
        </p:txBody>
      </p:sp>
    </p:spTree>
    <p:extLst>
      <p:ext uri="{BB962C8B-B14F-4D97-AF65-F5344CB8AC3E}">
        <p14:creationId xmlns:p14="http://schemas.microsoft.com/office/powerpoint/2010/main" val="177808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8" name="Picture 57" descr="Two elephants happily swimming in the lake">
            <a:extLst>
              <a:ext uri="{FF2B5EF4-FFF2-40B4-BE49-F238E27FC236}">
                <a16:creationId xmlns:a16="http://schemas.microsoft.com/office/drawing/2014/main" id="{B7E4A2DD-C087-98C0-48B8-593FC659E96D}"/>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61C274F-C9ED-CDE0-8B88-A861E16EA983}"/>
              </a:ext>
            </a:extLst>
          </p:cNvPr>
          <p:cNvSpPr>
            <a:spLocks noGrp="1"/>
          </p:cNvSpPr>
          <p:nvPr>
            <p:ph type="title"/>
          </p:nvPr>
        </p:nvSpPr>
        <p:spPr/>
        <p:txBody>
          <a:bodyPr vert="horz" lIns="91440" tIns="45720" rIns="91440" bIns="45720" rtlCol="0" anchor="b">
            <a:normAutofit/>
          </a:bodyPr>
          <a:lstStyle/>
          <a:p>
            <a:r>
              <a:rPr lang="en-US" dirty="0">
                <a:solidFill>
                  <a:schemeClr val="tx1"/>
                </a:solidFill>
                <a:latin typeface="Times New Roman" panose="02020603050405020304" pitchFamily="18" charset="0"/>
                <a:cs typeface="Times New Roman" panose="02020603050405020304" pitchFamily="18" charset="0"/>
              </a:rPr>
              <a:t>Methodology </a:t>
            </a:r>
          </a:p>
        </p:txBody>
      </p:sp>
      <p:sp>
        <p:nvSpPr>
          <p:cNvPr id="4" name="Slide Number Placeholder 3">
            <a:extLst>
              <a:ext uri="{FF2B5EF4-FFF2-40B4-BE49-F238E27FC236}">
                <a16:creationId xmlns:a16="http://schemas.microsoft.com/office/drawing/2014/main" id="{1ADB3DD0-E3DC-9834-FDF4-8C4A8EAA820C}"/>
              </a:ext>
            </a:extLst>
          </p:cNvPr>
          <p:cNvSpPr>
            <a:spLocks noGrp="1"/>
          </p:cNvSpPr>
          <p:nvPr>
            <p:ph type="sldNum" sz="quarter" idx="12"/>
          </p:nvPr>
        </p:nvSpPr>
        <p:spPr/>
        <p:txBody>
          <a:bodyPr vert="horz" lIns="91440" tIns="45720" rIns="91440" bIns="45720" rtlCol="0" anchor="ctr">
            <a:normAutofit/>
          </a:bodyPr>
          <a:lstStyle/>
          <a:p>
            <a:pPr marR="0" lvl="0" indent="0" defTabSz="914400" fontAlgn="auto">
              <a:spcBef>
                <a:spcPts val="0"/>
              </a:spcBef>
              <a:spcAft>
                <a:spcPts val="600"/>
              </a:spcAft>
              <a:buClrTx/>
              <a:buSzTx/>
              <a:buFontTx/>
              <a:buNone/>
              <a:tabLst/>
              <a:defRPr/>
            </a:pPr>
            <a:fld id="{09551BC5-B41D-419C-A398-8CCA47798D15}" type="slidenum">
              <a:rPr kumimoji="0" lang="en-US" b="0" i="0" u="none" strike="noStrike" cap="none" spc="0" normalizeH="0" baseline="0" noProof="0">
                <a:ln>
                  <a:noFill/>
                </a:ln>
                <a:effectLst/>
                <a:uLnTx/>
                <a:uFillTx/>
              </a:rPr>
              <a:pPr marR="0" lvl="0" indent="0" defTabSz="914400" fontAlgn="auto">
                <a:spcBef>
                  <a:spcPts val="0"/>
                </a:spcBef>
                <a:spcAft>
                  <a:spcPts val="600"/>
                </a:spcAft>
                <a:buClrTx/>
                <a:buSzTx/>
                <a:buFontTx/>
                <a:buNone/>
                <a:tabLst/>
                <a:defRPr/>
              </a:pPr>
              <a:t>4</a:t>
            </a:fld>
            <a:endParaRPr kumimoji="0" lang="en-US" b="0" i="0" u="none" strike="noStrike" cap="none" spc="0" normalizeH="0" baseline="0" noProof="0">
              <a:ln>
                <a:noFill/>
              </a:ln>
              <a:effectLst/>
              <a:uLnTx/>
              <a:uFillTx/>
            </a:endParaRPr>
          </a:p>
        </p:txBody>
      </p:sp>
      <p:sp>
        <p:nvSpPr>
          <p:cNvPr id="60" name="TextBox 59">
            <a:extLst>
              <a:ext uri="{FF2B5EF4-FFF2-40B4-BE49-F238E27FC236}">
                <a16:creationId xmlns:a16="http://schemas.microsoft.com/office/drawing/2014/main" id="{30B04CBD-2BF9-BAA6-69FB-D196CAA52C53}"/>
              </a:ext>
            </a:extLst>
          </p:cNvPr>
          <p:cNvSpPr txBox="1"/>
          <p:nvPr/>
        </p:nvSpPr>
        <p:spPr>
          <a:xfrm>
            <a:off x="1097279" y="1845733"/>
            <a:ext cx="10382515" cy="4229131"/>
          </a:xfrm>
          <a:prstGeom prst="rect">
            <a:avLst/>
          </a:prstGeom>
        </p:spPr>
        <p:txBody>
          <a:bodyPr vert="horz" lIns="0" tIns="45720" rIns="0" bIns="45720" rtlCol="0">
            <a:normAutofit/>
          </a:bodyPr>
          <a:lstStyle/>
          <a:p>
            <a:pPr marL="285750" indent="-285750" algn="just" defTabSz="914400">
              <a:lnSpc>
                <a:spcPct val="90000"/>
              </a:lnSpc>
              <a:spcAft>
                <a:spcPts val="600"/>
              </a:spcAft>
              <a:buClr>
                <a:schemeClr val="accent3"/>
              </a:buClr>
              <a:buFont typeface="Calibri" panose="020F0502020204030204" pitchFamily="34" charset="0"/>
              <a:buChar char="•"/>
            </a:pPr>
            <a:r>
              <a:rPr lang="en-US" sz="1400" b="1" dirty="0">
                <a:latin typeface="Times New Roman" panose="02020603050405020304" pitchFamily="18" charset="0"/>
                <a:cs typeface="Times New Roman" panose="02020603050405020304" pitchFamily="18" charset="0"/>
              </a:rPr>
              <a:t>Holistic Approach to HEC Research: </a:t>
            </a:r>
            <a:r>
              <a:rPr lang="en-US" sz="1400" dirty="0">
                <a:latin typeface="Times New Roman" panose="02020603050405020304" pitchFamily="18" charset="0"/>
                <a:cs typeface="Times New Roman" panose="02020603050405020304" pitchFamily="18" charset="0"/>
              </a:rPr>
              <a:t>Explore the systematic and multifaceted methodology used to understand Human-Elephant Conflict (HEC) in Sri Lanka, aiming for a comprehensive view of its historical context and implications for biodiversity conservation, human well-being, and sustainable development.</a:t>
            </a:r>
          </a:p>
          <a:p>
            <a:pPr marL="285750" indent="-285750" algn="just" defTabSz="914400">
              <a:lnSpc>
                <a:spcPct val="90000"/>
              </a:lnSpc>
              <a:spcAft>
                <a:spcPts val="600"/>
              </a:spcAft>
              <a:buClr>
                <a:schemeClr val="accent3"/>
              </a:buClr>
              <a:buFont typeface="Calibri" panose="020F050202020403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400" b="1" dirty="0">
                <a:latin typeface="Times New Roman" panose="02020603050405020304" pitchFamily="18" charset="0"/>
                <a:cs typeface="Times New Roman" panose="02020603050405020304" pitchFamily="18" charset="0"/>
              </a:rPr>
              <a:t>Historical Context Analysis: </a:t>
            </a:r>
            <a:r>
              <a:rPr lang="en-US" sz="1400" dirty="0">
                <a:latin typeface="Times New Roman" panose="02020603050405020304" pitchFamily="18" charset="0"/>
                <a:cs typeface="Times New Roman" panose="02020603050405020304" pitchFamily="18" charset="0"/>
              </a:rPr>
              <a:t>Dive into the historical context of human-wildlife interactions, recognizing the complex relationships and the role of early human activities in potentially contributing to the extinction of prehistoric megafauna.</a:t>
            </a:r>
          </a:p>
          <a:p>
            <a:pPr marL="285750" indent="-285750" algn="just" defTabSz="914400">
              <a:lnSpc>
                <a:spcPct val="90000"/>
              </a:lnSpc>
              <a:spcAft>
                <a:spcPts val="600"/>
              </a:spcAft>
              <a:buClr>
                <a:schemeClr val="accent3"/>
              </a:buClr>
              <a:buFont typeface="Calibri" panose="020F050202020403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400" b="1" dirty="0">
                <a:latin typeface="Times New Roman" panose="02020603050405020304" pitchFamily="18" charset="0"/>
                <a:cs typeface="Times New Roman" panose="02020603050405020304" pitchFamily="18" charset="0"/>
              </a:rPr>
              <a:t>Obstacle to Biodiversity Conservation: </a:t>
            </a:r>
            <a:r>
              <a:rPr lang="en-US" sz="1400" dirty="0">
                <a:latin typeface="Times New Roman" panose="02020603050405020304" pitchFamily="18" charset="0"/>
                <a:cs typeface="Times New Roman" panose="02020603050405020304" pitchFamily="18" charset="0"/>
              </a:rPr>
              <a:t>Acknowledge HEC as a perceived barrier to biodiversity conservation, especially for charismatic and endangered species. Highlight the effects on affected communities while challenging the widely held belief that HEC is universally worsening.</a:t>
            </a:r>
          </a:p>
          <a:p>
            <a:pPr marL="285750" indent="-285750" algn="just" defTabSz="914400">
              <a:lnSpc>
                <a:spcPct val="90000"/>
              </a:lnSpc>
              <a:spcAft>
                <a:spcPts val="600"/>
              </a:spcAft>
              <a:buClr>
                <a:schemeClr val="accent3"/>
              </a:buClr>
              <a:buFont typeface="Calibri" panose="020F050202020403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400" b="1" dirty="0">
                <a:latin typeface="Times New Roman" panose="02020603050405020304" pitchFamily="18" charset="0"/>
                <a:cs typeface="Times New Roman" panose="02020603050405020304" pitchFamily="18" charset="0"/>
              </a:rPr>
              <a:t>Variability of HEC: </a:t>
            </a:r>
            <a:r>
              <a:rPr lang="en-US" sz="1400" dirty="0">
                <a:latin typeface="Times New Roman" panose="02020603050405020304" pitchFamily="18" charset="0"/>
                <a:cs typeface="Times New Roman" panose="02020603050405020304" pitchFamily="18" charset="0"/>
              </a:rPr>
              <a:t>Recognize the variable nature of HEC, understanding that encounters differ in frequency, impact severity, and character. Define HEC as a result of competition and conflict between humans and non-domesticated wild animals, encompassing a diverse array of species.</a:t>
            </a:r>
          </a:p>
          <a:p>
            <a:pPr marL="285750" indent="-285750" algn="just" defTabSz="914400">
              <a:lnSpc>
                <a:spcPct val="90000"/>
              </a:lnSpc>
              <a:spcAft>
                <a:spcPts val="600"/>
              </a:spcAft>
              <a:buClr>
                <a:schemeClr val="accent3"/>
              </a:buClr>
              <a:buFont typeface="Calibri" panose="020F050202020403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400" b="1" dirty="0">
                <a:latin typeface="Times New Roman" panose="02020603050405020304" pitchFamily="18" charset="0"/>
                <a:cs typeface="Times New Roman" panose="02020603050405020304" pitchFamily="18" charset="0"/>
              </a:rPr>
              <a:t>Frames, Narratives, and Objectives: </a:t>
            </a:r>
            <a:r>
              <a:rPr lang="en-US" sz="1400" dirty="0">
                <a:latin typeface="Times New Roman" panose="02020603050405020304" pitchFamily="18" charset="0"/>
                <a:cs typeface="Times New Roman" panose="02020603050405020304" pitchFamily="18" charset="0"/>
              </a:rPr>
              <a:t>Emphasize the significance of frames and narratives in understanding human-wildlife interactions. Discuss the choice of terminology, framing considerations, and the objective of the paper—to examine potential explanations for HEC in Sri Lanka and contribute to more effective mitigation and conservation strategies.</a:t>
            </a:r>
          </a:p>
        </p:txBody>
      </p:sp>
    </p:spTree>
    <p:extLst>
      <p:ext uri="{BB962C8B-B14F-4D97-AF65-F5344CB8AC3E}">
        <p14:creationId xmlns:p14="http://schemas.microsoft.com/office/powerpoint/2010/main" val="200408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7" name="Picture 6" descr="Person riding an elephant">
            <a:extLst>
              <a:ext uri="{FF2B5EF4-FFF2-40B4-BE49-F238E27FC236}">
                <a16:creationId xmlns:a16="http://schemas.microsoft.com/office/drawing/2014/main" id="{72B997F3-0693-B10E-018B-9479DE269708}"/>
              </a:ext>
            </a:extLst>
          </p:cNvPr>
          <p:cNvPicPr>
            <a:picLocks noChangeAspect="1"/>
          </p:cNvPicPr>
          <p:nvPr/>
        </p:nvPicPr>
        <p:blipFill rotWithShape="1">
          <a:blip r:embed="rId2">
            <a:alphaModFix amt="35000"/>
          </a:blip>
          <a:srcRect t="15147" b="584"/>
          <a:stretch/>
        </p:blipFill>
        <p:spPr>
          <a:xfrm>
            <a:off x="30490" y="89489"/>
            <a:ext cx="12191980" cy="6857990"/>
          </a:xfrm>
          <a:prstGeom prst="rect">
            <a:avLst/>
          </a:prstGeom>
        </p:spPr>
      </p:pic>
      <p:sp>
        <p:nvSpPr>
          <p:cNvPr id="2" name="Title 1">
            <a:extLst>
              <a:ext uri="{FF2B5EF4-FFF2-40B4-BE49-F238E27FC236}">
                <a16:creationId xmlns:a16="http://schemas.microsoft.com/office/drawing/2014/main" id="{D61C274F-C9ED-CDE0-8B88-A861E16EA983}"/>
              </a:ext>
            </a:extLst>
          </p:cNvPr>
          <p:cNvSpPr>
            <a:spLocks noGrp="1"/>
          </p:cNvSpPr>
          <p:nvPr>
            <p:ph type="title"/>
          </p:nvPr>
        </p:nvSpPr>
        <p:spPr/>
        <p:txBody>
          <a:bodyPr vert="horz" lIns="91440" tIns="45720" rIns="91440" bIns="45720" rtlCol="0" anchor="b">
            <a:normAutofit/>
          </a:bodyPr>
          <a:lstStyle/>
          <a:p>
            <a:r>
              <a:rPr lang="en-US" dirty="0">
                <a:solidFill>
                  <a:schemeClr val="tx1"/>
                </a:solidFill>
                <a:latin typeface="Times New Roman" panose="02020603050405020304" pitchFamily="18" charset="0"/>
                <a:cs typeface="Times New Roman" panose="02020603050405020304" pitchFamily="18" charset="0"/>
              </a:rPr>
              <a:t>Findings and Results</a:t>
            </a:r>
            <a:r>
              <a:rPr lang="en-US" dirty="0">
                <a:solidFill>
                  <a:schemeClr val="tx1"/>
                </a:solidFill>
              </a:rPr>
              <a:t> </a:t>
            </a:r>
          </a:p>
        </p:txBody>
      </p:sp>
      <p:sp>
        <p:nvSpPr>
          <p:cNvPr id="4" name="Slide Number Placeholder 3">
            <a:extLst>
              <a:ext uri="{FF2B5EF4-FFF2-40B4-BE49-F238E27FC236}">
                <a16:creationId xmlns:a16="http://schemas.microsoft.com/office/drawing/2014/main" id="{1ADB3DD0-E3DC-9834-FDF4-8C4A8EAA820C}"/>
              </a:ext>
            </a:extLst>
          </p:cNvPr>
          <p:cNvSpPr>
            <a:spLocks noGrp="1"/>
          </p:cNvSpPr>
          <p:nvPr>
            <p:ph type="sldNum" sz="quarter" idx="12"/>
          </p:nvPr>
        </p:nvSpPr>
        <p:spPr/>
        <p:txBody>
          <a:bodyPr vert="horz" lIns="91440" tIns="45720" rIns="91440" bIns="45720" rtlCol="0" anchor="ctr">
            <a:normAutofit/>
          </a:bodyPr>
          <a:lstStyle/>
          <a:p>
            <a:pPr marR="0" lvl="0" indent="0" defTabSz="914400" fontAlgn="auto">
              <a:spcBef>
                <a:spcPts val="0"/>
              </a:spcBef>
              <a:spcAft>
                <a:spcPts val="600"/>
              </a:spcAft>
              <a:buClrTx/>
              <a:buSzTx/>
              <a:buFontTx/>
              <a:buNone/>
              <a:tabLst/>
              <a:defRPr/>
            </a:pPr>
            <a:fld id="{09551BC5-B41D-419C-A398-8CCA47798D15}" type="slidenum">
              <a:rPr kumimoji="0" lang="en-US" b="0" i="0" u="none" strike="noStrike" cap="none" spc="0" normalizeH="0" baseline="0" noProof="0">
                <a:ln>
                  <a:noFill/>
                </a:ln>
                <a:effectLst/>
                <a:uLnTx/>
                <a:uFillTx/>
              </a:rPr>
              <a:pPr marR="0" lvl="0" indent="0" defTabSz="914400" fontAlgn="auto">
                <a:spcBef>
                  <a:spcPts val="0"/>
                </a:spcBef>
                <a:spcAft>
                  <a:spcPts val="600"/>
                </a:spcAft>
                <a:buClrTx/>
                <a:buSzTx/>
                <a:buFontTx/>
                <a:buNone/>
                <a:tabLst/>
                <a:defRPr/>
              </a:pPr>
              <a:t>5</a:t>
            </a:fld>
            <a:endParaRPr kumimoji="0" lang="en-US" b="0" i="0" u="none" strike="noStrike" cap="none" spc="0" normalizeH="0" baseline="0" noProof="0">
              <a:ln>
                <a:noFill/>
              </a:ln>
              <a:effectLst/>
              <a:uLnTx/>
              <a:uFillTx/>
            </a:endParaRPr>
          </a:p>
        </p:txBody>
      </p:sp>
      <p:sp>
        <p:nvSpPr>
          <p:cNvPr id="20" name="TextBox 19">
            <a:extLst>
              <a:ext uri="{FF2B5EF4-FFF2-40B4-BE49-F238E27FC236}">
                <a16:creationId xmlns:a16="http://schemas.microsoft.com/office/drawing/2014/main" id="{30B04CBD-2BF9-BAA6-69FB-D196CAA52C53}"/>
              </a:ext>
            </a:extLst>
          </p:cNvPr>
          <p:cNvSpPr txBox="1"/>
          <p:nvPr/>
        </p:nvSpPr>
        <p:spPr>
          <a:xfrm>
            <a:off x="1097280" y="1845734"/>
            <a:ext cx="10058400" cy="4023360"/>
          </a:xfrm>
          <a:prstGeom prst="rect">
            <a:avLst/>
          </a:prstGeom>
        </p:spPr>
        <p:txBody>
          <a:bodyPr vert="horz" lIns="0" tIns="45720" rIns="0" bIns="45720" rtlCol="0">
            <a:normAutofit lnSpcReduction="10000"/>
          </a:bodyPr>
          <a:lstStyle/>
          <a:p>
            <a:pPr marL="285750" indent="-285750" algn="just" defTabSz="914400">
              <a:lnSpc>
                <a:spcPct val="90000"/>
              </a:lnSpc>
              <a:spcAft>
                <a:spcPts val="600"/>
              </a:spcAft>
              <a:buClr>
                <a:schemeClr val="accent3"/>
              </a:buClr>
              <a:buFont typeface="Calibri" panose="020F0502020204030204" pitchFamily="34" charset="0"/>
              <a:buChar char="•"/>
            </a:pPr>
            <a:r>
              <a:rPr lang="en-US" sz="1400" b="1" dirty="0">
                <a:latin typeface="Times New Roman" panose="02020603050405020304" pitchFamily="18" charset="0"/>
                <a:cs typeface="Times New Roman" panose="02020603050405020304" pitchFamily="18" charset="0"/>
              </a:rPr>
              <a:t>HEC Impact in 2022</a:t>
            </a:r>
            <a:r>
              <a:rPr lang="en-US" sz="1400" dirty="0">
                <a:latin typeface="Times New Roman" panose="02020603050405020304" pitchFamily="18" charset="0"/>
                <a:cs typeface="Times New Roman" panose="02020603050405020304" pitchFamily="18" charset="0"/>
              </a:rPr>
              <a:t>: Highlight the severity of the Human-Elephant Conflict (HEC) in Sri Lanka in 2022, with a staggering 439 elephant deaths, including 60 from gunshot wounds and 51 from electrocution. Illustrate the human toll, with 70-80 reported fatalities annually.</a:t>
            </a:r>
          </a:p>
          <a:p>
            <a:pPr marL="285750" indent="-285750" algn="just" defTabSz="914400">
              <a:lnSpc>
                <a:spcPct val="90000"/>
              </a:lnSpc>
              <a:spcAft>
                <a:spcPts val="600"/>
              </a:spcAft>
              <a:buClr>
                <a:schemeClr val="accent3"/>
              </a:buClr>
              <a:buFont typeface="Calibri" panose="020F050202020403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400" b="1" dirty="0">
                <a:latin typeface="Times New Roman" panose="02020603050405020304" pitchFamily="18" charset="0"/>
                <a:cs typeface="Times New Roman" panose="02020603050405020304" pitchFamily="18" charset="0"/>
              </a:rPr>
              <a:t>Financial Strain on Sri Lanka</a:t>
            </a:r>
            <a:r>
              <a:rPr lang="en-US" sz="1400" dirty="0">
                <a:latin typeface="Times New Roman" panose="02020603050405020304" pitchFamily="18" charset="0"/>
                <a:cs typeface="Times New Roman" panose="02020603050405020304" pitchFamily="18" charset="0"/>
              </a:rPr>
              <a:t>: Emphasize the significant financial burden on the Sri Lankan government, with USD 946,553.34 allocated for compensation payments in 2022 due to crop damage and property destruction caused by elephants. Showcase the economic impact of HEC.</a:t>
            </a:r>
          </a:p>
          <a:p>
            <a:pPr marL="285750" indent="-285750" algn="just" defTabSz="914400">
              <a:lnSpc>
                <a:spcPct val="90000"/>
              </a:lnSpc>
              <a:spcAft>
                <a:spcPts val="600"/>
              </a:spcAft>
              <a:buClr>
                <a:schemeClr val="accent3"/>
              </a:buClr>
              <a:buFont typeface="Calibri" panose="020F050202020403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400" b="1" dirty="0">
                <a:latin typeface="Times New Roman" panose="02020603050405020304" pitchFamily="18" charset="0"/>
                <a:cs typeface="Times New Roman" panose="02020603050405020304" pitchFamily="18" charset="0"/>
              </a:rPr>
              <a:t>Traditional Mitigation Challenges: </a:t>
            </a:r>
            <a:r>
              <a:rPr lang="en-US" sz="1400" dirty="0">
                <a:latin typeface="Times New Roman" panose="02020603050405020304" pitchFamily="18" charset="0"/>
                <a:cs typeface="Times New Roman" panose="02020603050405020304" pitchFamily="18" charset="0"/>
              </a:rPr>
              <a:t>Discuss the limitations of traditional mitigation measures like thorn branches, fences, and watchtowers, citing high costs, maintenance issues, and limited effectiveness. Provide examples of these methods and their challenges.</a:t>
            </a:r>
          </a:p>
          <a:p>
            <a:pPr marL="285750" indent="-285750" algn="just" defTabSz="914400">
              <a:lnSpc>
                <a:spcPct val="90000"/>
              </a:lnSpc>
              <a:spcAft>
                <a:spcPts val="600"/>
              </a:spcAft>
              <a:buClr>
                <a:schemeClr val="accent3"/>
              </a:buClr>
              <a:buFont typeface="Calibri" panose="020F050202020403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400" b="1" dirty="0">
                <a:latin typeface="Times New Roman" panose="02020603050405020304" pitchFamily="18" charset="0"/>
                <a:cs typeface="Times New Roman" panose="02020603050405020304" pitchFamily="18" charset="0"/>
              </a:rPr>
              <a:t>Need for Data-Driven Strategies: </a:t>
            </a:r>
            <a:r>
              <a:rPr lang="en-US" sz="1400" dirty="0">
                <a:latin typeface="Times New Roman" panose="02020603050405020304" pitchFamily="18" charset="0"/>
                <a:cs typeface="Times New Roman" panose="02020603050405020304" pitchFamily="18" charset="0"/>
              </a:rPr>
              <a:t>Emphasize the lack of up-to-date information on forest cover changes and the critical need for a standardized framework for monitoring and identifying HEC risk zones. Introduce the proposal of integrating satellite data fusion with GIS modeling.</a:t>
            </a:r>
          </a:p>
          <a:p>
            <a:pPr marL="285750" indent="-285750" algn="just" defTabSz="914400">
              <a:lnSpc>
                <a:spcPct val="90000"/>
              </a:lnSpc>
              <a:spcAft>
                <a:spcPts val="600"/>
              </a:spcAft>
              <a:buClr>
                <a:schemeClr val="accent3"/>
              </a:buClr>
              <a:buFont typeface="Calibri" panose="020F050202020403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400" b="1" dirty="0">
                <a:latin typeface="Times New Roman" panose="02020603050405020304" pitchFamily="18" charset="0"/>
                <a:cs typeface="Times New Roman" panose="02020603050405020304" pitchFamily="18" charset="0"/>
              </a:rPr>
              <a:t>Satellite Data and GIS Modeling: </a:t>
            </a:r>
            <a:r>
              <a:rPr lang="en-US" sz="1400" dirty="0">
                <a:latin typeface="Times New Roman" panose="02020603050405020304" pitchFamily="18" charset="0"/>
                <a:cs typeface="Times New Roman" panose="02020603050405020304" pitchFamily="18" charset="0"/>
              </a:rPr>
              <a:t>Present the potential of satellite data and GIS modeling in developing effective mitigation strategies. Showcase examples of how this approach can create accurate land use and cover maps, aiding in identifying HEC risk zones and hotspots. Highlight the possibility of early warning systems using this integrated approach.</a:t>
            </a:r>
          </a:p>
        </p:txBody>
      </p:sp>
    </p:spTree>
    <p:extLst>
      <p:ext uri="{BB962C8B-B14F-4D97-AF65-F5344CB8AC3E}">
        <p14:creationId xmlns:p14="http://schemas.microsoft.com/office/powerpoint/2010/main" val="208424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274F-C9ED-CDE0-8B88-A861E16EA983}"/>
              </a:ext>
            </a:extLst>
          </p:cNvPr>
          <p:cNvSpPr>
            <a:spLocks noGrp="1"/>
          </p:cNvSpPr>
          <p:nvPr>
            <p:ph type="title"/>
          </p:nvPr>
        </p:nvSpPr>
        <p:spPr/>
        <p:txBody>
          <a:bodyPr vert="horz" lIns="91440" tIns="45720" rIns="91440" bIns="45720" rtlCol="0" anchor="b">
            <a:normAutofit/>
          </a:bodyPr>
          <a:lstStyle/>
          <a:p>
            <a:r>
              <a:rPr lang="en-US" dirty="0">
                <a:latin typeface="Times New Roman" panose="02020603050405020304" pitchFamily="18" charset="0"/>
                <a:cs typeface="Times New Roman" panose="02020603050405020304" pitchFamily="18" charset="0"/>
              </a:rPr>
              <a:t>Discussion </a:t>
            </a:r>
          </a:p>
        </p:txBody>
      </p:sp>
      <p:sp>
        <p:nvSpPr>
          <p:cNvPr id="4" name="Slide Number Placeholder 3">
            <a:extLst>
              <a:ext uri="{FF2B5EF4-FFF2-40B4-BE49-F238E27FC236}">
                <a16:creationId xmlns:a16="http://schemas.microsoft.com/office/drawing/2014/main" id="{1ADB3DD0-E3DC-9834-FDF4-8C4A8EAA820C}"/>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9551BC5-B41D-419C-A398-8CCA47798D15}"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6</a:t>
            </a:fld>
            <a:endParaRPr kumimoji="0" lang="en-US" b="0" i="0" u="none" strike="noStrike" cap="none" spc="0" normalizeH="0" baseline="0" noProof="0">
              <a:ln>
                <a:noFill/>
              </a:ln>
              <a:effectLst/>
              <a:uLnTx/>
              <a:uFillTx/>
            </a:endParaRPr>
          </a:p>
        </p:txBody>
      </p:sp>
      <p:graphicFrame>
        <p:nvGraphicFramePr>
          <p:cNvPr id="7" name="TextBox 4">
            <a:extLst>
              <a:ext uri="{FF2B5EF4-FFF2-40B4-BE49-F238E27FC236}">
                <a16:creationId xmlns:a16="http://schemas.microsoft.com/office/drawing/2014/main" id="{0FA66E6C-6AA2-2468-2FE6-1A3BA1DED1CB}"/>
              </a:ext>
            </a:extLst>
          </p:cNvPr>
          <p:cNvGraphicFramePr/>
          <p:nvPr>
            <p:extLst>
              <p:ext uri="{D42A27DB-BD31-4B8C-83A1-F6EECF244321}">
                <p14:modId xmlns:p14="http://schemas.microsoft.com/office/powerpoint/2010/main" val="394171391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92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274F-C9ED-CDE0-8B88-A861E16EA983}"/>
              </a:ext>
            </a:extLst>
          </p:cNvPr>
          <p:cNvSpPr>
            <a:spLocks noGrp="1"/>
          </p:cNvSpPr>
          <p:nvPr>
            <p:ph type="title"/>
          </p:nvPr>
        </p:nvSpPr>
        <p:spPr>
          <a:xfrm>
            <a:off x="4202084" y="390502"/>
            <a:ext cx="7347659" cy="1450757"/>
          </a:xfrm>
        </p:spPr>
        <p:txBody>
          <a:bodyPr vert="horz" lIns="91440" tIns="45720" rIns="91440" bIns="45720" rtlCol="0" anchor="b">
            <a:normAutofit/>
          </a:bodyPr>
          <a:lstStyle/>
          <a:p>
            <a:r>
              <a:rPr lang="en-US" dirty="0">
                <a:latin typeface="Times New Roman" panose="02020603050405020304" pitchFamily="18" charset="0"/>
                <a:cs typeface="Times New Roman" panose="02020603050405020304" pitchFamily="18" charset="0"/>
              </a:rPr>
              <a:t>Conclusion</a:t>
            </a:r>
            <a:r>
              <a:rPr lang="en-US" dirty="0"/>
              <a:t> </a:t>
            </a:r>
          </a:p>
        </p:txBody>
      </p:sp>
      <p:sp>
        <p:nvSpPr>
          <p:cNvPr id="4" name="Slide Number Placeholder 3">
            <a:extLst>
              <a:ext uri="{FF2B5EF4-FFF2-40B4-BE49-F238E27FC236}">
                <a16:creationId xmlns:a16="http://schemas.microsoft.com/office/drawing/2014/main" id="{1ADB3DD0-E3DC-9834-FDF4-8C4A8EAA820C}"/>
              </a:ext>
            </a:extLst>
          </p:cNvPr>
          <p:cNvSpPr>
            <a:spLocks noGrp="1"/>
          </p:cNvSpPr>
          <p:nvPr>
            <p:ph type="sldNum" sz="quarter" idx="12"/>
          </p:nvPr>
        </p:nvSpPr>
        <p:spPr/>
        <p:txBody>
          <a:bodyPr vert="horz" lIns="91440" tIns="45720" rIns="91440" bIns="45720" rtlCol="0" anchor="ctr">
            <a:normAutofit/>
          </a:bodyPr>
          <a:lstStyle/>
          <a:p>
            <a:pPr marR="0" lvl="0" indent="0" defTabSz="914400" fontAlgn="auto">
              <a:spcBef>
                <a:spcPts val="0"/>
              </a:spcBef>
              <a:spcAft>
                <a:spcPts val="600"/>
              </a:spcAft>
              <a:buClrTx/>
              <a:buSzTx/>
              <a:buFontTx/>
              <a:buNone/>
              <a:tabLst/>
              <a:defRPr/>
            </a:pPr>
            <a:fld id="{09551BC5-B41D-419C-A398-8CCA47798D15}" type="slidenum">
              <a:rPr kumimoji="0" lang="en-US" b="0" i="0" u="none" strike="noStrike" cap="none" spc="0" normalizeH="0" baseline="0" noProof="0">
                <a:ln>
                  <a:noFill/>
                </a:ln>
                <a:solidFill>
                  <a:schemeClr val="tx1">
                    <a:lumMod val="75000"/>
                    <a:lumOff val="25000"/>
                  </a:schemeClr>
                </a:solidFill>
                <a:effectLst/>
                <a:uLnTx/>
                <a:uFillTx/>
              </a:rPr>
              <a:pPr marR="0" lvl="0" indent="0" defTabSz="914400" fontAlgn="auto">
                <a:spcBef>
                  <a:spcPts val="0"/>
                </a:spcBef>
                <a:spcAft>
                  <a:spcPts val="600"/>
                </a:spcAft>
                <a:buClrTx/>
                <a:buSzTx/>
                <a:buFontTx/>
                <a:buNone/>
                <a:tabLst/>
                <a:defRPr/>
              </a:pPr>
              <a:t>7</a:t>
            </a:fld>
            <a:endParaRPr kumimoji="0" lang="en-US" b="0" i="0" u="none" strike="noStrike" cap="none" spc="0" normalizeH="0" baseline="0" noProof="0">
              <a:ln>
                <a:noFill/>
              </a:ln>
              <a:solidFill>
                <a:schemeClr val="tx1">
                  <a:lumMod val="75000"/>
                  <a:lumOff val="25000"/>
                </a:schemeClr>
              </a:solidFill>
              <a:effectLst/>
              <a:uLnTx/>
              <a:uFillTx/>
            </a:endParaRPr>
          </a:p>
        </p:txBody>
      </p:sp>
      <p:pic>
        <p:nvPicPr>
          <p:cNvPr id="28" name="Picture 27" descr="Person riding an elephant">
            <a:extLst>
              <a:ext uri="{FF2B5EF4-FFF2-40B4-BE49-F238E27FC236}">
                <a16:creationId xmlns:a16="http://schemas.microsoft.com/office/drawing/2014/main" id="{86C66D60-5F7F-7275-45D1-167A75A2D21A}"/>
              </a:ext>
            </a:extLst>
          </p:cNvPr>
          <p:cNvPicPr>
            <a:picLocks noChangeAspect="1"/>
          </p:cNvPicPr>
          <p:nvPr/>
        </p:nvPicPr>
        <p:blipFill rotWithShape="1">
          <a:blip r:embed="rId2"/>
          <a:srcRect l="10877" r="43903" b="1"/>
          <a:stretch/>
        </p:blipFill>
        <p:spPr>
          <a:xfrm>
            <a:off x="20" y="-12128"/>
            <a:ext cx="4202064" cy="6870127"/>
          </a:xfrm>
          <a:prstGeom prst="rect">
            <a:avLst/>
          </a:prstGeom>
        </p:spPr>
      </p:pic>
      <p:sp>
        <p:nvSpPr>
          <p:cNvPr id="5" name="TextBox 4">
            <a:extLst>
              <a:ext uri="{FF2B5EF4-FFF2-40B4-BE49-F238E27FC236}">
                <a16:creationId xmlns:a16="http://schemas.microsoft.com/office/drawing/2014/main" id="{30B04CBD-2BF9-BAA6-69FB-D196CAA52C53}"/>
              </a:ext>
            </a:extLst>
          </p:cNvPr>
          <p:cNvSpPr txBox="1"/>
          <p:nvPr/>
        </p:nvSpPr>
        <p:spPr>
          <a:xfrm>
            <a:off x="4383153" y="2200991"/>
            <a:ext cx="7347659" cy="3670180"/>
          </a:xfrm>
          <a:prstGeom prst="rect">
            <a:avLst/>
          </a:prstGeom>
        </p:spPr>
        <p:txBody>
          <a:bodyPr vert="horz" lIns="0" tIns="45720" rIns="0" bIns="45720" rtlCol="0">
            <a:normAutofit/>
          </a:bodyPr>
          <a:lstStyle/>
          <a:p>
            <a:pPr marL="285750" indent="-285750" algn="just" defTabSz="914400">
              <a:lnSpc>
                <a:spcPct val="90000"/>
              </a:lnSpc>
              <a:spcAft>
                <a:spcPts val="600"/>
              </a:spcAft>
              <a:buClr>
                <a:schemeClr val="accent3"/>
              </a:buClr>
              <a:buFont typeface="Calibri" panose="020F0502020204030204" pitchFamily="34" charset="0"/>
              <a:buChar char="•"/>
            </a:pPr>
            <a:r>
              <a:rPr lang="en-US" sz="1000" b="1" dirty="0">
                <a:solidFill>
                  <a:schemeClr val="tx1">
                    <a:lumMod val="75000"/>
                    <a:lumOff val="25000"/>
                  </a:schemeClr>
                </a:solidFill>
                <a:latin typeface="Times New Roman" panose="02020603050405020304" pitchFamily="18" charset="0"/>
                <a:cs typeface="Times New Roman" panose="02020603050405020304" pitchFamily="18" charset="0"/>
              </a:rPr>
              <a:t>HEC Severity in Sri Lanka: </a:t>
            </a:r>
            <a:r>
              <a:rPr lang="en-US" sz="1000" dirty="0">
                <a:solidFill>
                  <a:schemeClr val="tx1">
                    <a:lumMod val="75000"/>
                    <a:lumOff val="25000"/>
                  </a:schemeClr>
                </a:solidFill>
                <a:latin typeface="Times New Roman" panose="02020603050405020304" pitchFamily="18" charset="0"/>
                <a:cs typeface="Times New Roman" panose="02020603050405020304" pitchFamily="18" charset="0"/>
              </a:rPr>
              <a:t>Explore the historical, ecological, and socioeconomic dimensions of the Human-Elephant Conflict (HEC) in Sri Lanka, highlighting the strain on coexistence due to habitat loss, forage degradation, and human population growth-driven expansion.</a:t>
            </a:r>
          </a:p>
          <a:p>
            <a:pPr marL="285750" indent="-285750" algn="just" defTabSz="914400">
              <a:lnSpc>
                <a:spcPct val="90000"/>
              </a:lnSpc>
              <a:spcAft>
                <a:spcPts val="600"/>
              </a:spcAft>
              <a:buClr>
                <a:schemeClr val="accent3"/>
              </a:buClr>
              <a:buFont typeface="Calibri" panose="020F0502020204030204" pitchFamily="34" charset="0"/>
              <a:buChar char="•"/>
            </a:pPr>
            <a:endParaRPr lang="en-US" sz="1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000" b="1" dirty="0">
                <a:solidFill>
                  <a:schemeClr val="tx1">
                    <a:lumMod val="75000"/>
                    <a:lumOff val="25000"/>
                  </a:schemeClr>
                </a:solidFill>
                <a:latin typeface="Times New Roman" panose="02020603050405020304" pitchFamily="18" charset="0"/>
                <a:cs typeface="Times New Roman" panose="02020603050405020304" pitchFamily="18" charset="0"/>
              </a:rPr>
              <a:t>Alarming</a:t>
            </a:r>
            <a:r>
              <a:rPr lang="en-US" sz="1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000" b="1" dirty="0">
                <a:solidFill>
                  <a:schemeClr val="tx1">
                    <a:lumMod val="75000"/>
                    <a:lumOff val="25000"/>
                  </a:schemeClr>
                </a:solidFill>
                <a:latin typeface="Times New Roman" panose="02020603050405020304" pitchFamily="18" charset="0"/>
                <a:cs typeface="Times New Roman" panose="02020603050405020304" pitchFamily="18" charset="0"/>
              </a:rPr>
              <a:t>Statistics and Mitigation Strategies: </a:t>
            </a:r>
            <a:r>
              <a:rPr lang="en-US" sz="1000" dirty="0">
                <a:solidFill>
                  <a:schemeClr val="tx1">
                    <a:lumMod val="75000"/>
                    <a:lumOff val="25000"/>
                  </a:schemeClr>
                </a:solidFill>
                <a:latin typeface="Times New Roman" panose="02020603050405020304" pitchFamily="18" charset="0"/>
                <a:cs typeface="Times New Roman" panose="02020603050405020304" pitchFamily="18" charset="0"/>
              </a:rPr>
              <a:t>Present staggering statistics of increased human and elephant deaths in the last three decades, showcasing the varied lethal methods employed. Discuss the range of mitigation strategies, from traditional barriers to innovative approaches like elephant watchtowers and beehive fences.</a:t>
            </a:r>
          </a:p>
          <a:p>
            <a:pPr marL="285750" indent="-285750" algn="just" defTabSz="914400">
              <a:lnSpc>
                <a:spcPct val="90000"/>
              </a:lnSpc>
              <a:spcAft>
                <a:spcPts val="600"/>
              </a:spcAft>
              <a:buClr>
                <a:schemeClr val="accent3"/>
              </a:buClr>
              <a:buFont typeface="Calibri" panose="020F0502020204030204" pitchFamily="34" charset="0"/>
              <a:buChar char="•"/>
            </a:pPr>
            <a:endParaRPr lang="en-US" sz="1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000" b="1" dirty="0">
                <a:solidFill>
                  <a:schemeClr val="tx1">
                    <a:lumMod val="75000"/>
                    <a:lumOff val="25000"/>
                  </a:schemeClr>
                </a:solidFill>
                <a:latin typeface="Times New Roman" panose="02020603050405020304" pitchFamily="18" charset="0"/>
                <a:cs typeface="Times New Roman" panose="02020603050405020304" pitchFamily="18" charset="0"/>
              </a:rPr>
              <a:t>Political-Economic Dimensions: </a:t>
            </a:r>
            <a:r>
              <a:rPr lang="en-US" sz="1000" dirty="0">
                <a:solidFill>
                  <a:schemeClr val="tx1">
                    <a:lumMod val="75000"/>
                    <a:lumOff val="25000"/>
                  </a:schemeClr>
                </a:solidFill>
                <a:latin typeface="Times New Roman" panose="02020603050405020304" pitchFamily="18" charset="0"/>
                <a:cs typeface="Times New Roman" panose="02020603050405020304" pitchFamily="18" charset="0"/>
              </a:rPr>
              <a:t>Emphasize the importance of considering political-economic dimensions in agrarian change and conservation policy, addressing a critical gap in the literature. Advocate for additional research on the socioeconomic vulnerability of affected communities.</a:t>
            </a:r>
          </a:p>
          <a:p>
            <a:pPr marL="285750" indent="-285750" algn="just" defTabSz="914400">
              <a:lnSpc>
                <a:spcPct val="90000"/>
              </a:lnSpc>
              <a:spcAft>
                <a:spcPts val="600"/>
              </a:spcAft>
              <a:buClr>
                <a:schemeClr val="accent3"/>
              </a:buClr>
              <a:buFont typeface="Calibri" panose="020F0502020204030204" pitchFamily="34" charset="0"/>
              <a:buChar char="•"/>
            </a:pPr>
            <a:endParaRPr lang="en-US" sz="1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000" b="1" dirty="0">
                <a:solidFill>
                  <a:schemeClr val="tx1">
                    <a:lumMod val="75000"/>
                    <a:lumOff val="25000"/>
                  </a:schemeClr>
                </a:solidFill>
                <a:latin typeface="Times New Roman" panose="02020603050405020304" pitchFamily="18" charset="0"/>
                <a:cs typeface="Times New Roman" panose="02020603050405020304" pitchFamily="18" charset="0"/>
              </a:rPr>
              <a:t>Comprehensive Theoretical Framework: </a:t>
            </a:r>
            <a:r>
              <a:rPr lang="en-US" sz="1000" dirty="0">
                <a:solidFill>
                  <a:schemeClr val="tx1">
                    <a:lumMod val="75000"/>
                    <a:lumOff val="25000"/>
                  </a:schemeClr>
                </a:solidFill>
                <a:latin typeface="Times New Roman" panose="02020603050405020304" pitchFamily="18" charset="0"/>
                <a:cs typeface="Times New Roman" panose="02020603050405020304" pitchFamily="18" charset="0"/>
              </a:rPr>
              <a:t>Recommend a comprehensive theoretical framework for HEC management, encompassing ecological causes, socio-economic factors, and complex ecological interactions. Highlight the impact of climatic events, feedback mechanisms, and human land-use decisions.</a:t>
            </a:r>
          </a:p>
          <a:p>
            <a:pPr marL="285750" indent="-285750" algn="just" defTabSz="914400">
              <a:lnSpc>
                <a:spcPct val="90000"/>
              </a:lnSpc>
              <a:spcAft>
                <a:spcPts val="600"/>
              </a:spcAft>
              <a:buClr>
                <a:schemeClr val="accent3"/>
              </a:buClr>
              <a:buFont typeface="Calibri" panose="020F0502020204030204" pitchFamily="34" charset="0"/>
              <a:buChar char="•"/>
            </a:pPr>
            <a:endParaRPr lang="en-US" sz="1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defTabSz="914400">
              <a:lnSpc>
                <a:spcPct val="90000"/>
              </a:lnSpc>
              <a:spcAft>
                <a:spcPts val="600"/>
              </a:spcAft>
              <a:buClr>
                <a:schemeClr val="accent3"/>
              </a:buClr>
              <a:buFont typeface="Calibri" panose="020F0502020204030204" pitchFamily="34" charset="0"/>
              <a:buChar char="•"/>
            </a:pPr>
            <a:r>
              <a:rPr lang="en-US" sz="1000" b="1" dirty="0">
                <a:solidFill>
                  <a:schemeClr val="tx1">
                    <a:lumMod val="75000"/>
                    <a:lumOff val="25000"/>
                  </a:schemeClr>
                </a:solidFill>
                <a:latin typeface="Times New Roman" panose="02020603050405020304" pitchFamily="18" charset="0"/>
                <a:cs typeface="Times New Roman" panose="02020603050405020304" pitchFamily="18" charset="0"/>
              </a:rPr>
              <a:t>Effective Mitigation Recommendations</a:t>
            </a:r>
            <a:r>
              <a:rPr lang="en-US" sz="1000" dirty="0">
                <a:solidFill>
                  <a:schemeClr val="tx1">
                    <a:lumMod val="75000"/>
                    <a:lumOff val="25000"/>
                  </a:schemeClr>
                </a:solidFill>
                <a:latin typeface="Times New Roman" panose="02020603050405020304" pitchFamily="18" charset="0"/>
                <a:cs typeface="Times New Roman" panose="02020603050405020304" pitchFamily="18" charset="0"/>
              </a:rPr>
              <a:t>: Provide actionable recommendations for habitat protection, community-based conservation, conflict management strategies, education, ongoing research, policy strengthening, and international collaboration to ensure a harmonious coexistence between humans and elephants in Sri Lanka.</a:t>
            </a:r>
          </a:p>
        </p:txBody>
      </p:sp>
    </p:spTree>
    <p:extLst>
      <p:ext uri="{BB962C8B-B14F-4D97-AF65-F5344CB8AC3E}">
        <p14:creationId xmlns:p14="http://schemas.microsoft.com/office/powerpoint/2010/main" val="262816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E6FEC8-170C-492C-84E0-54394629D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DEE940A1-B9E0-4C5D-A55E-B19742379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81C8E47B-A563-4B44-A9B0-9316605C2E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4458E-6BEB-3E5A-972B-D18249D7E922}"/>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b="1" dirty="0">
                <a:solidFill>
                  <a:schemeClr val="tx1">
                    <a:lumMod val="85000"/>
                    <a:lumOff val="15000"/>
                  </a:schemeClr>
                </a:solidFill>
                <a:latin typeface="Times New Roman" panose="02020603050405020304" pitchFamily="18" charset="0"/>
                <a:cs typeface="Times New Roman" panose="02020603050405020304" pitchFamily="18" charset="0"/>
              </a:rPr>
              <a:t>Q &amp; A</a:t>
            </a:r>
          </a:p>
        </p:txBody>
      </p:sp>
      <p:pic>
        <p:nvPicPr>
          <p:cNvPr id="4" name="Picture 3" descr="Question mark against red wall">
            <a:extLst>
              <a:ext uri="{FF2B5EF4-FFF2-40B4-BE49-F238E27FC236}">
                <a16:creationId xmlns:a16="http://schemas.microsoft.com/office/drawing/2014/main" id="{6F58F144-2E29-EFD3-B06E-A6A70883D0CF}"/>
              </a:ext>
            </a:extLst>
          </p:cNvPr>
          <p:cNvPicPr>
            <a:picLocks noChangeAspect="1"/>
          </p:cNvPicPr>
          <p:nvPr/>
        </p:nvPicPr>
        <p:blipFill rotWithShape="1">
          <a:blip r:embed="rId2"/>
          <a:srcRect l="57914" r="1195" b="1"/>
          <a:stretch/>
        </p:blipFill>
        <p:spPr>
          <a:xfrm>
            <a:off x="-1" y="10"/>
            <a:ext cx="4635315" cy="6857989"/>
          </a:xfrm>
          <a:prstGeom prst="rect">
            <a:avLst/>
          </a:prstGeom>
        </p:spPr>
      </p:pic>
      <p:cxnSp>
        <p:nvCxnSpPr>
          <p:cNvPr id="17" name="Straight Connector 16">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51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131</TotalTime>
  <Words>1066</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Times New Roman</vt:lpstr>
      <vt:lpstr>Retrospect</vt:lpstr>
      <vt:lpstr>Conflict between Humans and Elephants in Sri Lanka </vt:lpstr>
      <vt:lpstr>Outline</vt:lpstr>
      <vt:lpstr>Introduction</vt:lpstr>
      <vt:lpstr>Methodology </vt:lpstr>
      <vt:lpstr>Findings and Results </vt:lpstr>
      <vt:lpstr>Discussion </vt:lpstr>
      <vt:lpstr>Conclusion </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 between Humans and Elephants in Sri Lanka </dc:title>
  <dc:creator>Sachith Nimesh</dc:creator>
  <cp:lastModifiedBy>Sachith Nimesh</cp:lastModifiedBy>
  <cp:revision>3</cp:revision>
  <dcterms:created xsi:type="dcterms:W3CDTF">2023-11-09T07:18:00Z</dcterms:created>
  <dcterms:modified xsi:type="dcterms:W3CDTF">2023-11-09T16:08:49Z</dcterms:modified>
</cp:coreProperties>
</file>