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73fd724b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73fd724b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7685a5f8f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7685a5f8f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7685a5f8f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7685a5f8f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37685a5f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37685a5f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37685a5f8f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37685a5f8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7685a5f8f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7685a5f8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7685a5f8f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7685a5f8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7685a5f8f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7685a5f8f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7685a5f8f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7685a5f8f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7685a5f8f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7685a5f8f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7685a5f8f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7685a5f8f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2281125" y="798250"/>
            <a:ext cx="4778400" cy="1872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 </a:t>
            </a:r>
            <a:endParaRPr/>
          </a:p>
          <a:p>
            <a:pPr marL="0" lvl="0" indent="0" algn="ctr" rtl="0">
              <a:spcBef>
                <a:spcPts val="0"/>
              </a:spcBef>
              <a:spcAft>
                <a:spcPts val="0"/>
              </a:spcAft>
              <a:buNone/>
            </a:pPr>
            <a:r>
              <a:rPr lang="en"/>
              <a:t>Complex VRP Path Optimization Algorithm</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77500"/>
          </a:bodyPr>
          <a:lstStyle/>
          <a:p>
            <a:pPr marL="0" lvl="0" indent="0" algn="ctr" rtl="0">
              <a:spcBef>
                <a:spcPts val="0"/>
              </a:spcBef>
              <a:spcAft>
                <a:spcPts val="0"/>
              </a:spcAft>
              <a:buNone/>
            </a:pPr>
            <a:r>
              <a:rPr lang="en"/>
              <a:t>IE 533 UIUC</a:t>
            </a:r>
            <a:endParaRPr/>
          </a:p>
          <a:p>
            <a:pPr marL="0" lvl="0" indent="0" algn="ctr" rtl="0">
              <a:spcBef>
                <a:spcPts val="0"/>
              </a:spcBef>
              <a:spcAft>
                <a:spcPts val="0"/>
              </a:spcAft>
              <a:buNone/>
            </a:pPr>
            <a:r>
              <a:rPr lang="en"/>
              <a:t>Robert Enescu, Sachit Vasudeva, Hrithik Rathi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BFS Path Optimization with CUDA</a:t>
            </a:r>
            <a:endParaRPr/>
          </a:p>
        </p:txBody>
      </p:sp>
      <p:sp>
        <p:nvSpPr>
          <p:cNvPr id="124" name="Google Shape;124;p22"/>
          <p:cNvSpPr txBox="1">
            <a:spLocks noGrp="1"/>
          </p:cNvSpPr>
          <p:nvPr>
            <p:ph type="body" idx="1"/>
          </p:nvPr>
        </p:nvSpPr>
        <p:spPr>
          <a:xfrm>
            <a:off x="387900" y="1489825"/>
            <a:ext cx="8368200" cy="1557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Starting From Node 8</a:t>
            </a:r>
            <a:endParaRPr sz="1300"/>
          </a:p>
          <a:p>
            <a:pPr marL="457200" lvl="0" indent="-311150" algn="l" rtl="0">
              <a:spcBef>
                <a:spcPts val="0"/>
              </a:spcBef>
              <a:spcAft>
                <a:spcPts val="0"/>
              </a:spcAft>
              <a:buSzPts val="1300"/>
              <a:buChar char="●"/>
            </a:pPr>
            <a:r>
              <a:rPr lang="en" sz="1300"/>
              <a:t>Optimal Path = 8 -&gt; 7 -&gt; 5 -&gt; 6 -&gt; 4 -&gt; 0 -&gt; 1 -&gt; 2 -&gt; 3</a:t>
            </a:r>
            <a:endParaRPr sz="1300"/>
          </a:p>
          <a:p>
            <a:pPr marL="457200" lvl="0" indent="-311150" algn="l" rtl="0">
              <a:spcBef>
                <a:spcPts val="0"/>
              </a:spcBef>
              <a:spcAft>
                <a:spcPts val="0"/>
              </a:spcAft>
              <a:buSzPts val="1300"/>
              <a:buChar char="●"/>
            </a:pPr>
            <a:r>
              <a:rPr lang="en" sz="1300"/>
              <a:t>Results in ~1/3 seconds (over 300% efficiency)</a:t>
            </a:r>
            <a:endParaRPr sz="1300"/>
          </a:p>
          <a:p>
            <a:pPr marL="457200" lvl="0" indent="-311150" algn="l" rtl="0">
              <a:spcBef>
                <a:spcPts val="0"/>
              </a:spcBef>
              <a:spcAft>
                <a:spcPts val="0"/>
              </a:spcAft>
              <a:buSzPts val="1300"/>
              <a:buChar char="●"/>
            </a:pPr>
            <a:r>
              <a:rPr lang="en" sz="1300"/>
              <a:t>Next Steps: CUDA Streams</a:t>
            </a:r>
            <a:endParaRPr sz="1300"/>
          </a:p>
        </p:txBody>
      </p:sp>
      <p:pic>
        <p:nvPicPr>
          <p:cNvPr id="125" name="Google Shape;125;p22"/>
          <p:cNvPicPr preferRelativeResize="0"/>
          <p:nvPr/>
        </p:nvPicPr>
        <p:blipFill>
          <a:blip r:embed="rId3">
            <a:alphaModFix/>
          </a:blip>
          <a:stretch>
            <a:fillRect/>
          </a:stretch>
        </p:blipFill>
        <p:spPr>
          <a:xfrm>
            <a:off x="5542200" y="1113287"/>
            <a:ext cx="3510801" cy="3831977"/>
          </a:xfrm>
          <a:prstGeom prst="rect">
            <a:avLst/>
          </a:prstGeom>
          <a:noFill/>
          <a:ln>
            <a:noFill/>
          </a:ln>
        </p:spPr>
      </p:pic>
      <p:pic>
        <p:nvPicPr>
          <p:cNvPr id="126" name="Google Shape;126;p22"/>
          <p:cNvPicPr preferRelativeResize="0"/>
          <p:nvPr/>
        </p:nvPicPr>
        <p:blipFill>
          <a:blip r:embed="rId4">
            <a:alphaModFix/>
          </a:blip>
          <a:stretch>
            <a:fillRect/>
          </a:stretch>
        </p:blipFill>
        <p:spPr>
          <a:xfrm>
            <a:off x="149400" y="3047425"/>
            <a:ext cx="5407768" cy="195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 &amp; Further Work - Sachit</a:t>
            </a:r>
            <a:endParaRPr/>
          </a:p>
        </p:txBody>
      </p:sp>
      <p:sp>
        <p:nvSpPr>
          <p:cNvPr id="132" name="Google Shape;132;p23"/>
          <p:cNvSpPr txBox="1">
            <a:spLocks noGrp="1"/>
          </p:cNvSpPr>
          <p:nvPr>
            <p:ph type="body" idx="1"/>
          </p:nvPr>
        </p:nvSpPr>
        <p:spPr>
          <a:xfrm>
            <a:off x="387900" y="1276850"/>
            <a:ext cx="8368200" cy="386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highlight>
                  <a:schemeClr val="lt1"/>
                </a:highlight>
              </a:rPr>
              <a:t>Benefits of solving this type of problem includes:</a:t>
            </a:r>
            <a:endParaRPr sz="1300">
              <a:highlight>
                <a:schemeClr val="lt1"/>
              </a:highlight>
            </a:endParaRPr>
          </a:p>
          <a:p>
            <a:pPr marL="457200" lvl="0" indent="-311150" algn="l" rtl="0">
              <a:spcBef>
                <a:spcPts val="1200"/>
              </a:spcBef>
              <a:spcAft>
                <a:spcPts val="0"/>
              </a:spcAft>
              <a:buSzPts val="1300"/>
              <a:buAutoNum type="arabicPeriod"/>
            </a:pPr>
            <a:r>
              <a:rPr lang="en" sz="1300" b="1">
                <a:highlight>
                  <a:schemeClr val="lt1"/>
                </a:highlight>
              </a:rPr>
              <a:t>Enhanced Supply Chain Efficiency: </a:t>
            </a:r>
            <a:r>
              <a:rPr lang="en" sz="1300">
                <a:highlight>
                  <a:schemeClr val="lt1"/>
                </a:highlight>
              </a:rPr>
              <a:t>The formulation optimizes the delivery path and grouping demand nodes reduces transportation costs and increases vehicle capacity utilization for an efficient supply chain.</a:t>
            </a:r>
            <a:endParaRPr sz="1300">
              <a:highlight>
                <a:schemeClr val="lt1"/>
              </a:highlight>
            </a:endParaRPr>
          </a:p>
          <a:p>
            <a:pPr marL="457200" lvl="0" indent="-311150" algn="l" rtl="0">
              <a:spcBef>
                <a:spcPts val="0"/>
              </a:spcBef>
              <a:spcAft>
                <a:spcPts val="0"/>
              </a:spcAft>
              <a:buSzPts val="1300"/>
              <a:buAutoNum type="arabicPeriod"/>
            </a:pPr>
            <a:r>
              <a:rPr lang="en" sz="1300" b="1">
                <a:highlight>
                  <a:schemeClr val="lt1"/>
                </a:highlight>
              </a:rPr>
              <a:t>Increased Customer Satisfaction: </a:t>
            </a:r>
            <a:r>
              <a:rPr lang="en" sz="1300">
                <a:highlight>
                  <a:schemeClr val="lt1"/>
                </a:highlight>
              </a:rPr>
              <a:t>The formulation prioritizes profitable and geographically convenient orders based on willingness to pay and distance from source node, resulting in increased customer satisfaction due to enhanced fulfillment rates and delivery times.</a:t>
            </a:r>
            <a:endParaRPr sz="1300">
              <a:highlight>
                <a:schemeClr val="lt1"/>
              </a:highlight>
            </a:endParaRPr>
          </a:p>
          <a:p>
            <a:pPr marL="457200" lvl="0" indent="-311150" algn="l" rtl="0">
              <a:spcBef>
                <a:spcPts val="0"/>
              </a:spcBef>
              <a:spcAft>
                <a:spcPts val="0"/>
              </a:spcAft>
              <a:buSzPts val="1300"/>
              <a:buAutoNum type="arabicPeriod"/>
            </a:pPr>
            <a:r>
              <a:rPr lang="en" sz="1300" b="1">
                <a:highlight>
                  <a:schemeClr val="lt1"/>
                </a:highlight>
              </a:rPr>
              <a:t>Improved Profitability:</a:t>
            </a:r>
            <a:r>
              <a:rPr lang="en" sz="1300">
                <a:highlight>
                  <a:schemeClr val="lt1"/>
                </a:highlight>
              </a:rPr>
              <a:t> The formulation optimizes the delivery path for each demand node cluster based on premium fee and delivery cost, resulting in reduced transportation costs, improved vehicle utilization, and enhanced profitability of the supply chain.</a:t>
            </a:r>
            <a:endParaRPr sz="1300">
              <a:highlight>
                <a:schemeClr val="lt1"/>
              </a:highlight>
            </a:endParaRPr>
          </a:p>
          <a:p>
            <a:pPr marL="0" lvl="0" indent="0" algn="l" rtl="0">
              <a:spcBef>
                <a:spcPts val="1200"/>
              </a:spcBef>
              <a:spcAft>
                <a:spcPts val="1200"/>
              </a:spcAft>
              <a:buNone/>
            </a:pPr>
            <a:r>
              <a:rPr lang="en" sz="1300">
                <a:highlight>
                  <a:schemeClr val="lt1"/>
                </a:highlight>
              </a:rPr>
              <a:t>Additionally, The BFS algorithm can be implemented on CUDA to traverse a complex VRP graph by partitioning it into </a:t>
            </a:r>
            <a:r>
              <a:rPr lang="en" sz="1300" b="1">
                <a:highlight>
                  <a:schemeClr val="lt1"/>
                </a:highlight>
              </a:rPr>
              <a:t>smaller subgraphs </a:t>
            </a:r>
            <a:r>
              <a:rPr lang="en" sz="1300">
                <a:highlight>
                  <a:schemeClr val="lt1"/>
                </a:highlight>
              </a:rPr>
              <a:t>based on available vehicles and destinations, and using the results to generate a solution that considers constraints such as vehicle capacity and demand.</a:t>
            </a:r>
            <a:endParaRPr sz="13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highlight>
                  <a:schemeClr val="lt1"/>
                </a:highlight>
              </a:rPr>
              <a:t>VRP involves an optimization problem designing routes for a fleet of vehicles to fulfill the demands of a set of customers</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Modern VRP models differ significantly from the original ones from the 1950s and 60s, as they attempt to incorporate real-life complexities such as time-dependent travel times, time windows for pickups and deliveries, and dynamic demand information.</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The classical VRP assumes that customer demands are known and fixed, and the goal is to minimize the total distance traveled by vehicles. However, in many real-world cases, customer demands are stochastic and uncertain, which presents a significant challenge for the VRP.</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The Stochastic Vehicle Routing Problem with Profit Maximization (VRP-SDPM) involves delivering oil products to customers with uncertain demands</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Customers are willing to pay a premium fee, but the supplier cannot guarantee delivery due to capacity constraints and opportunity costs</a:t>
            </a: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Objectives</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The primary objective of the complex VRP path optimization algorithm is to solve a multi-constrained path optimization problem for a large network that involves stochastic properties.</a:t>
            </a:r>
            <a:endParaRPr sz="1300"/>
          </a:p>
          <a:p>
            <a:pPr marL="457200" lvl="0" indent="-311150" algn="l" rtl="0">
              <a:spcBef>
                <a:spcPts val="0"/>
              </a:spcBef>
              <a:spcAft>
                <a:spcPts val="0"/>
              </a:spcAft>
              <a:buSzPts val="1300"/>
              <a:buChar char="●"/>
            </a:pPr>
            <a:r>
              <a:rPr lang="en" sz="1300">
                <a:highlight>
                  <a:schemeClr val="lt1"/>
                </a:highlight>
              </a:rPr>
              <a:t>Identify and cluster common nodes to generate sub networks based on demand for specific product/service.</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Sort destination nodes based on greatest profit to prioritize which demands should be served.</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Solve VRP for each sorted sub network to optimize the path taken by available vehicles for each type of demand.</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Due to the stochastic nature of the data, the algorithm must be designed with flexibility in mind to allow for easy data transfer and import for timely results.</a:t>
            </a:r>
            <a:endParaRPr sz="1300">
              <a:highlight>
                <a:schemeClr val="lt1"/>
              </a:highlight>
            </a:endParaRPr>
          </a:p>
          <a:p>
            <a:pPr marL="457200" lvl="0" indent="-311150" algn="l" rtl="0">
              <a:spcBef>
                <a:spcPts val="0"/>
              </a:spcBef>
              <a:spcAft>
                <a:spcPts val="0"/>
              </a:spcAft>
              <a:buSzPts val="1300"/>
              <a:buChar char="●"/>
            </a:pPr>
            <a:r>
              <a:rPr lang="en" sz="1300">
                <a:highlight>
                  <a:schemeClr val="lt1"/>
                </a:highlight>
              </a:rPr>
              <a:t>The algorithm must use  standardized methods of importing demand destination node data to maximize flexibility and minimize time to generate results in a dynamic environment.</a:t>
            </a:r>
            <a:endParaRPr sz="1300">
              <a:highlight>
                <a:schemeClr val="lt1"/>
              </a:highlight>
            </a:endParaRPr>
          </a:p>
          <a:p>
            <a:pPr marL="457200" lvl="0" indent="0" algn="l" rtl="0">
              <a:spcBef>
                <a:spcPts val="0"/>
              </a:spcBef>
              <a:spcAft>
                <a:spcPts val="0"/>
              </a:spcAft>
              <a:buNone/>
            </a:pP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218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Complex VRP MILP Formulation</a:t>
            </a:r>
            <a:endParaRPr/>
          </a:p>
        </p:txBody>
      </p:sp>
      <p:sp>
        <p:nvSpPr>
          <p:cNvPr id="82" name="Google Shape;82;p16"/>
          <p:cNvSpPr txBox="1">
            <a:spLocks noGrp="1"/>
          </p:cNvSpPr>
          <p:nvPr>
            <p:ph type="body" idx="1"/>
          </p:nvPr>
        </p:nvSpPr>
        <p:spPr>
          <a:xfrm>
            <a:off x="325250" y="1252500"/>
            <a:ext cx="5006700" cy="38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u="sng"/>
              <a:t>Step 1</a:t>
            </a:r>
            <a:r>
              <a:rPr lang="en" sz="1300"/>
              <a:t>: Stochastic customer orders are released at start of day (location, reward)</a:t>
            </a:r>
            <a:endParaRPr sz="1300"/>
          </a:p>
          <a:p>
            <a:pPr marL="0" lvl="0" indent="0" algn="l" rtl="0">
              <a:spcBef>
                <a:spcPts val="1200"/>
              </a:spcBef>
              <a:spcAft>
                <a:spcPts val="0"/>
              </a:spcAft>
              <a:buNone/>
            </a:pPr>
            <a:r>
              <a:rPr lang="en" sz="1300" u="sng"/>
              <a:t>Step 2</a:t>
            </a:r>
            <a:r>
              <a:rPr lang="en" sz="1300"/>
              <a:t>: VRP Algorithm clusters demand nodes of same product type</a:t>
            </a:r>
            <a:endParaRPr sz="1300"/>
          </a:p>
          <a:p>
            <a:pPr marL="0" lvl="0" indent="0" algn="l" rtl="0">
              <a:spcBef>
                <a:spcPts val="1200"/>
              </a:spcBef>
              <a:spcAft>
                <a:spcPts val="0"/>
              </a:spcAft>
              <a:buNone/>
            </a:pPr>
            <a:r>
              <a:rPr lang="en" sz="1300" u="sng"/>
              <a:t>Step 3</a:t>
            </a:r>
            <a:r>
              <a:rPr lang="en" sz="1300"/>
              <a:t>: VRP Algorithm sorts nodes based on profitability, selects most profitable &amp; feasible n many nodes for delivery that day</a:t>
            </a:r>
            <a:endParaRPr sz="1300"/>
          </a:p>
          <a:p>
            <a:pPr marL="0" lvl="0" indent="0" algn="l" rtl="0">
              <a:spcBef>
                <a:spcPts val="1200"/>
              </a:spcBef>
              <a:spcAft>
                <a:spcPts val="0"/>
              </a:spcAft>
              <a:buNone/>
            </a:pPr>
            <a:r>
              <a:rPr lang="en" sz="1300" u="sng"/>
              <a:t>Step 4</a:t>
            </a:r>
            <a:r>
              <a:rPr lang="en" sz="1300"/>
              <a:t>: VRP Algorithm optimizes the path for each sorted cluster of n many customer nodes</a:t>
            </a:r>
            <a:endParaRPr sz="1300"/>
          </a:p>
          <a:p>
            <a:pPr marL="0" lvl="0" indent="0" algn="l" rtl="0">
              <a:spcBef>
                <a:spcPts val="1200"/>
              </a:spcBef>
              <a:spcAft>
                <a:spcPts val="0"/>
              </a:spcAft>
              <a:buNone/>
            </a:pPr>
            <a:r>
              <a:rPr lang="en" sz="1300" u="sng"/>
              <a:t>Objective</a:t>
            </a:r>
            <a:r>
              <a:rPr lang="en" sz="1300"/>
              <a:t>:</a:t>
            </a:r>
            <a:endParaRPr sz="1300"/>
          </a:p>
          <a:p>
            <a:pPr marL="0" lvl="0" indent="0" algn="l" rtl="0">
              <a:spcBef>
                <a:spcPts val="1200"/>
              </a:spcBef>
              <a:spcAft>
                <a:spcPts val="0"/>
              </a:spcAft>
              <a:buNone/>
            </a:pPr>
            <a:r>
              <a:rPr lang="en" sz="1300"/>
              <a:t>“Maximize the profit function P = revenue rewarded at each destination node minus the cost of delivery to those nodes subject to supply capacity, number of vehicles, and individual vehicle supply capacity constraints”</a:t>
            </a:r>
            <a:endParaRPr sz="1300"/>
          </a:p>
          <a:p>
            <a:pPr marL="0" lvl="0" indent="0" algn="l" rtl="0">
              <a:spcBef>
                <a:spcPts val="1200"/>
              </a:spcBef>
              <a:spcAft>
                <a:spcPts val="1200"/>
              </a:spcAft>
              <a:buNone/>
            </a:pPr>
            <a:endParaRPr/>
          </a:p>
        </p:txBody>
      </p:sp>
      <p:pic>
        <p:nvPicPr>
          <p:cNvPr id="83" name="Google Shape;83;p16"/>
          <p:cNvPicPr preferRelativeResize="0"/>
          <p:nvPr/>
        </p:nvPicPr>
        <p:blipFill>
          <a:blip r:embed="rId3">
            <a:alphaModFix/>
          </a:blip>
          <a:stretch>
            <a:fillRect/>
          </a:stretch>
        </p:blipFill>
        <p:spPr>
          <a:xfrm>
            <a:off x="5153475" y="1031900"/>
            <a:ext cx="3990525" cy="291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27650" y="4821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Complex VRP MILP Formulation</a:t>
            </a:r>
            <a:endParaRPr/>
          </a:p>
        </p:txBody>
      </p:sp>
      <p:sp>
        <p:nvSpPr>
          <p:cNvPr id="89" name="Google Shape;89;p17"/>
          <p:cNvSpPr txBox="1"/>
          <p:nvPr/>
        </p:nvSpPr>
        <p:spPr>
          <a:xfrm>
            <a:off x="387900" y="1374176"/>
            <a:ext cx="5562600" cy="34017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G = (N, A) – the network of demand nodes and arcs</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C = the constant cost per distance unit (ex. $/ mile)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R = the network of all visited demand nodes and arcs</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Dij = distance from node i to node j</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∏i = the revenue rewarded at each destination node (the premium                that customer i is willing to pay for having their demand fulfilled)</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Xij = arc decision variable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Yi = node decision variable </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K = the number of delivery vehicles available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P = profit function, revenue minus cost</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F = Source supply capacity, the total amount of product available at the source node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CAP = Vehicle supply capacity, the fuel capacity per vehicle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M = the maximum number of trips </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fi = quantity of product demanded at node i</a:t>
            </a:r>
            <a:endParaRPr sz="13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6301500" y="594800"/>
            <a:ext cx="2842500" cy="395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62625" y="4339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Numerical Study: Algorithm Programming</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main steps of the algorithm are:</a:t>
            </a:r>
            <a:endParaRPr sz="1300"/>
          </a:p>
          <a:p>
            <a:pPr marL="457200" lvl="0" indent="-311150" algn="l" rtl="0">
              <a:spcBef>
                <a:spcPts val="900"/>
              </a:spcBef>
              <a:spcAft>
                <a:spcPts val="0"/>
              </a:spcAft>
              <a:buSzPts val="1300"/>
              <a:buAutoNum type="arabicPeriod"/>
            </a:pPr>
            <a:r>
              <a:rPr lang="en" sz="1300"/>
              <a:t>Create a solver instance.</a:t>
            </a:r>
            <a:endParaRPr sz="1300"/>
          </a:p>
          <a:p>
            <a:pPr marL="457200" lvl="0" indent="-311150" algn="l" rtl="0">
              <a:spcBef>
                <a:spcPts val="0"/>
              </a:spcBef>
              <a:spcAft>
                <a:spcPts val="0"/>
              </a:spcAft>
              <a:buSzPts val="1300"/>
              <a:buAutoNum type="arabicPeriod"/>
            </a:pPr>
            <a:r>
              <a:rPr lang="en" sz="1300"/>
              <a:t>Define the decision variables and the objective function.</a:t>
            </a:r>
            <a:endParaRPr sz="1300"/>
          </a:p>
          <a:p>
            <a:pPr marL="457200" lvl="0" indent="-311150" algn="l" rtl="0">
              <a:spcBef>
                <a:spcPts val="0"/>
              </a:spcBef>
              <a:spcAft>
                <a:spcPts val="0"/>
              </a:spcAft>
              <a:buSzPts val="1300"/>
              <a:buAutoNum type="arabicPeriod"/>
            </a:pPr>
            <a:r>
              <a:rPr lang="en" sz="1300"/>
              <a:t>Add the constraints to the solver.</a:t>
            </a:r>
            <a:endParaRPr sz="1300"/>
          </a:p>
          <a:p>
            <a:pPr marL="457200" lvl="0" indent="-311150" algn="l" rtl="0">
              <a:spcBef>
                <a:spcPts val="0"/>
              </a:spcBef>
              <a:spcAft>
                <a:spcPts val="0"/>
              </a:spcAft>
              <a:buSzPts val="1300"/>
              <a:buAutoNum type="arabicPeriod"/>
            </a:pPr>
            <a:r>
              <a:rPr lang="en" sz="1300"/>
              <a:t>Call the solver to find the optimal solution.</a:t>
            </a:r>
            <a:endParaRPr sz="1300"/>
          </a:p>
          <a:p>
            <a:pPr marL="457200" lvl="0" indent="-311150" algn="l" rtl="0">
              <a:spcBef>
                <a:spcPts val="0"/>
              </a:spcBef>
              <a:spcAft>
                <a:spcPts val="0"/>
              </a:spcAft>
              <a:buSzPts val="1300"/>
              <a:buAutoNum type="arabicPeriod"/>
            </a:pPr>
            <a:r>
              <a:rPr lang="en" sz="1300"/>
              <a:t>Print the solution if it exists.</a:t>
            </a:r>
            <a:endParaRPr sz="1300"/>
          </a:p>
          <a:p>
            <a:pPr marL="0" lvl="0" indent="0" algn="l" rtl="0">
              <a:spcBef>
                <a:spcPts val="900"/>
              </a:spcBef>
              <a:spcAft>
                <a:spcPts val="900"/>
              </a:spcAft>
              <a:buNone/>
            </a:pPr>
            <a:r>
              <a:rPr lang="en" sz="1300"/>
              <a:t>The complexity of the algorithm depends on the size of the input data and the number of nodes and arcs in the model. The worst-case time complexity of the branch and cut algorithm is exponential, but in practice, it is often much faster due to the use of heuristics and pruning techniques.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218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Numerical Study: Algorithm Programming</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code is a Python implementation of a </a:t>
            </a:r>
            <a:r>
              <a:rPr lang="en" sz="1300" b="1"/>
              <a:t>linear programming model</a:t>
            </a:r>
            <a:r>
              <a:rPr lang="en" sz="1300"/>
              <a:t>. The model is a variant of the Stochastic  Vehicle Routing Problem with profit maximization (VRP-SDPM) with multiple depots and profits. The objective is to maximize the total profit, subject to capacity and demand constraints.</a:t>
            </a:r>
            <a:endParaRPr sz="1300"/>
          </a:p>
          <a:p>
            <a:pPr marL="0" lvl="0" indent="0" algn="l" rtl="0">
              <a:spcBef>
                <a:spcPts val="1500"/>
              </a:spcBef>
              <a:spcAft>
                <a:spcPts val="0"/>
              </a:spcAft>
              <a:buNone/>
            </a:pPr>
            <a:r>
              <a:rPr lang="en" sz="1300"/>
              <a:t>The output of the code is the optimal solution to the model, including the objective value and the assignment of nodes to each vehicle.</a:t>
            </a:r>
            <a:endParaRPr sz="1300"/>
          </a:p>
          <a:p>
            <a:pPr marL="0" lvl="0" indent="0" algn="l" rtl="0">
              <a:spcBef>
                <a:spcPts val="1500"/>
              </a:spcBef>
              <a:spcAft>
                <a:spcPts val="0"/>
              </a:spcAft>
              <a:buNone/>
            </a:pPr>
            <a:r>
              <a:rPr lang="en" sz="1300"/>
              <a:t>The algorithm used to solve the linear programming model is the branch and cut algorithm, implemented by the ortools.linear_solver library. This library provides an interface to the COIN-OR Linear Programming (CLP) solver, which is a well-known open-source solver for linear programming problems.</a:t>
            </a:r>
            <a:endParaRPr sz="1300"/>
          </a:p>
          <a:p>
            <a:pPr marL="0" lvl="0" indent="0" algn="l" rtl="0">
              <a:spcBef>
                <a:spcPts val="1500"/>
              </a:spcBef>
              <a:spcAft>
                <a:spcPts val="1500"/>
              </a:spcAft>
              <a:buNone/>
            </a:pPr>
            <a:r>
              <a:rPr lang="en" sz="1300"/>
              <a:t>To solve the model, the code creates binary decision variables X and Y, where X[i,j] is equal to 1 if arc (i,j) is used in the solution, and Y[i] is equal to 1 if node i is visited by the vehicle. The model constraints are defined using linear expressions and added to the solver. Finally, the solver is called to find the optimal solution.</a:t>
            </a:r>
            <a:endParaRPr sz="1300">
              <a:solidFill>
                <a:srgbClr val="D1D5DB"/>
              </a:solidFill>
              <a:highlight>
                <a:srgbClr val="444654"/>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BFS Path Optimization with CUDA</a:t>
            </a:r>
            <a:endParaRPr/>
          </a:p>
        </p:txBody>
      </p:sp>
      <p:sp>
        <p:nvSpPr>
          <p:cNvPr id="108" name="Google Shape;108;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u="sng"/>
              <a:t>Goal</a:t>
            </a:r>
            <a:r>
              <a:rPr lang="en" sz="1300"/>
              <a:t>: Compute the optimal tour for vehicles with starting points from each node in parallel to show optimal path from each starting point of VRP sub-network</a:t>
            </a:r>
            <a:endParaRPr sz="1300"/>
          </a:p>
          <a:p>
            <a:pPr marL="457200" lvl="0" indent="-311150" algn="l" rtl="0">
              <a:spcBef>
                <a:spcPts val="1200"/>
              </a:spcBef>
              <a:spcAft>
                <a:spcPts val="0"/>
              </a:spcAft>
              <a:buSzPts val="1300"/>
              <a:buChar char="●"/>
            </a:pPr>
            <a:r>
              <a:rPr lang="en" sz="1300"/>
              <a:t>Apply BFS with CUDA to customer node network</a:t>
            </a:r>
            <a:endParaRPr sz="1300"/>
          </a:p>
          <a:p>
            <a:pPr marL="457200" lvl="0" indent="-311150" algn="l" rtl="0">
              <a:spcBef>
                <a:spcPts val="0"/>
              </a:spcBef>
              <a:spcAft>
                <a:spcPts val="0"/>
              </a:spcAft>
              <a:buSzPts val="1300"/>
              <a:buChar char="●"/>
            </a:pPr>
            <a:r>
              <a:rPr lang="en" sz="1300"/>
              <a:t>1 Thread Per Node</a:t>
            </a:r>
            <a:endParaRPr sz="1300"/>
          </a:p>
          <a:p>
            <a:pPr marL="457200" lvl="0" indent="-311150" algn="l" rtl="0">
              <a:spcBef>
                <a:spcPts val="0"/>
              </a:spcBef>
              <a:spcAft>
                <a:spcPts val="0"/>
              </a:spcAft>
              <a:buSzPts val="1300"/>
              <a:buChar char="●"/>
            </a:pPr>
            <a:r>
              <a:rPr lang="en" sz="1300"/>
              <a:t>Compact Adjacency List (CAL) Form</a:t>
            </a:r>
            <a:endParaRPr sz="1300"/>
          </a:p>
          <a:p>
            <a:pPr marL="457200" lvl="0" indent="-311150" algn="l" rtl="0">
              <a:spcBef>
                <a:spcPts val="0"/>
              </a:spcBef>
              <a:spcAft>
                <a:spcPts val="0"/>
              </a:spcAft>
              <a:buSzPts val="1300"/>
              <a:buChar char="●"/>
            </a:pPr>
            <a:r>
              <a:rPr lang="en" sz="1300"/>
              <a:t>No Queues: O(n+m) time</a:t>
            </a:r>
            <a:endParaRPr sz="1300"/>
          </a:p>
          <a:p>
            <a:pPr marL="457200" lvl="0" indent="-311150" algn="l" rtl="0">
              <a:spcBef>
                <a:spcPts val="0"/>
              </a:spcBef>
              <a:spcAft>
                <a:spcPts val="0"/>
              </a:spcAft>
              <a:buSzPts val="1300"/>
              <a:buChar char="●"/>
            </a:pPr>
            <a:r>
              <a:rPr lang="en" sz="1300"/>
              <a:t>Extend to all starting nodes </a:t>
            </a:r>
            <a:endParaRPr sz="1300"/>
          </a:p>
        </p:txBody>
      </p:sp>
      <p:pic>
        <p:nvPicPr>
          <p:cNvPr id="109" name="Google Shape;109;p20"/>
          <p:cNvPicPr preferRelativeResize="0"/>
          <p:nvPr/>
        </p:nvPicPr>
        <p:blipFill>
          <a:blip r:embed="rId3">
            <a:alphaModFix/>
          </a:blip>
          <a:stretch>
            <a:fillRect/>
          </a:stretch>
        </p:blipFill>
        <p:spPr>
          <a:xfrm>
            <a:off x="5397200" y="1914137"/>
            <a:ext cx="3520650" cy="3018674"/>
          </a:xfrm>
          <a:prstGeom prst="rect">
            <a:avLst/>
          </a:prstGeom>
          <a:noFill/>
          <a:ln>
            <a:noFill/>
          </a:ln>
        </p:spPr>
      </p:pic>
      <p:pic>
        <p:nvPicPr>
          <p:cNvPr id="110" name="Google Shape;110;p20"/>
          <p:cNvPicPr preferRelativeResize="0"/>
          <p:nvPr/>
        </p:nvPicPr>
        <p:blipFill>
          <a:blip r:embed="rId4">
            <a:alphaModFix/>
          </a:blip>
          <a:stretch>
            <a:fillRect/>
          </a:stretch>
        </p:blipFill>
        <p:spPr>
          <a:xfrm>
            <a:off x="144550" y="3859150"/>
            <a:ext cx="5629750" cy="560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BFS Path Optimization with CUDA</a:t>
            </a:r>
            <a:endParaRPr/>
          </a:p>
        </p:txBody>
      </p:sp>
      <p:pic>
        <p:nvPicPr>
          <p:cNvPr id="116" name="Google Shape;116;p21"/>
          <p:cNvPicPr preferRelativeResize="0"/>
          <p:nvPr/>
        </p:nvPicPr>
        <p:blipFill>
          <a:blip r:embed="rId3">
            <a:alphaModFix/>
          </a:blip>
          <a:stretch>
            <a:fillRect/>
          </a:stretch>
        </p:blipFill>
        <p:spPr>
          <a:xfrm>
            <a:off x="407450" y="4663225"/>
            <a:ext cx="4613450" cy="387900"/>
          </a:xfrm>
          <a:prstGeom prst="rect">
            <a:avLst/>
          </a:prstGeom>
          <a:noFill/>
          <a:ln>
            <a:noFill/>
          </a:ln>
        </p:spPr>
      </p:pic>
      <p:pic>
        <p:nvPicPr>
          <p:cNvPr id="117" name="Google Shape;117;p21"/>
          <p:cNvPicPr preferRelativeResize="0"/>
          <p:nvPr/>
        </p:nvPicPr>
        <p:blipFill>
          <a:blip r:embed="rId4">
            <a:alphaModFix/>
          </a:blip>
          <a:stretch>
            <a:fillRect/>
          </a:stretch>
        </p:blipFill>
        <p:spPr>
          <a:xfrm>
            <a:off x="5179700" y="1396100"/>
            <a:ext cx="3868124" cy="3316601"/>
          </a:xfrm>
          <a:prstGeom prst="rect">
            <a:avLst/>
          </a:prstGeom>
          <a:noFill/>
          <a:ln>
            <a:noFill/>
          </a:ln>
        </p:spPr>
      </p:pic>
      <p:pic>
        <p:nvPicPr>
          <p:cNvPr id="118" name="Google Shape;118;p21"/>
          <p:cNvPicPr preferRelativeResize="0"/>
          <p:nvPr/>
        </p:nvPicPr>
        <p:blipFill>
          <a:blip r:embed="rId5">
            <a:alphaModFix/>
          </a:blip>
          <a:stretch>
            <a:fillRect/>
          </a:stretch>
        </p:blipFill>
        <p:spPr>
          <a:xfrm>
            <a:off x="407450" y="1338625"/>
            <a:ext cx="4613451" cy="32244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1176</Words>
  <Application>Microsoft Macintosh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 Slab</vt:lpstr>
      <vt:lpstr>Roboto</vt:lpstr>
      <vt:lpstr>Marina</vt:lpstr>
      <vt:lpstr>  Complex VRP Path Optimization Algorithm</vt:lpstr>
      <vt:lpstr>Introduction</vt:lpstr>
      <vt:lpstr>Objectives</vt:lpstr>
      <vt:lpstr>Complex VRP MILP Formulation</vt:lpstr>
      <vt:lpstr>Complex VRP MILP Formulation</vt:lpstr>
      <vt:lpstr>Numerical Study: Algorithm Programming</vt:lpstr>
      <vt:lpstr>Numerical Study: Algorithm Programming</vt:lpstr>
      <vt:lpstr>BFS Path Optimization with CUDA</vt:lpstr>
      <vt:lpstr>BFS Path Optimization with CUDA</vt:lpstr>
      <vt:lpstr>BFS Path Optimization with CUDA</vt:lpstr>
      <vt:lpstr>Conclusions &amp; Further Work - Sachit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Complex VRP Path Optimization Algorithm</dc:title>
  <cp:lastModifiedBy>Vasudeva, Sachit</cp:lastModifiedBy>
  <cp:revision>1</cp:revision>
  <dcterms:modified xsi:type="dcterms:W3CDTF">2023-04-26T20:33:31Z</dcterms:modified>
</cp:coreProperties>
</file>