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LuFX4W4tDnWtwFNSpcRT+3CNv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fd75dc52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76" name="Google Shape;276;g8fd75dc52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fd75dc52a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84" name="Google Shape;284;g8fd75dc52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fd75dc52a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92" name="Google Shape;292;g8fd75dc52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fd75dc52a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00" name="Google Shape;300;g8fd75dc52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fd75dc52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08" name="Google Shape;308;g8fd75dc52a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fd75dc52a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16" name="Google Shape;316;g8fd75dc52a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fd75dc52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8fd75dc52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fd75dc52a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8fd75dc52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fd75dc52a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8fd75dc52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fd75dc52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8fd75dc52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241300" rtl="0" algn="l">
              <a:lnSpc>
                <a:spcPct val="138000"/>
              </a:lnSpc>
              <a:spcBef>
                <a:spcPts val="2000"/>
              </a:spcBef>
              <a:spcAft>
                <a:spcPts val="0"/>
              </a:spcAft>
              <a:buSzPts val="1100"/>
              <a:buNone/>
            </a:pPr>
            <a:r>
              <a:t/>
            </a:r>
            <a:endParaRPr>
              <a:highlight>
                <a:srgbClr val="FFFFFF"/>
              </a:highlight>
            </a:endParaRPr>
          </a:p>
        </p:txBody>
      </p:sp>
      <p:sp>
        <p:nvSpPr>
          <p:cNvPr id="210" name="Google Shape;2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fd75dc52a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8fd75dc52a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fd75dc52a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8fd75dc52a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fd75dc52a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8fd75dc52a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fd75dc52a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8fd75dc52a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fd75dc52a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8fd75dc52a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fd75dc52a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8fd75dc52a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8c34a4ed2a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8c34a4ed2a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b6be09fb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8b6be09fb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fd75dc52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8fd75dc52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b6be09fb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8b6be09fb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highlight>
                <a:srgbClr val="FFFFFF"/>
              </a:highlight>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60" name="Google Shape;2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fd75dc52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68" name="Google Shape;268;g8fd75dc52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type="title">
  <p:cSld name="TITLE">
    <p:spTree>
      <p:nvGrpSpPr>
        <p:cNvPr id="12" name="Shape 12"/>
        <p:cNvGrpSpPr/>
        <p:nvPr/>
      </p:nvGrpSpPr>
      <p:grpSpPr>
        <a:xfrm>
          <a:off x="0" y="0"/>
          <a:ext cx="0" cy="0"/>
          <a:chOff x="0" y="0"/>
          <a:chExt cx="0" cy="0"/>
        </a:xfrm>
      </p:grpSpPr>
      <p:pic>
        <p:nvPicPr>
          <p:cNvPr descr="HD-ShadowLong.png" id="13" name="Google Shape;13;p1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ανοραμική εικόνα με λεζάντα">
  <p:cSld name="Πανοραμική εικόνα με λεζάντα">
    <p:spTree>
      <p:nvGrpSpPr>
        <p:cNvPr id="103" name="Shape 103"/>
        <p:cNvGrpSpPr/>
        <p:nvPr/>
      </p:nvGrpSpPr>
      <p:grpSpPr>
        <a:xfrm>
          <a:off x="0" y="0"/>
          <a:ext cx="0" cy="0"/>
          <a:chOff x="0" y="0"/>
          <a:chExt cx="0" cy="0"/>
        </a:xfrm>
      </p:grpSpPr>
      <p:pic>
        <p:nvPicPr>
          <p:cNvPr descr="HD-ShadowLong.png" id="104" name="Google Shape;104;p2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2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2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2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λεζάντα">
  <p:cSld name="Τίτλος και λεζάντα">
    <p:spTree>
      <p:nvGrpSpPr>
        <p:cNvPr id="114" name="Shape 114"/>
        <p:cNvGrpSpPr/>
        <p:nvPr/>
      </p:nvGrpSpPr>
      <p:grpSpPr>
        <a:xfrm>
          <a:off x="0" y="0"/>
          <a:ext cx="0" cy="0"/>
          <a:chOff x="0" y="0"/>
          <a:chExt cx="0" cy="0"/>
        </a:xfrm>
      </p:grpSpPr>
      <p:pic>
        <p:nvPicPr>
          <p:cNvPr descr="HD-ShadowLong.png" id="115" name="Google Shape;115;p2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σαγωγικά με λεζάντα">
  <p:cSld name="Εισαγωγικά με λεζάντα">
    <p:spTree>
      <p:nvGrpSpPr>
        <p:cNvPr id="124" name="Shape 124"/>
        <p:cNvGrpSpPr/>
        <p:nvPr/>
      </p:nvGrpSpPr>
      <p:grpSpPr>
        <a:xfrm>
          <a:off x="0" y="0"/>
          <a:ext cx="0" cy="0"/>
          <a:chOff x="0" y="0"/>
          <a:chExt cx="0" cy="0"/>
        </a:xfrm>
      </p:grpSpPr>
      <p:pic>
        <p:nvPicPr>
          <p:cNvPr descr="HD-ShadowLong.png" id="125" name="Google Shape;125;p2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2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p2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p:cSld name="Κάρτα ονόματος">
    <p:spTree>
      <p:nvGrpSpPr>
        <p:cNvPr id="137" name="Shape 137"/>
        <p:cNvGrpSpPr/>
        <p:nvPr/>
      </p:nvGrpSpPr>
      <p:grpSpPr>
        <a:xfrm>
          <a:off x="0" y="0"/>
          <a:ext cx="0" cy="0"/>
          <a:chOff x="0" y="0"/>
          <a:chExt cx="0" cy="0"/>
        </a:xfrm>
      </p:grpSpPr>
      <p:pic>
        <p:nvPicPr>
          <p:cNvPr descr="HD-ShadowLong.png" id="138" name="Google Shape;138;p2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στήλες">
  <p:cSld name="3 στήλες">
    <p:spTree>
      <p:nvGrpSpPr>
        <p:cNvPr id="147" name="Shape 147"/>
        <p:cNvGrpSpPr/>
        <p:nvPr/>
      </p:nvGrpSpPr>
      <p:grpSpPr>
        <a:xfrm>
          <a:off x="0" y="0"/>
          <a:ext cx="0" cy="0"/>
          <a:chOff x="0" y="0"/>
          <a:chExt cx="0" cy="0"/>
        </a:xfrm>
      </p:grpSpPr>
      <p:pic>
        <p:nvPicPr>
          <p:cNvPr descr="HD-ShadowLong.png" id="148" name="Google Shape;148;p3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3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3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3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3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3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3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3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τήλη 3 εικόνων">
  <p:cSld name="Στήλη 3 εικόνων">
    <p:spTree>
      <p:nvGrpSpPr>
        <p:cNvPr id="162" name="Shape 162"/>
        <p:cNvGrpSpPr/>
        <p:nvPr/>
      </p:nvGrpSpPr>
      <p:grpSpPr>
        <a:xfrm>
          <a:off x="0" y="0"/>
          <a:ext cx="0" cy="0"/>
          <a:chOff x="0" y="0"/>
          <a:chExt cx="0" cy="0"/>
        </a:xfrm>
      </p:grpSpPr>
      <p:pic>
        <p:nvPicPr>
          <p:cNvPr descr="HD-ShadowLong.png" id="163" name="Google Shape;163;p3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3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3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3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3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3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3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3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3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3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3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3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180" name="Shape 180"/>
        <p:cNvGrpSpPr/>
        <p:nvPr/>
      </p:nvGrpSpPr>
      <p:grpSpPr>
        <a:xfrm>
          <a:off x="0" y="0"/>
          <a:ext cx="0" cy="0"/>
          <a:chOff x="0" y="0"/>
          <a:chExt cx="0" cy="0"/>
        </a:xfrm>
      </p:grpSpPr>
      <p:pic>
        <p:nvPicPr>
          <p:cNvPr descr="HD-ShadowLong.png" id="181" name="Google Shape;181;p3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3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3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32"/>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3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190" name="Shape 190"/>
        <p:cNvGrpSpPr/>
        <p:nvPr/>
      </p:nvGrpSpPr>
      <p:grpSpPr>
        <a:xfrm>
          <a:off x="0" y="0"/>
          <a:ext cx="0" cy="0"/>
          <a:chOff x="0" y="0"/>
          <a:chExt cx="0" cy="0"/>
        </a:xfrm>
      </p:grpSpPr>
      <p:sp>
        <p:nvSpPr>
          <p:cNvPr id="191" name="Google Shape;191;p3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3"/>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3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22" name="Shape 22"/>
        <p:cNvGrpSpPr/>
        <p:nvPr/>
      </p:nvGrpSpPr>
      <p:grpSpPr>
        <a:xfrm>
          <a:off x="0" y="0"/>
          <a:ext cx="0" cy="0"/>
          <a:chOff x="0" y="0"/>
          <a:chExt cx="0" cy="0"/>
        </a:xfrm>
      </p:grpSpPr>
      <p:pic>
        <p:nvPicPr>
          <p:cNvPr descr="HD-ShadowLong.png" id="23" name="Google Shape;23;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type="secHead">
  <p:cSld name="SECTION_HEADER">
    <p:spTree>
      <p:nvGrpSpPr>
        <p:cNvPr id="32" name="Shape 32"/>
        <p:cNvGrpSpPr/>
        <p:nvPr/>
      </p:nvGrpSpPr>
      <p:grpSpPr>
        <a:xfrm>
          <a:off x="0" y="0"/>
          <a:ext cx="0" cy="0"/>
          <a:chOff x="0" y="0"/>
          <a:chExt cx="0" cy="0"/>
        </a:xfrm>
      </p:grpSpPr>
      <p:pic>
        <p:nvPicPr>
          <p:cNvPr descr="HD-ShadowLong.png" id="33" name="Google Shape;33;p19"/>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19"/>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19"/>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9"/>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42" name="Shape 42"/>
        <p:cNvGrpSpPr/>
        <p:nvPr/>
      </p:nvGrpSpPr>
      <p:grpSpPr>
        <a:xfrm>
          <a:off x="0" y="0"/>
          <a:ext cx="0" cy="0"/>
          <a:chOff x="0" y="0"/>
          <a:chExt cx="0" cy="0"/>
        </a:xfrm>
      </p:grpSpPr>
      <p:pic>
        <p:nvPicPr>
          <p:cNvPr descr="HD-ShadowLong.png" id="43" name="Google Shape;43;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0"/>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53" name="Shape 53"/>
        <p:cNvGrpSpPr/>
        <p:nvPr/>
      </p:nvGrpSpPr>
      <p:grpSpPr>
        <a:xfrm>
          <a:off x="0" y="0"/>
          <a:ext cx="0" cy="0"/>
          <a:chOff x="0" y="0"/>
          <a:chExt cx="0" cy="0"/>
        </a:xfrm>
      </p:grpSpPr>
      <p:pic>
        <p:nvPicPr>
          <p:cNvPr descr="HD-ShadowLong.png" id="54" name="Google Shape;54;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1"/>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21"/>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21"/>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1"/>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66" name="Shape 66"/>
        <p:cNvGrpSpPr/>
        <p:nvPr/>
      </p:nvGrpSpPr>
      <p:grpSpPr>
        <a:xfrm>
          <a:off x="0" y="0"/>
          <a:ext cx="0" cy="0"/>
          <a:chOff x="0" y="0"/>
          <a:chExt cx="0" cy="0"/>
        </a:xfrm>
      </p:grpSpPr>
      <p:pic>
        <p:nvPicPr>
          <p:cNvPr descr="HD-ShadowLong.png" id="67" name="Google Shape;67;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ό" type="blank">
  <p:cSld name="BLANK">
    <p:spTree>
      <p:nvGrpSpPr>
        <p:cNvPr id="75" name="Shape 75"/>
        <p:cNvGrpSpPr/>
        <p:nvPr/>
      </p:nvGrpSpPr>
      <p:grpSpPr>
        <a:xfrm>
          <a:off x="0" y="0"/>
          <a:ext cx="0" cy="0"/>
          <a:chOff x="0" y="0"/>
          <a:chExt cx="0" cy="0"/>
        </a:xfrm>
      </p:grpSpPr>
      <p:pic>
        <p:nvPicPr>
          <p:cNvPr descr="HD-ShadowShort.png" id="76" name="Google Shape;76;p2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type="objTx">
  <p:cSld name="OBJECT_WITH_CAPTION_TEXT">
    <p:spTree>
      <p:nvGrpSpPr>
        <p:cNvPr id="81" name="Shape 81"/>
        <p:cNvGrpSpPr/>
        <p:nvPr/>
      </p:nvGrpSpPr>
      <p:grpSpPr>
        <a:xfrm>
          <a:off x="0" y="0"/>
          <a:ext cx="0" cy="0"/>
          <a:chOff x="0" y="0"/>
          <a:chExt cx="0" cy="0"/>
        </a:xfrm>
      </p:grpSpPr>
      <p:pic>
        <p:nvPicPr>
          <p:cNvPr descr="HD-ShadowLong.png" id="82" name="Google Shape;82;p2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2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2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2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type="picTx">
  <p:cSld name="PICTURE_WITH_CAPTION_TEXT">
    <p:spTree>
      <p:nvGrpSpPr>
        <p:cNvPr id="92" name="Shape 92"/>
        <p:cNvGrpSpPr/>
        <p:nvPr/>
      </p:nvGrpSpPr>
      <p:grpSpPr>
        <a:xfrm>
          <a:off x="0" y="0"/>
          <a:ext cx="0" cy="0"/>
          <a:chOff x="0" y="0"/>
          <a:chExt cx="0" cy="0"/>
        </a:xfrm>
      </p:grpSpPr>
      <p:pic>
        <p:nvPicPr>
          <p:cNvPr descr="HD-ShadowLong.png" id="93" name="Google Shape;93;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2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55E4F"/>
            </a:gs>
            <a:gs pos="50000">
              <a:srgbClr val="664B3A"/>
            </a:gs>
            <a:gs pos="100000">
              <a:srgbClr val="30231A"/>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louischatriot/nedb" TargetMode="External"/><Relationship Id="rId4" Type="http://schemas.openxmlformats.org/officeDocument/2006/relationships/image" Target="../media/image4.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pi.covidtracking.com/v1/states/ca/20200810.json" TargetMode="External"/><Relationship Id="rId4" Type="http://schemas.openxmlformats.org/officeDocument/2006/relationships/image" Target="../media/image4.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0.png"/><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204187" y="2636667"/>
            <a:ext cx="8682413" cy="137307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Trebuchet MS"/>
              <a:buNone/>
            </a:pPr>
            <a:r>
              <a:rPr b="1" lang="en-US" sz="2700">
                <a:latin typeface="Arial"/>
                <a:ea typeface="Arial"/>
                <a:cs typeface="Arial"/>
                <a:sym typeface="Arial"/>
              </a:rPr>
              <a:t>Κατασκευή εφαρμογής για πρόβλεψη της ανάγκης εφαρμογής μέτρων απέναντι στον SARS-CoV-2 στις πολιτείες της Αμερικής</a:t>
            </a:r>
            <a:endParaRPr b="1" sz="2400">
              <a:latin typeface="Arial"/>
              <a:ea typeface="Arial"/>
              <a:cs typeface="Arial"/>
              <a:sym typeface="Arial"/>
            </a:endParaRPr>
          </a:p>
        </p:txBody>
      </p:sp>
      <p:sp>
        <p:nvSpPr>
          <p:cNvPr id="203" name="Google Shape;203;p1"/>
          <p:cNvSpPr txBox="1"/>
          <p:nvPr>
            <p:ph idx="1" type="subTitle"/>
          </p:nvPr>
        </p:nvSpPr>
        <p:spPr>
          <a:xfrm>
            <a:off x="316200" y="4853725"/>
            <a:ext cx="3980400" cy="456600"/>
          </a:xfrm>
          <a:prstGeom prst="rect">
            <a:avLst/>
          </a:prstGeom>
          <a:noFill/>
          <a:ln>
            <a:noFill/>
          </a:ln>
        </p:spPr>
        <p:txBody>
          <a:bodyPr anchorCtr="0" anchor="t" bIns="45700" lIns="91425" spcFirstLastPara="1" rIns="91425" wrap="square" tIns="45700">
            <a:normAutofit/>
          </a:bodyPr>
          <a:lstStyle/>
          <a:p>
            <a:pPr indent="0" lvl="0" marL="0" rtl="0" algn="r">
              <a:lnSpc>
                <a:spcPct val="80000"/>
              </a:lnSpc>
              <a:spcBef>
                <a:spcPts val="0"/>
              </a:spcBef>
              <a:spcAft>
                <a:spcPts val="0"/>
              </a:spcAft>
              <a:buClr>
                <a:schemeClr val="lt1"/>
              </a:buClr>
              <a:buSzPts val="2040"/>
              <a:buNone/>
            </a:pPr>
            <a:r>
              <a:rPr b="1" lang="en-US" sz="2140">
                <a:latin typeface="Arial"/>
                <a:ea typeface="Arial"/>
                <a:cs typeface="Arial"/>
                <a:sym typeface="Arial"/>
              </a:rPr>
              <a:t>Αχλάτης Στέφανος-Σταμάτης</a:t>
            </a:r>
            <a:endParaRPr sz="2440"/>
          </a:p>
        </p:txBody>
      </p:sp>
      <p:sp>
        <p:nvSpPr>
          <p:cNvPr id="204" name="Google Shape;204;p1"/>
          <p:cNvSpPr txBox="1"/>
          <p:nvPr/>
        </p:nvSpPr>
        <p:spPr>
          <a:xfrm>
            <a:off x="9139960" y="2636667"/>
            <a:ext cx="3052040" cy="16312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600199" y="269225"/>
            <a:ext cx="9622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rgbClr val="FFFFFF"/>
                </a:solidFill>
                <a:latin typeface="Arial"/>
                <a:ea typeface="Arial"/>
                <a:cs typeface="Arial"/>
                <a:sym typeface="Arial"/>
              </a:rPr>
              <a:t>Εθνικό Μετσόβιο Πολυτεχνείο </a:t>
            </a:r>
            <a:endParaRPr b="1" i="0" sz="3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rgbClr val="FFFFFF"/>
                </a:solidFill>
                <a:latin typeface="Arial"/>
                <a:ea typeface="Arial"/>
                <a:cs typeface="Arial"/>
                <a:sym typeface="Arial"/>
              </a:rPr>
              <a:t>Σχολή Ηλεκτρολόγων Μηχανικών και Μηχανικών Υπολογιστών</a:t>
            </a:r>
            <a:endParaRPr b="1" i="0" sz="3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400"/>
              <a:buFont typeface="Arial"/>
              <a:buNone/>
            </a:pPr>
            <a:r>
              <a:rPr b="1" lang="en-US" sz="3400">
                <a:solidFill>
                  <a:srgbClr val="FFFFFF"/>
                </a:solidFill>
              </a:rPr>
              <a:t>Διαδίκτυο και Εφαρμογές</a:t>
            </a:r>
            <a:endParaRPr b="1" i="0" sz="3400" u="none" cap="none" strike="noStrike">
              <a:solidFill>
                <a:srgbClr val="FFFFFF"/>
              </a:solidFill>
              <a:latin typeface="Arial"/>
              <a:ea typeface="Arial"/>
              <a:cs typeface="Arial"/>
              <a:sym typeface="Arial"/>
            </a:endParaRPr>
          </a:p>
        </p:txBody>
      </p:sp>
      <p:pic>
        <p:nvPicPr>
          <p:cNvPr descr="ÎÎÎÎÎÎ  ÎÎÎ¤Î£ÎÎÎÎ Î ÎÎÎ¥Î¤ÎÎ§ÎÎÎÎ" id="206" name="Google Shape;206;p1"/>
          <p:cNvPicPr preferRelativeResize="0"/>
          <p:nvPr/>
        </p:nvPicPr>
        <p:blipFill rotWithShape="1">
          <a:blip r:embed="rId3">
            <a:alphaModFix/>
          </a:blip>
          <a:srcRect b="0" l="0" r="0" t="0"/>
          <a:stretch/>
        </p:blipFill>
        <p:spPr>
          <a:xfrm>
            <a:off x="10223000" y="311749"/>
            <a:ext cx="1482875" cy="1482875"/>
          </a:xfrm>
          <a:prstGeom prst="rect">
            <a:avLst/>
          </a:prstGeom>
          <a:noFill/>
          <a:ln>
            <a:noFill/>
          </a:ln>
        </p:spPr>
      </p:pic>
      <p:pic>
        <p:nvPicPr>
          <p:cNvPr id="207" name="Google Shape;207;p1"/>
          <p:cNvPicPr preferRelativeResize="0"/>
          <p:nvPr/>
        </p:nvPicPr>
        <p:blipFill rotWithShape="1">
          <a:blip r:embed="rId4">
            <a:alphaModFix/>
          </a:blip>
          <a:srcRect b="0" l="0" r="0" t="0"/>
          <a:stretch/>
        </p:blipFill>
        <p:spPr>
          <a:xfrm>
            <a:off x="9714450" y="2613399"/>
            <a:ext cx="1903064" cy="1631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8fd75dc52a_0_2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2.Εργαλεία και Τεχνολογίες: Node.js</a:t>
            </a:r>
            <a:endParaRPr/>
          </a:p>
        </p:txBody>
      </p:sp>
      <p:sp>
        <p:nvSpPr>
          <p:cNvPr id="279" name="Google Shape;279;g8fd75dc52a_0_29"/>
          <p:cNvSpPr txBox="1"/>
          <p:nvPr>
            <p:ph idx="1" type="body"/>
          </p:nvPr>
        </p:nvSpPr>
        <p:spPr>
          <a:xfrm>
            <a:off x="558000" y="2372875"/>
            <a:ext cx="52584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Είναι ένα server side runtime environment (framework) που τρέχει Javascript εξω απο εναν web browser. Χτίστηκε πάνω στο chrome's V8 JavaScript engine.</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Clr>
                <a:schemeClr val="dk1"/>
              </a:buClr>
              <a:buSzPts val="2400"/>
              <a:buFont typeface="Arial"/>
              <a:buNone/>
            </a:pPr>
            <a:r>
              <a:rPr lang="en-US" sz="2200"/>
              <a:t>Χρησιμοποιήθηκε στο Back-end.</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280" name="Google Shape;280;g8fd75dc52a_0_29"/>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281" name="Google Shape;281;g8fd75dc52a_0_29"/>
          <p:cNvPicPr preferRelativeResize="0"/>
          <p:nvPr/>
        </p:nvPicPr>
        <p:blipFill>
          <a:blip r:embed="rId4">
            <a:alphaModFix/>
          </a:blip>
          <a:stretch>
            <a:fillRect/>
          </a:stretch>
        </p:blipFill>
        <p:spPr>
          <a:xfrm>
            <a:off x="6814800" y="2372875"/>
            <a:ext cx="4327200" cy="27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8fd75dc52a_0_3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2.Εργαλεία και Τεχνολογίες: Express.js</a:t>
            </a:r>
            <a:endParaRPr/>
          </a:p>
        </p:txBody>
      </p:sp>
      <p:sp>
        <p:nvSpPr>
          <p:cNvPr id="287" name="Google Shape;287;g8fd75dc52a_0_39"/>
          <p:cNvSpPr txBox="1"/>
          <p:nvPr>
            <p:ph idx="1" type="body"/>
          </p:nvPr>
        </p:nvSpPr>
        <p:spPr>
          <a:xfrm>
            <a:off x="558000" y="2372875"/>
            <a:ext cx="52584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Η Express.js είναι ένα web application framework για το Node.js και χρησιμοποιείται για την δημιουργία web application και API. Είναι το πιο διαδεδομένο server-side framework για την Node.js. Μπορούμε να πούμε ότι η Express.js είναι για τη Node.js ότι η Ruby on Rails ή η Sinatra για τη Ruby. Σαφώς, δεν συγκρίνεται με client-side frameworks οπως η React, Angular, Vue κλπ. Η Express.js σε βοηθάει να διαχειριστείς πολλές ενέργειες όπως τα routes, να διαχειριστείς requests και views. </a:t>
            </a:r>
            <a:endParaRPr sz="2200">
              <a:latin typeface="Arial"/>
              <a:ea typeface="Arial"/>
              <a:cs typeface="Arial"/>
              <a:sym typeface="Arial"/>
            </a:endParaRPr>
          </a:p>
        </p:txBody>
      </p:sp>
      <p:pic>
        <p:nvPicPr>
          <p:cNvPr id="288" name="Google Shape;288;g8fd75dc52a_0_39"/>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289" name="Google Shape;289;g8fd75dc52a_0_39"/>
          <p:cNvPicPr preferRelativeResize="0"/>
          <p:nvPr/>
        </p:nvPicPr>
        <p:blipFill>
          <a:blip r:embed="rId4">
            <a:alphaModFix/>
          </a:blip>
          <a:stretch>
            <a:fillRect/>
          </a:stretch>
        </p:blipFill>
        <p:spPr>
          <a:xfrm>
            <a:off x="6500400" y="3396150"/>
            <a:ext cx="5037600" cy="155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8fd75dc52a_0_51"/>
          <p:cNvSpPr txBox="1"/>
          <p:nvPr>
            <p:ph type="title"/>
          </p:nvPr>
        </p:nvSpPr>
        <p:spPr>
          <a:xfrm>
            <a:off x="557996" y="753253"/>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2.Εργαλεία και Τεχνολογίες: Npm</a:t>
            </a:r>
            <a:endParaRPr/>
          </a:p>
        </p:txBody>
      </p:sp>
      <p:sp>
        <p:nvSpPr>
          <p:cNvPr id="295" name="Google Shape;295;g8fd75dc52a_0_51"/>
          <p:cNvSpPr txBox="1"/>
          <p:nvPr>
            <p:ph idx="1" type="body"/>
          </p:nvPr>
        </p:nvSpPr>
        <p:spPr>
          <a:xfrm>
            <a:off x="558000" y="2372875"/>
            <a:ext cx="48600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Το npm είναι ένας packet manager για την Javascript.</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Clr>
                <a:schemeClr val="dk1"/>
              </a:buClr>
              <a:buSzPts val="2400"/>
              <a:buFont typeface="Arial"/>
              <a:buNone/>
            </a:pPr>
            <a:r>
              <a:rPr lang="en-US" sz="2200"/>
              <a:t>Χρησιμοποιήθηκε στο Back-end.</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296" name="Google Shape;296;g8fd75dc52a_0_51"/>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297" name="Google Shape;297;g8fd75dc52a_0_51"/>
          <p:cNvPicPr preferRelativeResize="0"/>
          <p:nvPr/>
        </p:nvPicPr>
        <p:blipFill>
          <a:blip r:embed="rId4">
            <a:alphaModFix/>
          </a:blip>
          <a:stretch>
            <a:fillRect/>
          </a:stretch>
        </p:blipFill>
        <p:spPr>
          <a:xfrm>
            <a:off x="7534800" y="2486026"/>
            <a:ext cx="3600450" cy="18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8fd75dc52a_0_60"/>
          <p:cNvSpPr txBox="1"/>
          <p:nvPr>
            <p:ph type="title"/>
          </p:nvPr>
        </p:nvSpPr>
        <p:spPr>
          <a:xfrm>
            <a:off x="557996" y="753253"/>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2.Εργαλεία και Τεχνολογίες: NeDB</a:t>
            </a:r>
            <a:endParaRPr/>
          </a:p>
        </p:txBody>
      </p:sp>
      <p:sp>
        <p:nvSpPr>
          <p:cNvPr id="303" name="Google Shape;303;g8fd75dc52a_0_60"/>
          <p:cNvSpPr txBox="1"/>
          <p:nvPr>
            <p:ph idx="1" type="body"/>
          </p:nvPr>
        </p:nvSpPr>
        <p:spPr>
          <a:xfrm>
            <a:off x="558000" y="2372875"/>
            <a:ext cx="48600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Είναι ένα σχετικά καινούργιο σύστημα διαχείρισης βάσεων δεδομένων. </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Είναι υποσύνολο της MongoDB και επομένως είναι μια βάση δεδομένων κατάλληλη για JavaScript.</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Clr>
                <a:schemeClr val="dk1"/>
              </a:buClr>
              <a:buSzPts val="2400"/>
              <a:buFont typeface="Arial"/>
              <a:buNone/>
            </a:pPr>
            <a:r>
              <a:rPr lang="en-US" sz="2200"/>
              <a:t>Χρησιμοποιήθηκε στο Back-end.</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Το github της είναι </a:t>
            </a:r>
            <a:r>
              <a:rPr lang="en-US" sz="2200" u="sng">
                <a:solidFill>
                  <a:srgbClr val="4A86E8"/>
                </a:solidFill>
                <a:latin typeface="Arial"/>
                <a:ea typeface="Arial"/>
                <a:cs typeface="Arial"/>
                <a:sym typeface="Arial"/>
                <a:hlinkClick r:id="rId3"/>
              </a:rPr>
              <a:t>εδώ</a:t>
            </a:r>
            <a:r>
              <a:rPr lang="en-US" sz="2200">
                <a:latin typeface="Arial"/>
                <a:ea typeface="Arial"/>
                <a:cs typeface="Arial"/>
                <a:sym typeface="Arial"/>
              </a:rPr>
              <a:t>.</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304" name="Google Shape;304;g8fd75dc52a_0_60"/>
          <p:cNvPicPr preferRelativeResize="0"/>
          <p:nvPr/>
        </p:nvPicPr>
        <p:blipFill rotWithShape="1">
          <a:blip r:embed="rId4">
            <a:alphaModFix/>
          </a:blip>
          <a:srcRect b="0" l="0" r="0" t="0"/>
          <a:stretch/>
        </p:blipFill>
        <p:spPr>
          <a:xfrm>
            <a:off x="10530249" y="581525"/>
            <a:ext cx="1661749" cy="1424350"/>
          </a:xfrm>
          <a:prstGeom prst="rect">
            <a:avLst/>
          </a:prstGeom>
          <a:noFill/>
          <a:ln>
            <a:noFill/>
          </a:ln>
        </p:spPr>
      </p:pic>
      <p:pic>
        <p:nvPicPr>
          <p:cNvPr id="305" name="Google Shape;305;g8fd75dc52a_0_60"/>
          <p:cNvPicPr preferRelativeResize="0"/>
          <p:nvPr/>
        </p:nvPicPr>
        <p:blipFill>
          <a:blip r:embed="rId5">
            <a:alphaModFix/>
          </a:blip>
          <a:stretch>
            <a:fillRect/>
          </a:stretch>
        </p:blipFill>
        <p:spPr>
          <a:xfrm>
            <a:off x="6760850" y="3006000"/>
            <a:ext cx="4774150" cy="166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8fd75dc52a_0_69"/>
          <p:cNvSpPr txBox="1"/>
          <p:nvPr>
            <p:ph type="title"/>
          </p:nvPr>
        </p:nvSpPr>
        <p:spPr>
          <a:xfrm>
            <a:off x="557996" y="753253"/>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3</a:t>
            </a:r>
            <a:r>
              <a:rPr lang="en-US"/>
              <a:t>.Δεδομένα: API</a:t>
            </a:r>
            <a:endParaRPr/>
          </a:p>
        </p:txBody>
      </p:sp>
      <p:sp>
        <p:nvSpPr>
          <p:cNvPr id="311" name="Google Shape;311;g8fd75dc52a_0_69"/>
          <p:cNvSpPr txBox="1"/>
          <p:nvPr>
            <p:ph idx="1" type="body"/>
          </p:nvPr>
        </p:nvSpPr>
        <p:spPr>
          <a:xfrm>
            <a:off x="558000" y="2372875"/>
            <a:ext cx="48600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Επιλεξαμε να χρησιμοποιήσουμε το </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api.covidtracking.com που παρέχει δεδομένα για την πορεία του ιου στην κάθε πολιτεία για κάθε μέρα.</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Πιο συγκεκριμένα αν θέλαμε να μελετήσουμε την πορεία του ιου στην Καλιφόρνια στις 10/08/2020 θα ψάχναμε εδώ:</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SzPts val="2400"/>
              <a:buNone/>
            </a:pPr>
            <a:r>
              <a:rPr lang="en-US" sz="2200" u="sng">
                <a:solidFill>
                  <a:srgbClr val="FFFFFF"/>
                </a:solidFill>
                <a:latin typeface="Arial"/>
                <a:ea typeface="Arial"/>
                <a:cs typeface="Arial"/>
                <a:sym typeface="Arial"/>
                <a:hlinkClick r:id="rId3"/>
              </a:rPr>
              <a:t>https://api.covidtracking.com/v1/states/ca/20200810.json</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Είναι αντικείμενα JSON, για διευκόλυνση μας στη JS</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312" name="Google Shape;312;g8fd75dc52a_0_69"/>
          <p:cNvPicPr preferRelativeResize="0"/>
          <p:nvPr/>
        </p:nvPicPr>
        <p:blipFill rotWithShape="1">
          <a:blip r:embed="rId4">
            <a:alphaModFix/>
          </a:blip>
          <a:srcRect b="0" l="0" r="0" t="0"/>
          <a:stretch/>
        </p:blipFill>
        <p:spPr>
          <a:xfrm>
            <a:off x="10530249" y="581525"/>
            <a:ext cx="1661749" cy="1424350"/>
          </a:xfrm>
          <a:prstGeom prst="rect">
            <a:avLst/>
          </a:prstGeom>
          <a:noFill/>
          <a:ln>
            <a:noFill/>
          </a:ln>
        </p:spPr>
      </p:pic>
      <p:pic>
        <p:nvPicPr>
          <p:cNvPr id="313" name="Google Shape;313;g8fd75dc52a_0_69"/>
          <p:cNvPicPr preferRelativeResize="0"/>
          <p:nvPr/>
        </p:nvPicPr>
        <p:blipFill>
          <a:blip r:embed="rId5">
            <a:alphaModFix/>
          </a:blip>
          <a:stretch>
            <a:fillRect/>
          </a:stretch>
        </p:blipFill>
        <p:spPr>
          <a:xfrm>
            <a:off x="6176423" y="2372875"/>
            <a:ext cx="5506576" cy="399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8fd75dc52a_0_81"/>
          <p:cNvSpPr txBox="1"/>
          <p:nvPr>
            <p:ph type="title"/>
          </p:nvPr>
        </p:nvSpPr>
        <p:spPr>
          <a:xfrm>
            <a:off x="557996" y="753253"/>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3.Δεδομένα: Βάση Δεδομένων</a:t>
            </a:r>
            <a:endParaRPr/>
          </a:p>
        </p:txBody>
      </p:sp>
      <p:sp>
        <p:nvSpPr>
          <p:cNvPr id="319" name="Google Shape;319;g8fd75dc52a_0_81"/>
          <p:cNvSpPr txBox="1"/>
          <p:nvPr>
            <p:ph idx="1" type="body"/>
          </p:nvPr>
        </p:nvSpPr>
        <p:spPr>
          <a:xfrm>
            <a:off x="558000" y="2372875"/>
            <a:ext cx="48600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Δημιουργήθηκε</a:t>
            </a:r>
            <a:r>
              <a:rPr lang="en-US" sz="2200">
                <a:latin typeface="Arial"/>
                <a:ea typeface="Arial"/>
                <a:cs typeface="Arial"/>
                <a:sym typeface="Arial"/>
              </a:rPr>
              <a:t> από τα αποτελέσματα της προηγούμενης μελέτης.</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Ουσιαστικά </a:t>
            </a:r>
            <a:r>
              <a:rPr lang="en-US" sz="2200">
                <a:latin typeface="Arial"/>
                <a:ea typeface="Arial"/>
                <a:cs typeface="Arial"/>
                <a:sym typeface="Arial"/>
              </a:rPr>
              <a:t>αποτελείται</a:t>
            </a:r>
            <a:r>
              <a:rPr lang="en-US" sz="2200">
                <a:latin typeface="Arial"/>
                <a:ea typeface="Arial"/>
                <a:cs typeface="Arial"/>
                <a:sym typeface="Arial"/>
              </a:rPr>
              <a:t> από αντικείμενα json που περιέχουν πληροφορίες για το state που αναφέρεται το κάθε item και για το status του state, δηλαδή την κλάση στην οποία ανήκει.</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320" name="Google Shape;320;g8fd75dc52a_0_81"/>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21" name="Google Shape;321;g8fd75dc52a_0_81"/>
          <p:cNvPicPr preferRelativeResize="0"/>
          <p:nvPr/>
        </p:nvPicPr>
        <p:blipFill>
          <a:blip r:embed="rId4">
            <a:alphaModFix/>
          </a:blip>
          <a:stretch>
            <a:fillRect/>
          </a:stretch>
        </p:blipFill>
        <p:spPr>
          <a:xfrm>
            <a:off x="5516400" y="2500276"/>
            <a:ext cx="6469201" cy="24761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8fd75dc52a_0_9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4.Ανάλυση: Παράδειγμα Εφαρμογής</a:t>
            </a:r>
            <a:endParaRPr/>
          </a:p>
        </p:txBody>
      </p:sp>
      <p:pic>
        <p:nvPicPr>
          <p:cNvPr id="327" name="Google Shape;327;g8fd75dc52a_0_90"/>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28" name="Google Shape;328;g8fd75dc52a_0_90"/>
          <p:cNvPicPr preferRelativeResize="0"/>
          <p:nvPr/>
        </p:nvPicPr>
        <p:blipFill>
          <a:blip r:embed="rId4">
            <a:alphaModFix/>
          </a:blip>
          <a:stretch>
            <a:fillRect/>
          </a:stretch>
        </p:blipFill>
        <p:spPr>
          <a:xfrm>
            <a:off x="166650" y="2129750"/>
            <a:ext cx="7448000" cy="2610875"/>
          </a:xfrm>
          <a:prstGeom prst="rect">
            <a:avLst/>
          </a:prstGeom>
          <a:noFill/>
          <a:ln>
            <a:noFill/>
          </a:ln>
        </p:spPr>
      </p:pic>
      <p:pic>
        <p:nvPicPr>
          <p:cNvPr id="329" name="Google Shape;329;g8fd75dc52a_0_90"/>
          <p:cNvPicPr preferRelativeResize="0"/>
          <p:nvPr/>
        </p:nvPicPr>
        <p:blipFill>
          <a:blip r:embed="rId5">
            <a:alphaModFix/>
          </a:blip>
          <a:stretch>
            <a:fillRect/>
          </a:stretch>
        </p:blipFill>
        <p:spPr>
          <a:xfrm>
            <a:off x="4358975" y="3864325"/>
            <a:ext cx="7448000" cy="26433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8fd75dc52a_0_10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a:t>
            </a:r>
            <a:r>
              <a:rPr lang="en-US"/>
              <a:t>Ανάλυση</a:t>
            </a:r>
            <a:r>
              <a:rPr lang="en-US"/>
              <a:t>: Η φόρμα σε html</a:t>
            </a:r>
            <a:endParaRPr/>
          </a:p>
        </p:txBody>
      </p:sp>
      <p:pic>
        <p:nvPicPr>
          <p:cNvPr id="335" name="Google Shape;335;g8fd75dc52a_0_101"/>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36" name="Google Shape;336;g8fd75dc52a_0_101"/>
          <p:cNvPicPr preferRelativeResize="0"/>
          <p:nvPr/>
        </p:nvPicPr>
        <p:blipFill>
          <a:blip r:embed="rId4">
            <a:alphaModFix/>
          </a:blip>
          <a:stretch>
            <a:fillRect/>
          </a:stretch>
        </p:blipFill>
        <p:spPr>
          <a:xfrm>
            <a:off x="152400" y="2158276"/>
            <a:ext cx="11887202" cy="2518364"/>
          </a:xfrm>
          <a:prstGeom prst="rect">
            <a:avLst/>
          </a:prstGeom>
          <a:noFill/>
          <a:ln>
            <a:noFill/>
          </a:ln>
        </p:spPr>
      </p:pic>
      <p:sp>
        <p:nvSpPr>
          <p:cNvPr id="337" name="Google Shape;337;g8fd75dc52a_0_101"/>
          <p:cNvSpPr txBox="1"/>
          <p:nvPr>
            <p:ph idx="1" type="body"/>
          </p:nvPr>
        </p:nvSpPr>
        <p:spPr>
          <a:xfrm>
            <a:off x="228150" y="5139250"/>
            <a:ext cx="11887200" cy="126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Επομένως</a:t>
            </a:r>
            <a:r>
              <a:rPr lang="en-US" sz="2200">
                <a:latin typeface="Arial"/>
                <a:ea typeface="Arial"/>
                <a:cs typeface="Arial"/>
                <a:sym typeface="Arial"/>
              </a:rPr>
              <a:t> τη φόρμα την βλέπουμε ως μια οντότητα με </a:t>
            </a:r>
            <a:r>
              <a:rPr lang="en-US" sz="2200">
                <a:latin typeface="Arial"/>
                <a:ea typeface="Arial"/>
                <a:cs typeface="Arial"/>
                <a:sym typeface="Arial"/>
              </a:rPr>
              <a:t>αναγνωριστικό</a:t>
            </a:r>
            <a:r>
              <a:rPr lang="en-US" sz="2200">
                <a:latin typeface="Arial"/>
                <a:ea typeface="Arial"/>
                <a:cs typeface="Arial"/>
                <a:sym typeface="Arial"/>
              </a:rPr>
              <a:t> “form”.</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8fd75dc52a_0_11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a:t>4:Ανάλυση: Event Listener</a:t>
            </a:r>
            <a:endParaRPr/>
          </a:p>
        </p:txBody>
      </p:sp>
      <p:pic>
        <p:nvPicPr>
          <p:cNvPr id="343" name="Google Shape;343;g8fd75dc52a_0_110"/>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44" name="Google Shape;344;g8fd75dc52a_0_110"/>
          <p:cNvPicPr preferRelativeResize="0"/>
          <p:nvPr/>
        </p:nvPicPr>
        <p:blipFill>
          <a:blip r:embed="rId4">
            <a:alphaModFix/>
          </a:blip>
          <a:stretch>
            <a:fillRect/>
          </a:stretch>
        </p:blipFill>
        <p:spPr>
          <a:xfrm>
            <a:off x="152400" y="2158276"/>
            <a:ext cx="11887200" cy="1278435"/>
          </a:xfrm>
          <a:prstGeom prst="rect">
            <a:avLst/>
          </a:prstGeom>
          <a:noFill/>
          <a:ln>
            <a:noFill/>
          </a:ln>
        </p:spPr>
      </p:pic>
      <p:sp>
        <p:nvSpPr>
          <p:cNvPr id="345" name="Google Shape;345;g8fd75dc52a_0_110"/>
          <p:cNvSpPr txBox="1"/>
          <p:nvPr>
            <p:ph idx="1" type="body"/>
          </p:nvPr>
        </p:nvSpPr>
        <p:spPr>
          <a:xfrm>
            <a:off x="152400" y="4012725"/>
            <a:ext cx="11887200" cy="126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Mε το αναγνωριστικό form, περιμένουμε ο χρήστης να συμπληρώσει την φόρμα, όταν συμπληρωθεί η </a:t>
            </a:r>
            <a:r>
              <a:rPr lang="en-US" sz="2200">
                <a:latin typeface="Arial"/>
                <a:ea typeface="Arial"/>
                <a:cs typeface="Arial"/>
                <a:sym typeface="Arial"/>
              </a:rPr>
              <a:t>συνάρτηση</a:t>
            </a:r>
            <a:r>
              <a:rPr lang="en-US" sz="2200">
                <a:latin typeface="Arial"/>
                <a:ea typeface="Arial"/>
                <a:cs typeface="Arial"/>
                <a:sym typeface="Arial"/>
              </a:rPr>
              <a:t> γίνεται </a:t>
            </a:r>
            <a:r>
              <a:rPr lang="en-US" sz="2200">
                <a:latin typeface="Arial"/>
                <a:ea typeface="Arial"/>
                <a:cs typeface="Arial"/>
                <a:sym typeface="Arial"/>
              </a:rPr>
              <a:t>triggered και παίρνουμε τα δεδομένα από τα δυο κελιά και φτιάχνουμε δυναμικά το api url. Επίσης κανουμε preventDefault, για να μην γίνει reload η σελίδα</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8fd75dc52a_0_11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a:t>4:Ανάλυση: Δεδομένα από API</a:t>
            </a:r>
            <a:endParaRPr/>
          </a:p>
        </p:txBody>
      </p:sp>
      <p:pic>
        <p:nvPicPr>
          <p:cNvPr id="351" name="Google Shape;351;g8fd75dc52a_0_118"/>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52" name="Google Shape;352;g8fd75dc52a_0_118"/>
          <p:cNvPicPr preferRelativeResize="0"/>
          <p:nvPr/>
        </p:nvPicPr>
        <p:blipFill>
          <a:blip r:embed="rId4">
            <a:alphaModFix/>
          </a:blip>
          <a:stretch>
            <a:fillRect/>
          </a:stretch>
        </p:blipFill>
        <p:spPr>
          <a:xfrm>
            <a:off x="1663900" y="2166900"/>
            <a:ext cx="7947101" cy="2075850"/>
          </a:xfrm>
          <a:prstGeom prst="rect">
            <a:avLst/>
          </a:prstGeom>
          <a:noFill/>
          <a:ln>
            <a:noFill/>
          </a:ln>
        </p:spPr>
      </p:pic>
      <p:sp>
        <p:nvSpPr>
          <p:cNvPr id="353" name="Google Shape;353;g8fd75dc52a_0_118"/>
          <p:cNvSpPr txBox="1"/>
          <p:nvPr>
            <p:ph idx="1" type="body"/>
          </p:nvPr>
        </p:nvSpPr>
        <p:spPr>
          <a:xfrm>
            <a:off x="152400" y="4711450"/>
            <a:ext cx="11887200" cy="126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Όταν ο event listener ακουσει το event, ζητάει από το api να πάρει τα δεδομένα σε μορφή json. Από αυτά τα αντικείμενα κρατάμε μόνο το state και το positiveIncrease. Μετά ζητάμε να μάθουμε σε ποια κλάση ανήκει η πολιτεία που κάνουμε ανάλυση.</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1.Εισαγωγή: Γενική Εισαγωγή</a:t>
            </a:r>
            <a:endParaRPr/>
          </a:p>
        </p:txBody>
      </p:sp>
      <p:sp>
        <p:nvSpPr>
          <p:cNvPr id="213" name="Google Shape;213;p2"/>
          <p:cNvSpPr txBox="1"/>
          <p:nvPr>
            <p:ph idx="1" type="body"/>
          </p:nvPr>
        </p:nvSpPr>
        <p:spPr>
          <a:xfrm>
            <a:off x="680325" y="2167675"/>
            <a:ext cx="7716000" cy="43929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en-US" sz="2200">
                <a:latin typeface="Arial"/>
                <a:ea typeface="Arial"/>
                <a:cs typeface="Arial"/>
                <a:sym typeface="Arial"/>
              </a:rPr>
              <a:t>Οι κορονοϊοί που προσβάλλουν τον άνθρωπο προκαλούν συνήθως </a:t>
            </a:r>
            <a:r>
              <a:rPr i="1" lang="en-US" sz="2200">
                <a:latin typeface="Arial"/>
                <a:ea typeface="Arial"/>
                <a:cs typeface="Arial"/>
                <a:sym typeface="Arial"/>
              </a:rPr>
              <a:t>ήπιες</a:t>
            </a:r>
            <a:r>
              <a:rPr lang="en-US" sz="2200">
                <a:latin typeface="Arial"/>
                <a:ea typeface="Arial"/>
                <a:cs typeface="Arial"/>
                <a:sym typeface="Arial"/>
              </a:rPr>
              <a:t> </a:t>
            </a:r>
            <a:r>
              <a:rPr i="1" lang="en-US" sz="2200">
                <a:latin typeface="Arial"/>
                <a:ea typeface="Arial"/>
                <a:cs typeface="Arial"/>
                <a:sym typeface="Arial"/>
              </a:rPr>
              <a:t>αναπνευστικές</a:t>
            </a:r>
            <a:r>
              <a:rPr lang="en-US" sz="2200">
                <a:latin typeface="Arial"/>
                <a:ea typeface="Arial"/>
                <a:cs typeface="Arial"/>
                <a:sym typeface="Arial"/>
              </a:rPr>
              <a:t> παθήσεις</a:t>
            </a:r>
            <a:endParaRPr sz="2200">
              <a:latin typeface="Arial"/>
              <a:ea typeface="Arial"/>
              <a:cs typeface="Arial"/>
              <a:sym typeface="Arial"/>
            </a:endParaRPr>
          </a:p>
          <a:p>
            <a:pPr indent="0" lvl="0" marL="228600" rtl="0" algn="l">
              <a:lnSpc>
                <a:spcPct val="90000"/>
              </a:lnSpc>
              <a:spcBef>
                <a:spcPts val="0"/>
              </a:spcBef>
              <a:spcAft>
                <a:spcPts val="0"/>
              </a:spcAft>
              <a:buSzPts val="1800"/>
              <a:buNone/>
            </a:pPr>
            <a:r>
              <a:t/>
            </a:r>
            <a:endParaRPr sz="2200">
              <a:latin typeface="Arial"/>
              <a:ea typeface="Arial"/>
              <a:cs typeface="Arial"/>
              <a:sym typeface="Arial"/>
            </a:endParaRPr>
          </a:p>
          <a:p>
            <a:pPr indent="0" lvl="0" marL="228600" rtl="0" algn="l">
              <a:lnSpc>
                <a:spcPct val="90000"/>
              </a:lnSpc>
              <a:spcBef>
                <a:spcPts val="0"/>
              </a:spcBef>
              <a:spcAft>
                <a:spcPts val="0"/>
              </a:spcAft>
              <a:buSzPts val="1800"/>
              <a:buNone/>
            </a:pPr>
            <a:r>
              <a:rPr lang="en-US" sz="2200">
                <a:latin typeface="Arial"/>
                <a:ea typeface="Arial"/>
                <a:cs typeface="Arial"/>
                <a:sym typeface="Arial"/>
              </a:rPr>
              <a:t>Τις τελευταίες δύο δεκαετίες  δύο κορονοϊοί, ο SARS-CoV και ο MERS-CoV, προκάλεσαν </a:t>
            </a:r>
            <a:r>
              <a:rPr i="1" lang="en-US" sz="2200">
                <a:latin typeface="Arial"/>
                <a:ea typeface="Arial"/>
                <a:cs typeface="Arial"/>
                <a:sym typeface="Arial"/>
              </a:rPr>
              <a:t>σοβαρή πνευμονία</a:t>
            </a:r>
            <a:r>
              <a:rPr lang="en-US" sz="2200">
                <a:latin typeface="Arial"/>
                <a:ea typeface="Arial"/>
                <a:cs typeface="Arial"/>
                <a:sym typeface="Arial"/>
              </a:rPr>
              <a:t> και </a:t>
            </a:r>
            <a:r>
              <a:rPr i="1" lang="en-US" sz="2200">
                <a:latin typeface="Arial"/>
                <a:ea typeface="Arial"/>
                <a:cs typeface="Arial"/>
                <a:sym typeface="Arial"/>
              </a:rPr>
              <a:t>θανάτους</a:t>
            </a:r>
            <a:r>
              <a:rPr lang="en-US" sz="2200">
                <a:latin typeface="Arial"/>
                <a:ea typeface="Arial"/>
                <a:cs typeface="Arial"/>
                <a:sym typeface="Arial"/>
              </a:rPr>
              <a:t> σε ανθρώπους</a:t>
            </a:r>
            <a:endParaRPr sz="2200">
              <a:latin typeface="Arial"/>
              <a:ea typeface="Arial"/>
              <a:cs typeface="Arial"/>
              <a:sym typeface="Arial"/>
            </a:endParaRPr>
          </a:p>
          <a:p>
            <a:pPr indent="0" lvl="0" marL="228600" rtl="0" algn="l">
              <a:lnSpc>
                <a:spcPct val="90000"/>
              </a:lnSpc>
              <a:spcBef>
                <a:spcPts val="0"/>
              </a:spcBef>
              <a:spcAft>
                <a:spcPts val="0"/>
              </a:spcAft>
              <a:buSzPts val="1800"/>
              <a:buNone/>
            </a:pPr>
            <a:r>
              <a:t/>
            </a:r>
            <a:endParaRPr sz="2200">
              <a:latin typeface="Arial"/>
              <a:ea typeface="Arial"/>
              <a:cs typeface="Arial"/>
              <a:sym typeface="Arial"/>
            </a:endParaRPr>
          </a:p>
          <a:p>
            <a:pPr indent="0" lvl="0" marL="228600" rtl="0" algn="l">
              <a:lnSpc>
                <a:spcPct val="90000"/>
              </a:lnSpc>
              <a:spcBef>
                <a:spcPts val="0"/>
              </a:spcBef>
              <a:spcAft>
                <a:spcPts val="0"/>
              </a:spcAft>
              <a:buSzPts val="1800"/>
              <a:buNone/>
            </a:pPr>
            <a:r>
              <a:rPr lang="en-US" sz="2200">
                <a:latin typeface="Arial"/>
                <a:ea typeface="Arial"/>
                <a:cs typeface="Arial"/>
                <a:sym typeface="Arial"/>
              </a:rPr>
              <a:t>Τον Δεκέμβριο του 2019 στην πόλη Wuhan της Κίνας εμφανίστηκε ο νέος κορονοϊός SARS-CoV-2 που προσβάλλει τον άνθρωπο.</a:t>
            </a:r>
            <a:endParaRPr sz="2200">
              <a:latin typeface="Arial"/>
              <a:ea typeface="Arial"/>
              <a:cs typeface="Arial"/>
              <a:sym typeface="Arial"/>
            </a:endParaRPr>
          </a:p>
          <a:p>
            <a:pPr indent="0" lvl="0" marL="228600" rtl="0" algn="l">
              <a:lnSpc>
                <a:spcPct val="90000"/>
              </a:lnSpc>
              <a:spcBef>
                <a:spcPts val="0"/>
              </a:spcBef>
              <a:spcAft>
                <a:spcPts val="0"/>
              </a:spcAft>
              <a:buSzPts val="1800"/>
              <a:buNone/>
            </a:pPr>
            <a:r>
              <a:t/>
            </a:r>
            <a:endParaRPr sz="2200">
              <a:latin typeface="Arial"/>
              <a:ea typeface="Arial"/>
              <a:cs typeface="Arial"/>
              <a:sym typeface="Arial"/>
            </a:endParaRPr>
          </a:p>
          <a:p>
            <a:pPr indent="0" lvl="0" marL="228600" rtl="0" algn="l">
              <a:spcBef>
                <a:spcPts val="0"/>
              </a:spcBef>
              <a:spcAft>
                <a:spcPts val="0"/>
              </a:spcAft>
              <a:buClr>
                <a:schemeClr val="dk1"/>
              </a:buClr>
              <a:buSzPts val="1100"/>
              <a:buFont typeface="Arial"/>
              <a:buNone/>
            </a:pPr>
            <a:r>
              <a:rPr lang="en-US" sz="2200">
                <a:latin typeface="Arial"/>
                <a:ea typeface="Arial"/>
                <a:cs typeface="Arial"/>
                <a:sym typeface="Arial"/>
              </a:rPr>
              <a:t>Το τελευταίο διάστημα υπάρχουν φόβοι για δεύτερο κύμα της πανδημίας με ανάγκη χρήσης μέτρων κοινωνικής αποστασιοποίησης.</a:t>
            </a:r>
            <a:endParaRPr sz="2200">
              <a:latin typeface="Arial"/>
              <a:ea typeface="Arial"/>
              <a:cs typeface="Arial"/>
              <a:sym typeface="Arial"/>
            </a:endParaRPr>
          </a:p>
        </p:txBody>
      </p:sp>
      <p:pic>
        <p:nvPicPr>
          <p:cNvPr id="214" name="Google Shape;214;p2"/>
          <p:cNvPicPr preferRelativeResize="0"/>
          <p:nvPr/>
        </p:nvPicPr>
        <p:blipFill rotWithShape="1">
          <a:blip r:embed="rId3">
            <a:alphaModFix/>
          </a:blip>
          <a:srcRect b="0" l="0" r="0" t="0"/>
          <a:stretch/>
        </p:blipFill>
        <p:spPr>
          <a:xfrm rot="803049">
            <a:off x="8194624" y="2691199"/>
            <a:ext cx="3332227" cy="3345852"/>
          </a:xfrm>
          <a:prstGeom prst="rect">
            <a:avLst/>
          </a:prstGeom>
          <a:noFill/>
          <a:ln>
            <a:noFill/>
          </a:ln>
        </p:spPr>
      </p:pic>
      <p:pic>
        <p:nvPicPr>
          <p:cNvPr id="215" name="Google Shape;215;p2"/>
          <p:cNvPicPr preferRelativeResize="0"/>
          <p:nvPr/>
        </p:nvPicPr>
        <p:blipFill rotWithShape="1">
          <a:blip r:embed="rId4">
            <a:alphaModFix/>
          </a:blip>
          <a:srcRect b="0" l="0" r="0" t="0"/>
          <a:stretch/>
        </p:blipFill>
        <p:spPr>
          <a:xfrm>
            <a:off x="10530249" y="581525"/>
            <a:ext cx="1661749" cy="14243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8fd75dc52a_0_13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a:t>4:Ανάλυση: Δεδομένα από Server</a:t>
            </a:r>
            <a:endParaRPr/>
          </a:p>
        </p:txBody>
      </p:sp>
      <p:pic>
        <p:nvPicPr>
          <p:cNvPr id="359" name="Google Shape;359;g8fd75dc52a_0_132"/>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sp>
        <p:nvSpPr>
          <p:cNvPr id="360" name="Google Shape;360;g8fd75dc52a_0_132"/>
          <p:cNvSpPr txBox="1"/>
          <p:nvPr>
            <p:ph idx="1" type="body"/>
          </p:nvPr>
        </p:nvSpPr>
        <p:spPr>
          <a:xfrm>
            <a:off x="152400" y="4711450"/>
            <a:ext cx="11887200" cy="126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Μετά παίρνουμε τα δεδομένα από τον server ακριβώς με ίδια διαδικασία, ωστόσο τώρα την διαδικασία get του server την έχουμε ορίσει αναλυτικα εμεις και επιστρέφει όλο το περιεχόμενο της Βάσης. Τα δεδομένα είναι json αντικείμενα.</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361" name="Google Shape;361;g8fd75dc52a_0_132"/>
          <p:cNvPicPr preferRelativeResize="0"/>
          <p:nvPr/>
        </p:nvPicPr>
        <p:blipFill>
          <a:blip r:embed="rId4">
            <a:alphaModFix/>
          </a:blip>
          <a:stretch>
            <a:fillRect/>
          </a:stretch>
        </p:blipFill>
        <p:spPr>
          <a:xfrm>
            <a:off x="1093550" y="2429225"/>
            <a:ext cx="9651844" cy="1424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8fd75dc52a_0_12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a:t>4:Ανάλυση: Επεξεργασία δεδομένων</a:t>
            </a:r>
            <a:endParaRPr/>
          </a:p>
        </p:txBody>
      </p:sp>
      <p:pic>
        <p:nvPicPr>
          <p:cNvPr id="367" name="Google Shape;367;g8fd75dc52a_0_124"/>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68" name="Google Shape;368;g8fd75dc52a_0_124"/>
          <p:cNvPicPr preferRelativeResize="0"/>
          <p:nvPr/>
        </p:nvPicPr>
        <p:blipFill>
          <a:blip r:embed="rId4">
            <a:alphaModFix/>
          </a:blip>
          <a:stretch>
            <a:fillRect/>
          </a:stretch>
        </p:blipFill>
        <p:spPr>
          <a:xfrm>
            <a:off x="5102926" y="2153200"/>
            <a:ext cx="6790200" cy="4429151"/>
          </a:xfrm>
          <a:prstGeom prst="rect">
            <a:avLst/>
          </a:prstGeom>
          <a:noFill/>
          <a:ln>
            <a:noFill/>
          </a:ln>
        </p:spPr>
      </p:pic>
      <p:sp>
        <p:nvSpPr>
          <p:cNvPr id="369" name="Google Shape;369;g8fd75dc52a_0_124"/>
          <p:cNvSpPr txBox="1"/>
          <p:nvPr>
            <p:ph idx="1" type="body"/>
          </p:nvPr>
        </p:nvSpPr>
        <p:spPr>
          <a:xfrm>
            <a:off x="115950" y="2153200"/>
            <a:ext cx="48600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Έχοντας τα θετικά κρούσματα της ημέρας και το περιεχόμενο όλης της βάσης, θέλουμε να </a:t>
            </a:r>
            <a:r>
              <a:rPr lang="en-US" sz="2200">
                <a:latin typeface="Arial"/>
                <a:ea typeface="Arial"/>
                <a:cs typeface="Arial"/>
                <a:sym typeface="Arial"/>
              </a:rPr>
              <a:t>δούμε</a:t>
            </a:r>
            <a:r>
              <a:rPr lang="en-US" sz="2200">
                <a:latin typeface="Arial"/>
                <a:ea typeface="Arial"/>
                <a:cs typeface="Arial"/>
                <a:sym typeface="Arial"/>
              </a:rPr>
              <a:t> από όλο αυτο το περιεχόμενο </a:t>
            </a:r>
            <a:r>
              <a:rPr lang="en-US" sz="2200">
                <a:latin typeface="Arial"/>
                <a:ea typeface="Arial"/>
                <a:cs typeface="Arial"/>
                <a:sym typeface="Arial"/>
              </a:rPr>
              <a:t>ποιο</a:t>
            </a:r>
            <a:r>
              <a:rPr lang="en-US" sz="2200">
                <a:latin typeface="Arial"/>
                <a:ea typeface="Arial"/>
                <a:cs typeface="Arial"/>
                <a:sym typeface="Arial"/>
              </a:rPr>
              <a:t> </a:t>
            </a:r>
            <a:r>
              <a:rPr lang="en-US" sz="2200">
                <a:latin typeface="Arial"/>
                <a:ea typeface="Arial"/>
                <a:cs typeface="Arial"/>
                <a:sym typeface="Arial"/>
              </a:rPr>
              <a:t>αντιστοιχεί</a:t>
            </a:r>
            <a:r>
              <a:rPr lang="en-US" sz="2200">
                <a:latin typeface="Arial"/>
                <a:ea typeface="Arial"/>
                <a:cs typeface="Arial"/>
                <a:sym typeface="Arial"/>
              </a:rPr>
              <a:t> στην πολιτεία που μελετάμε. </a:t>
            </a:r>
            <a:endParaRPr sz="2200">
              <a:latin typeface="Arial"/>
              <a:ea typeface="Arial"/>
              <a:cs typeface="Arial"/>
              <a:sym typeface="Arial"/>
            </a:endParaRPr>
          </a:p>
          <a:p>
            <a:pPr indent="0" lvl="0" marL="0" rtl="0" algn="l">
              <a:spcBef>
                <a:spcPts val="0"/>
              </a:spcBef>
              <a:spcAft>
                <a:spcPts val="0"/>
              </a:spcAft>
              <a:buSzPts val="2400"/>
              <a:buNone/>
            </a:pPr>
            <a:r>
              <a:rPr lang="en-US" sz="2200">
                <a:latin typeface="Arial"/>
                <a:ea typeface="Arial"/>
                <a:cs typeface="Arial"/>
                <a:sym typeface="Arial"/>
              </a:rPr>
              <a:t>Αφότου το βρούμε κάνουμε </a:t>
            </a:r>
            <a:r>
              <a:rPr lang="en-US" sz="2200">
                <a:latin typeface="Arial"/>
                <a:ea typeface="Arial"/>
                <a:cs typeface="Arial"/>
                <a:sym typeface="Arial"/>
              </a:rPr>
              <a:t>συγκρίσεις</a:t>
            </a:r>
            <a:r>
              <a:rPr lang="en-US" sz="2200">
                <a:latin typeface="Arial"/>
                <a:ea typeface="Arial"/>
                <a:cs typeface="Arial"/>
                <a:sym typeface="Arial"/>
              </a:rPr>
              <a:t> με βάση την κλάση που ανήκει και το πληθος των κρουσμάτων και </a:t>
            </a:r>
            <a:r>
              <a:rPr lang="en-US" sz="2200">
                <a:latin typeface="Arial"/>
                <a:ea typeface="Arial"/>
                <a:cs typeface="Arial"/>
                <a:sym typeface="Arial"/>
              </a:rPr>
              <a:t>εξάγουμε</a:t>
            </a:r>
            <a:r>
              <a:rPr lang="en-US" sz="2200">
                <a:latin typeface="Arial"/>
                <a:ea typeface="Arial"/>
                <a:cs typeface="Arial"/>
                <a:sym typeface="Arial"/>
              </a:rPr>
              <a:t> συμπεράσματα.</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8fd75dc52a_0_15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a:t>4:Ανάλυση: Back-end Αρχικοποίηση</a:t>
            </a:r>
            <a:endParaRPr/>
          </a:p>
        </p:txBody>
      </p:sp>
      <p:pic>
        <p:nvPicPr>
          <p:cNvPr id="375" name="Google Shape;375;g8fd75dc52a_0_159"/>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76" name="Google Shape;376;g8fd75dc52a_0_159"/>
          <p:cNvPicPr preferRelativeResize="0"/>
          <p:nvPr/>
        </p:nvPicPr>
        <p:blipFill>
          <a:blip r:embed="rId4">
            <a:alphaModFix/>
          </a:blip>
          <a:stretch>
            <a:fillRect/>
          </a:stretch>
        </p:blipFill>
        <p:spPr>
          <a:xfrm>
            <a:off x="5592900" y="3157276"/>
            <a:ext cx="6057900" cy="1085850"/>
          </a:xfrm>
          <a:prstGeom prst="rect">
            <a:avLst/>
          </a:prstGeom>
          <a:noFill/>
          <a:ln>
            <a:noFill/>
          </a:ln>
        </p:spPr>
      </p:pic>
      <p:sp>
        <p:nvSpPr>
          <p:cNvPr id="377" name="Google Shape;377;g8fd75dc52a_0_159"/>
          <p:cNvSpPr txBox="1"/>
          <p:nvPr>
            <p:ph idx="1" type="body"/>
          </p:nvPr>
        </p:nvSpPr>
        <p:spPr>
          <a:xfrm>
            <a:off x="507450" y="2477200"/>
            <a:ext cx="4860000" cy="359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Τρέχουμε node.js και θα χρησιμοποιήσουμε το framework express και το </a:t>
            </a:r>
            <a:r>
              <a:rPr lang="en-US" sz="2200">
                <a:latin typeface="Arial"/>
                <a:ea typeface="Arial"/>
                <a:cs typeface="Arial"/>
                <a:sym typeface="Arial"/>
              </a:rPr>
              <a:t>σύστημα</a:t>
            </a:r>
            <a:r>
              <a:rPr lang="en-US" sz="2200">
                <a:latin typeface="Arial"/>
                <a:ea typeface="Arial"/>
                <a:cs typeface="Arial"/>
                <a:sym typeface="Arial"/>
              </a:rPr>
              <a:t> βάσης δεδομένων NeDB</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8fd75dc52a_0_14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4:Ανάλυση: Back-end κατασκευή βάσης</a:t>
            </a:r>
            <a:endParaRPr/>
          </a:p>
        </p:txBody>
      </p:sp>
      <p:pic>
        <p:nvPicPr>
          <p:cNvPr id="383" name="Google Shape;383;g8fd75dc52a_0_149"/>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84" name="Google Shape;384;g8fd75dc52a_0_149"/>
          <p:cNvPicPr preferRelativeResize="0"/>
          <p:nvPr/>
        </p:nvPicPr>
        <p:blipFill>
          <a:blip r:embed="rId4">
            <a:alphaModFix/>
          </a:blip>
          <a:stretch>
            <a:fillRect/>
          </a:stretch>
        </p:blipFill>
        <p:spPr>
          <a:xfrm>
            <a:off x="327975" y="2177000"/>
            <a:ext cx="3878626" cy="4595125"/>
          </a:xfrm>
          <a:prstGeom prst="rect">
            <a:avLst/>
          </a:prstGeom>
          <a:noFill/>
          <a:ln>
            <a:noFill/>
          </a:ln>
        </p:spPr>
      </p:pic>
      <p:sp>
        <p:nvSpPr>
          <p:cNvPr id="385" name="Google Shape;385;g8fd75dc52a_0_149"/>
          <p:cNvSpPr/>
          <p:nvPr/>
        </p:nvSpPr>
        <p:spPr>
          <a:xfrm>
            <a:off x="4318588" y="3764550"/>
            <a:ext cx="2811300" cy="10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g8fd75dc52a_0_149"/>
          <p:cNvPicPr preferRelativeResize="0"/>
          <p:nvPr/>
        </p:nvPicPr>
        <p:blipFill>
          <a:blip r:embed="rId5">
            <a:alphaModFix/>
          </a:blip>
          <a:stretch>
            <a:fillRect/>
          </a:stretch>
        </p:blipFill>
        <p:spPr>
          <a:xfrm>
            <a:off x="7282175" y="2158275"/>
            <a:ext cx="4757426" cy="4529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8fd75dc52a_0_16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a:t>4:Ανάλυση: Back-end Express</a:t>
            </a:r>
            <a:endParaRPr/>
          </a:p>
        </p:txBody>
      </p:sp>
      <p:pic>
        <p:nvPicPr>
          <p:cNvPr id="392" name="Google Shape;392;g8fd75dc52a_0_167"/>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393" name="Google Shape;393;g8fd75dc52a_0_167"/>
          <p:cNvPicPr preferRelativeResize="0"/>
          <p:nvPr/>
        </p:nvPicPr>
        <p:blipFill>
          <a:blip r:embed="rId4">
            <a:alphaModFix/>
          </a:blip>
          <a:stretch>
            <a:fillRect/>
          </a:stretch>
        </p:blipFill>
        <p:spPr>
          <a:xfrm>
            <a:off x="381900" y="2255850"/>
            <a:ext cx="6727181" cy="1080900"/>
          </a:xfrm>
          <a:prstGeom prst="rect">
            <a:avLst/>
          </a:prstGeom>
          <a:noFill/>
          <a:ln>
            <a:noFill/>
          </a:ln>
        </p:spPr>
      </p:pic>
      <p:pic>
        <p:nvPicPr>
          <p:cNvPr id="394" name="Google Shape;394;g8fd75dc52a_0_167"/>
          <p:cNvPicPr preferRelativeResize="0"/>
          <p:nvPr/>
        </p:nvPicPr>
        <p:blipFill>
          <a:blip r:embed="rId5">
            <a:alphaModFix/>
          </a:blip>
          <a:stretch>
            <a:fillRect/>
          </a:stretch>
        </p:blipFill>
        <p:spPr>
          <a:xfrm>
            <a:off x="5727900" y="3758475"/>
            <a:ext cx="5639929" cy="2947125"/>
          </a:xfrm>
          <a:prstGeom prst="rect">
            <a:avLst/>
          </a:prstGeom>
          <a:noFill/>
          <a:ln>
            <a:noFill/>
          </a:ln>
        </p:spPr>
      </p:pic>
      <p:sp>
        <p:nvSpPr>
          <p:cNvPr id="395" name="Google Shape;395;g8fd75dc52a_0_167"/>
          <p:cNvSpPr txBox="1"/>
          <p:nvPr>
            <p:ph idx="1" type="body"/>
          </p:nvPr>
        </p:nvSpPr>
        <p:spPr>
          <a:xfrm>
            <a:off x="7257450" y="2293350"/>
            <a:ext cx="4860000" cy="100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Επικοινωνία στην πόρτα 3000 και αρχικοποιήσεις</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
        <p:nvSpPr>
          <p:cNvPr id="396" name="Google Shape;396;g8fd75dc52a_0_167"/>
          <p:cNvSpPr txBox="1"/>
          <p:nvPr>
            <p:ph idx="1" type="body"/>
          </p:nvPr>
        </p:nvSpPr>
        <p:spPr>
          <a:xfrm>
            <a:off x="565350" y="4244475"/>
            <a:ext cx="4860000" cy="161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200">
                <a:latin typeface="Arial"/>
                <a:ea typeface="Arial"/>
                <a:cs typeface="Arial"/>
                <a:sym typeface="Arial"/>
              </a:rPr>
              <a:t>Απαντηση του fetch, </a:t>
            </a:r>
            <a:r>
              <a:rPr lang="en-US" sz="2200">
                <a:latin typeface="Arial"/>
                <a:ea typeface="Arial"/>
                <a:cs typeface="Arial"/>
                <a:sym typeface="Arial"/>
              </a:rPr>
              <a:t>φέρνει</a:t>
            </a:r>
            <a:r>
              <a:rPr lang="en-US" sz="2200">
                <a:latin typeface="Arial"/>
                <a:ea typeface="Arial"/>
                <a:cs typeface="Arial"/>
                <a:sym typeface="Arial"/>
              </a:rPr>
              <a:t> όλα τα </a:t>
            </a:r>
            <a:r>
              <a:rPr lang="en-US" sz="2200">
                <a:latin typeface="Arial"/>
                <a:ea typeface="Arial"/>
                <a:cs typeface="Arial"/>
                <a:sym typeface="Arial"/>
              </a:rPr>
              <a:t>δεδομένα</a:t>
            </a:r>
            <a:r>
              <a:rPr lang="en-US" sz="2200">
                <a:latin typeface="Arial"/>
                <a:ea typeface="Arial"/>
                <a:cs typeface="Arial"/>
                <a:sym typeface="Arial"/>
              </a:rPr>
              <a:t> </a:t>
            </a:r>
            <a:r>
              <a:rPr lang="en-US" sz="2200">
                <a:latin typeface="Arial"/>
                <a:ea typeface="Arial"/>
                <a:cs typeface="Arial"/>
                <a:sym typeface="Arial"/>
              </a:rPr>
              <a:t>από</a:t>
            </a:r>
            <a:r>
              <a:rPr lang="en-US" sz="2200">
                <a:latin typeface="Arial"/>
                <a:ea typeface="Arial"/>
                <a:cs typeface="Arial"/>
                <a:sym typeface="Arial"/>
              </a:rPr>
              <a:t> την βάση μέσω του query που εξηγείται και στο documentation του NeDB</a:t>
            </a:r>
            <a:endParaRPr sz="2200">
              <a:latin typeface="Arial"/>
              <a:ea typeface="Arial"/>
              <a:cs typeface="Arial"/>
              <a:sym typeface="Arial"/>
            </a:endParaRPr>
          </a:p>
          <a:p>
            <a:pPr indent="0" lvl="0" marL="0" rtl="0" algn="l">
              <a:spcBef>
                <a:spcPts val="0"/>
              </a:spcBef>
              <a:spcAft>
                <a:spcPts val="0"/>
              </a:spcAft>
              <a:buSzPts val="2400"/>
              <a:buNone/>
            </a:pPr>
            <a:r>
              <a:t/>
            </a:r>
            <a:endParaRPr sz="2200">
              <a:latin typeface="Arial"/>
              <a:ea typeface="Arial"/>
              <a:cs typeface="Arial"/>
              <a:sym typeface="Arial"/>
            </a:endParaRPr>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8fd75dc52a_0_17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5: Η εφαρμογή τρέχει!</a:t>
            </a:r>
            <a:endParaRPr/>
          </a:p>
        </p:txBody>
      </p:sp>
      <p:pic>
        <p:nvPicPr>
          <p:cNvPr id="402" name="Google Shape;402;g8fd75dc52a_0_177"/>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403" name="Google Shape;403;g8fd75dc52a_0_177"/>
          <p:cNvPicPr preferRelativeResize="0"/>
          <p:nvPr/>
        </p:nvPicPr>
        <p:blipFill>
          <a:blip r:embed="rId4">
            <a:alphaModFix/>
          </a:blip>
          <a:stretch>
            <a:fillRect/>
          </a:stretch>
        </p:blipFill>
        <p:spPr>
          <a:xfrm>
            <a:off x="152400" y="2158276"/>
            <a:ext cx="11887199" cy="999858"/>
          </a:xfrm>
          <a:prstGeom prst="rect">
            <a:avLst/>
          </a:prstGeom>
          <a:noFill/>
          <a:ln>
            <a:noFill/>
          </a:ln>
        </p:spPr>
      </p:pic>
      <p:pic>
        <p:nvPicPr>
          <p:cNvPr id="404" name="Google Shape;404;g8fd75dc52a_0_177"/>
          <p:cNvPicPr preferRelativeResize="0"/>
          <p:nvPr/>
        </p:nvPicPr>
        <p:blipFill>
          <a:blip r:embed="rId5">
            <a:alphaModFix/>
          </a:blip>
          <a:stretch>
            <a:fillRect/>
          </a:stretch>
        </p:blipFill>
        <p:spPr>
          <a:xfrm>
            <a:off x="3513900" y="3279633"/>
            <a:ext cx="5650289" cy="33950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8c34a4ed2a_1_1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Σας ευχαριστούμε πολύ!</a:t>
            </a:r>
            <a:endParaRPr/>
          </a:p>
        </p:txBody>
      </p:sp>
      <p:pic>
        <p:nvPicPr>
          <p:cNvPr id="410" name="Google Shape;410;g8c34a4ed2a_1_16"/>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411" name="Google Shape;411;g8c34a4ed2a_1_16"/>
          <p:cNvPicPr preferRelativeResize="0"/>
          <p:nvPr/>
        </p:nvPicPr>
        <p:blipFill rotWithShape="1">
          <a:blip r:embed="rId4">
            <a:alphaModFix/>
          </a:blip>
          <a:srcRect b="0" l="0" r="0" t="0"/>
          <a:stretch/>
        </p:blipFill>
        <p:spPr>
          <a:xfrm rot="803049">
            <a:off x="4353422" y="2690274"/>
            <a:ext cx="3332227" cy="33458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8b6be09fbd_0_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en-US"/>
              <a:t>1.Εισαγωγή: Βασική Ιδέα</a:t>
            </a:r>
            <a:endParaRPr/>
          </a:p>
        </p:txBody>
      </p:sp>
      <p:sp>
        <p:nvSpPr>
          <p:cNvPr id="221" name="Google Shape;221;g8b6be09fbd_0_6"/>
          <p:cNvSpPr txBox="1"/>
          <p:nvPr>
            <p:ph idx="1" type="body"/>
          </p:nvPr>
        </p:nvSpPr>
        <p:spPr>
          <a:xfrm>
            <a:off x="488050" y="2438400"/>
            <a:ext cx="5675100" cy="378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2200">
                <a:latin typeface="Arial"/>
                <a:ea typeface="Arial"/>
                <a:cs typeface="Arial"/>
                <a:sym typeface="Arial"/>
              </a:rPr>
              <a:t>Αρχικά λαμβάνουμε υπόψη την κατηγοριοποίηση των χωρών με βάση την εως τωρα πορεια τους απέναντι στον ιό.</a:t>
            </a:r>
            <a:endParaRPr sz="2200">
              <a:latin typeface="Arial"/>
              <a:ea typeface="Arial"/>
              <a:cs typeface="Arial"/>
              <a:sym typeface="Arial"/>
            </a:endParaRPr>
          </a:p>
          <a:p>
            <a:pPr indent="0" lvl="0" marL="0" rtl="0" algn="l">
              <a:lnSpc>
                <a:spcPct val="90000"/>
              </a:lnSpc>
              <a:spcBef>
                <a:spcPts val="0"/>
              </a:spcBef>
              <a:spcAft>
                <a:spcPts val="0"/>
              </a:spcAft>
              <a:buSzPts val="1800"/>
              <a:buNone/>
            </a:pPr>
            <a:r>
              <a:rPr lang="en-US" sz="2200">
                <a:latin typeface="Arial"/>
                <a:ea typeface="Arial"/>
                <a:cs typeface="Arial"/>
                <a:sym typeface="Arial"/>
              </a:rPr>
              <a:t> </a:t>
            </a:r>
            <a:endParaRPr sz="2200">
              <a:latin typeface="Arial"/>
              <a:ea typeface="Arial"/>
              <a:cs typeface="Arial"/>
              <a:sym typeface="Arial"/>
            </a:endParaRPr>
          </a:p>
          <a:p>
            <a:pPr indent="0" lvl="0" marL="0" rtl="0" algn="l">
              <a:lnSpc>
                <a:spcPct val="90000"/>
              </a:lnSpc>
              <a:spcBef>
                <a:spcPts val="0"/>
              </a:spcBef>
              <a:spcAft>
                <a:spcPts val="0"/>
              </a:spcAft>
              <a:buSzPts val="1800"/>
              <a:buNone/>
            </a:pPr>
            <a:r>
              <a:rPr lang="en-US" sz="2200">
                <a:latin typeface="Arial"/>
                <a:ea typeface="Arial"/>
                <a:cs typeface="Arial"/>
                <a:sym typeface="Arial"/>
              </a:rPr>
              <a:t>Η κατηγοριοποίηση αυτή λαμβάνεται από την εξής εργασία: “Ανάλυση παραγόντων επιδημιολογικού προφίλ χωρών σχετικά με την πανδημία του SARS-COV-2 με χρήση τεχνικών μηχανικής μάθησης”, Αχλάτης Στέφανος-Σταμάτης, Καπερώνη Φρειδερίκη, Μανιουδάκη Ευαγγελία</a:t>
            </a:r>
            <a:endParaRPr sz="2200">
              <a:latin typeface="Arial"/>
              <a:ea typeface="Arial"/>
              <a:cs typeface="Arial"/>
              <a:sym typeface="Arial"/>
            </a:endParaRPr>
          </a:p>
          <a:p>
            <a:pPr indent="0" lvl="0" marL="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222" name="Google Shape;222;g8b6be09fbd_0_6"/>
          <p:cNvPicPr preferRelativeResize="0"/>
          <p:nvPr/>
        </p:nvPicPr>
        <p:blipFill rotWithShape="1">
          <a:blip r:embed="rId3">
            <a:alphaModFix/>
          </a:blip>
          <a:srcRect b="0" l="0" r="0" t="0"/>
          <a:stretch/>
        </p:blipFill>
        <p:spPr>
          <a:xfrm>
            <a:off x="6446975" y="2438400"/>
            <a:ext cx="5337175" cy="3783001"/>
          </a:xfrm>
          <a:prstGeom prst="rect">
            <a:avLst/>
          </a:prstGeom>
          <a:noFill/>
          <a:ln>
            <a:noFill/>
          </a:ln>
        </p:spPr>
      </p:pic>
      <p:pic>
        <p:nvPicPr>
          <p:cNvPr id="223" name="Google Shape;223;g8b6be09fbd_0_6"/>
          <p:cNvPicPr preferRelativeResize="0"/>
          <p:nvPr/>
        </p:nvPicPr>
        <p:blipFill rotWithShape="1">
          <a:blip r:embed="rId4">
            <a:alphaModFix/>
          </a:blip>
          <a:srcRect b="0" l="0" r="0" t="0"/>
          <a:stretch/>
        </p:blipFill>
        <p:spPr>
          <a:xfrm>
            <a:off x="10530249" y="581525"/>
            <a:ext cx="1661749" cy="1424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8fd75dc52a_0_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en-US"/>
              <a:t>1.Εισαγωγή: Βασική Ιδέα</a:t>
            </a:r>
            <a:endParaRPr/>
          </a:p>
        </p:txBody>
      </p:sp>
      <p:sp>
        <p:nvSpPr>
          <p:cNvPr id="229" name="Google Shape;229;g8fd75dc52a_0_6"/>
          <p:cNvSpPr txBox="1"/>
          <p:nvPr>
            <p:ph idx="1" type="body"/>
          </p:nvPr>
        </p:nvSpPr>
        <p:spPr>
          <a:xfrm>
            <a:off x="524625" y="2330525"/>
            <a:ext cx="6571200" cy="394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2200">
                <a:latin typeface="Arial"/>
                <a:ea typeface="Arial"/>
                <a:cs typeface="Arial"/>
                <a:sym typeface="Arial"/>
              </a:rPr>
              <a:t>Ο</a:t>
            </a:r>
            <a:r>
              <a:rPr lang="en-US" sz="2200">
                <a:latin typeface="Arial"/>
                <a:ea typeface="Arial"/>
                <a:cs typeface="Arial"/>
                <a:sym typeface="Arial"/>
              </a:rPr>
              <a:t>ρισμένες χώρες και ορισμένες πολιτείες των ΗΠΑ κατηγοριοποιούνται σε τρεις κλάσεις, στατιστικά ανεξάρτητες. Στην κλάση 1 χαμηλού κινδύνου (δεν βρίσκουμε καμία πολιτεία των ΗΠΑ), στην κλάση 2 μετρίου κινδύνου (εδω βρίσκουμε την Καλιφόρνια) και στην κλάση 3 υψηλού κινδύνου.</a:t>
            </a:r>
            <a:endParaRPr sz="2200">
              <a:latin typeface="Arial"/>
              <a:ea typeface="Arial"/>
              <a:cs typeface="Arial"/>
              <a:sym typeface="Arial"/>
            </a:endParaRPr>
          </a:p>
          <a:p>
            <a:pPr indent="0" lvl="0" marL="0" rtl="0" algn="l">
              <a:lnSpc>
                <a:spcPct val="90000"/>
              </a:lnSpc>
              <a:spcBef>
                <a:spcPts val="0"/>
              </a:spcBef>
              <a:spcAft>
                <a:spcPts val="0"/>
              </a:spcAft>
              <a:buSzPts val="1800"/>
              <a:buNone/>
            </a:pPr>
            <a:r>
              <a:rPr lang="en-US" sz="2200">
                <a:latin typeface="Arial"/>
                <a:ea typeface="Arial"/>
                <a:cs typeface="Arial"/>
                <a:sym typeface="Arial"/>
              </a:rPr>
              <a:t>Η αναλυτική ομαδοποίηση φαίνεται στην επόμενη σελίδα.</a:t>
            </a:r>
            <a:endParaRPr sz="2200">
              <a:latin typeface="Arial"/>
              <a:ea typeface="Arial"/>
              <a:cs typeface="Arial"/>
              <a:sym typeface="Arial"/>
            </a:endParaRPr>
          </a:p>
        </p:txBody>
      </p:sp>
      <p:pic>
        <p:nvPicPr>
          <p:cNvPr id="230" name="Google Shape;230;g8fd75dc52a_0_6"/>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231" name="Google Shape;231;g8fd75dc52a_0_6"/>
          <p:cNvPicPr preferRelativeResize="0"/>
          <p:nvPr/>
        </p:nvPicPr>
        <p:blipFill rotWithShape="1">
          <a:blip r:embed="rId4">
            <a:alphaModFix/>
          </a:blip>
          <a:srcRect b="0" l="0" r="0" t="0"/>
          <a:stretch/>
        </p:blipFill>
        <p:spPr>
          <a:xfrm>
            <a:off x="7604650" y="2419124"/>
            <a:ext cx="3770500" cy="377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8b6be09fbd_0_1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1.Εισαγωγή: Βασική Ιδέα</a:t>
            </a:r>
            <a:endParaRPr/>
          </a:p>
        </p:txBody>
      </p:sp>
      <p:pic>
        <p:nvPicPr>
          <p:cNvPr id="237" name="Google Shape;237;g8b6be09fbd_0_11"/>
          <p:cNvPicPr preferRelativeResize="0"/>
          <p:nvPr/>
        </p:nvPicPr>
        <p:blipFill rotWithShape="1">
          <a:blip r:embed="rId3">
            <a:alphaModFix/>
          </a:blip>
          <a:srcRect b="0" l="0" r="0" t="0"/>
          <a:stretch/>
        </p:blipFill>
        <p:spPr>
          <a:xfrm>
            <a:off x="10530249" y="581525"/>
            <a:ext cx="1661749" cy="1424351"/>
          </a:xfrm>
          <a:prstGeom prst="rect">
            <a:avLst/>
          </a:prstGeom>
          <a:noFill/>
          <a:ln>
            <a:noFill/>
          </a:ln>
        </p:spPr>
      </p:pic>
      <p:pic>
        <p:nvPicPr>
          <p:cNvPr id="238" name="Google Shape;238;g8b6be09fbd_0_11"/>
          <p:cNvPicPr preferRelativeResize="0"/>
          <p:nvPr/>
        </p:nvPicPr>
        <p:blipFill rotWithShape="1">
          <a:blip r:embed="rId4">
            <a:alphaModFix/>
          </a:blip>
          <a:srcRect b="0" l="0" r="2495" t="3241"/>
          <a:stretch/>
        </p:blipFill>
        <p:spPr>
          <a:xfrm>
            <a:off x="2838700" y="2296950"/>
            <a:ext cx="5741699" cy="4088649"/>
          </a:xfrm>
          <a:prstGeom prst="rect">
            <a:avLst/>
          </a:prstGeom>
          <a:noFill/>
          <a:ln>
            <a:noFill/>
          </a:ln>
        </p:spPr>
      </p:pic>
      <p:pic>
        <p:nvPicPr>
          <p:cNvPr id="239" name="Google Shape;239;g8b6be09fbd_0_11"/>
          <p:cNvPicPr preferRelativeResize="0"/>
          <p:nvPr/>
        </p:nvPicPr>
        <p:blipFill rotWithShape="1">
          <a:blip r:embed="rId5">
            <a:alphaModFix/>
          </a:blip>
          <a:srcRect b="0" l="2912" r="0" t="0"/>
          <a:stretch/>
        </p:blipFill>
        <p:spPr>
          <a:xfrm>
            <a:off x="2838700" y="2296950"/>
            <a:ext cx="5977562" cy="4088651"/>
          </a:xfrm>
          <a:prstGeom prst="rect">
            <a:avLst/>
          </a:prstGeom>
          <a:noFill/>
          <a:ln>
            <a:noFill/>
          </a:ln>
        </p:spPr>
      </p:pic>
      <p:pic>
        <p:nvPicPr>
          <p:cNvPr id="240" name="Google Shape;240;g8b6be09fbd_0_11"/>
          <p:cNvPicPr preferRelativeResize="0"/>
          <p:nvPr/>
        </p:nvPicPr>
        <p:blipFill rotWithShape="1">
          <a:blip r:embed="rId6">
            <a:alphaModFix/>
          </a:blip>
          <a:srcRect b="0" l="0" r="0" t="0"/>
          <a:stretch/>
        </p:blipFill>
        <p:spPr>
          <a:xfrm>
            <a:off x="2448225" y="2431100"/>
            <a:ext cx="6906476" cy="3820349"/>
          </a:xfrm>
          <a:prstGeom prst="rect">
            <a:avLst/>
          </a:prstGeom>
          <a:noFill/>
          <a:ln>
            <a:noFill/>
          </a:ln>
        </p:spPr>
      </p:pic>
      <p:pic>
        <p:nvPicPr>
          <p:cNvPr id="241" name="Google Shape;241;g8b6be09fbd_0_11"/>
          <p:cNvPicPr preferRelativeResize="0"/>
          <p:nvPr/>
        </p:nvPicPr>
        <p:blipFill rotWithShape="1">
          <a:blip r:embed="rId7">
            <a:alphaModFix/>
          </a:blip>
          <a:srcRect b="0" l="0" r="0" t="0"/>
          <a:stretch/>
        </p:blipFill>
        <p:spPr>
          <a:xfrm>
            <a:off x="2954225" y="2296950"/>
            <a:ext cx="5510646" cy="395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
          <p:cNvSpPr txBox="1"/>
          <p:nvPr>
            <p:ph type="title"/>
          </p:nvPr>
        </p:nvSpPr>
        <p:spPr>
          <a:xfrm>
            <a:off x="588896"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1.Εισαγωγή: Βασική Ιδέα</a:t>
            </a:r>
            <a:endParaRPr/>
          </a:p>
        </p:txBody>
      </p:sp>
      <p:sp>
        <p:nvSpPr>
          <p:cNvPr id="247" name="Google Shape;247;p3"/>
          <p:cNvSpPr txBox="1"/>
          <p:nvPr>
            <p:ph idx="1" type="body"/>
          </p:nvPr>
        </p:nvSpPr>
        <p:spPr>
          <a:xfrm>
            <a:off x="680325" y="2131100"/>
            <a:ext cx="10767900" cy="15081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lt1"/>
              </a:buClr>
              <a:buSzPts val="2400"/>
              <a:buNone/>
            </a:pPr>
            <a:r>
              <a:rPr lang="en-US" sz="2200">
                <a:latin typeface="Arial"/>
                <a:ea typeface="Arial"/>
                <a:cs typeface="Arial"/>
                <a:sym typeface="Arial"/>
              </a:rPr>
              <a:t> Στη συνέχεια βλέπουμε τα ημερήσια κρουσματα κορονοϊου κάθε πολιτείας και ανάλογα με το πόσα είναι και σε ποια κλάση ανήκει η πολιτεία προτείνουμε μετρα ή όχι. Αξίζει να σημειωθεί ότι αυτό το στάδιο δεν είχε κάποια επιστημονική ανάλυση από πίσω και χρησιμοποιεί μια </a:t>
            </a:r>
            <a:r>
              <a:rPr lang="en-US" sz="2200">
                <a:latin typeface="Arial"/>
                <a:ea typeface="Arial"/>
                <a:cs typeface="Arial"/>
                <a:sym typeface="Arial"/>
              </a:rPr>
              <a:t>ενδεικτική</a:t>
            </a:r>
            <a:r>
              <a:rPr lang="en-US" sz="2200">
                <a:latin typeface="Arial"/>
                <a:ea typeface="Arial"/>
                <a:cs typeface="Arial"/>
                <a:sym typeface="Arial"/>
              </a:rPr>
              <a:t> διαδικασία πρόβλεψης, που φαίνεται παρακάτω:</a:t>
            </a:r>
            <a:endParaRPr sz="2200">
              <a:latin typeface="Arial"/>
              <a:ea typeface="Arial"/>
              <a:cs typeface="Arial"/>
              <a:sym typeface="Arial"/>
            </a:endParaRPr>
          </a:p>
          <a:p>
            <a:pPr indent="-76200" lvl="0" marL="228600" rtl="0" algn="l">
              <a:lnSpc>
                <a:spcPct val="90000"/>
              </a:lnSpc>
              <a:spcBef>
                <a:spcPts val="0"/>
              </a:spcBef>
              <a:spcAft>
                <a:spcPts val="0"/>
              </a:spcAft>
              <a:buClr>
                <a:schemeClr val="lt1"/>
              </a:buClr>
              <a:buSzPts val="2400"/>
              <a:buNone/>
            </a:pPr>
            <a:r>
              <a:rPr lang="en-US" sz="2200">
                <a:latin typeface="Arial"/>
                <a:ea typeface="Arial"/>
                <a:cs typeface="Arial"/>
                <a:sym typeface="Arial"/>
              </a:rPr>
              <a:t> </a:t>
            </a:r>
            <a:endParaRPr sz="2200">
              <a:latin typeface="Arial"/>
              <a:ea typeface="Arial"/>
              <a:cs typeface="Arial"/>
              <a:sym typeface="Arial"/>
            </a:endParaRPr>
          </a:p>
        </p:txBody>
      </p:sp>
      <p:pic>
        <p:nvPicPr>
          <p:cNvPr id="248" name="Google Shape;248;p3"/>
          <p:cNvPicPr preferRelativeResize="0"/>
          <p:nvPr/>
        </p:nvPicPr>
        <p:blipFill rotWithShape="1">
          <a:blip r:embed="rId3">
            <a:alphaModFix/>
          </a:blip>
          <a:srcRect b="0" l="0" r="0" t="0"/>
          <a:stretch/>
        </p:blipFill>
        <p:spPr>
          <a:xfrm>
            <a:off x="10530249" y="581525"/>
            <a:ext cx="1661749" cy="1424351"/>
          </a:xfrm>
          <a:prstGeom prst="rect">
            <a:avLst/>
          </a:prstGeom>
          <a:noFill/>
          <a:ln>
            <a:noFill/>
          </a:ln>
        </p:spPr>
      </p:pic>
      <p:pic>
        <p:nvPicPr>
          <p:cNvPr id="249" name="Google Shape;249;p3"/>
          <p:cNvPicPr preferRelativeResize="0"/>
          <p:nvPr/>
        </p:nvPicPr>
        <p:blipFill>
          <a:blip r:embed="rId4">
            <a:alphaModFix/>
          </a:blip>
          <a:stretch>
            <a:fillRect/>
          </a:stretch>
        </p:blipFill>
        <p:spPr>
          <a:xfrm>
            <a:off x="416362" y="3764430"/>
            <a:ext cx="11359276" cy="27413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2.Εργαλεία και Τεχνολογίες: html</a:t>
            </a:r>
            <a:endParaRPr/>
          </a:p>
        </p:txBody>
      </p:sp>
      <p:sp>
        <p:nvSpPr>
          <p:cNvPr id="255" name="Google Shape;255;p4"/>
          <p:cNvSpPr txBox="1"/>
          <p:nvPr>
            <p:ph idx="1" type="body"/>
          </p:nvPr>
        </p:nvSpPr>
        <p:spPr>
          <a:xfrm>
            <a:off x="680323" y="2336875"/>
            <a:ext cx="5024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sz="2200"/>
              <a:t>Η Hypertext Markup Language (HTML) είναι markup language για σχεδιαση αρχείων που θα προβληθούν σε έναν web browser.</a:t>
            </a:r>
            <a:endParaRPr sz="2200"/>
          </a:p>
          <a:p>
            <a:pPr indent="0" lvl="0" marL="0" rtl="0" algn="l">
              <a:lnSpc>
                <a:spcPct val="90000"/>
              </a:lnSpc>
              <a:spcBef>
                <a:spcPts val="0"/>
              </a:spcBef>
              <a:spcAft>
                <a:spcPts val="0"/>
              </a:spcAft>
              <a:buClr>
                <a:schemeClr val="lt1"/>
              </a:buClr>
              <a:buSzPts val="2400"/>
              <a:buNone/>
            </a:pPr>
            <a:r>
              <a:t/>
            </a:r>
            <a:endParaRPr sz="2200"/>
          </a:p>
          <a:p>
            <a:pPr indent="0" lvl="0" marL="0" rtl="0" algn="l">
              <a:lnSpc>
                <a:spcPct val="90000"/>
              </a:lnSpc>
              <a:spcBef>
                <a:spcPts val="0"/>
              </a:spcBef>
              <a:spcAft>
                <a:spcPts val="0"/>
              </a:spcAft>
              <a:buClr>
                <a:schemeClr val="lt1"/>
              </a:buClr>
              <a:buSzPts val="2400"/>
              <a:buNone/>
            </a:pPr>
            <a:r>
              <a:rPr lang="en-US" sz="2200"/>
              <a:t>Χρησιμοποιήθηκε στο Front-end</a:t>
            </a:r>
            <a:endParaRPr sz="2200"/>
          </a:p>
        </p:txBody>
      </p:sp>
      <p:pic>
        <p:nvPicPr>
          <p:cNvPr id="256" name="Google Shape;256;p4"/>
          <p:cNvPicPr preferRelativeResize="0"/>
          <p:nvPr/>
        </p:nvPicPr>
        <p:blipFill rotWithShape="1">
          <a:blip r:embed="rId3">
            <a:alphaModFix/>
          </a:blip>
          <a:srcRect b="0" l="0" r="0" t="0"/>
          <a:stretch/>
        </p:blipFill>
        <p:spPr>
          <a:xfrm>
            <a:off x="10530249" y="581525"/>
            <a:ext cx="1661749" cy="1424351"/>
          </a:xfrm>
          <a:prstGeom prst="rect">
            <a:avLst/>
          </a:prstGeom>
          <a:noFill/>
          <a:ln>
            <a:noFill/>
          </a:ln>
        </p:spPr>
      </p:pic>
      <p:pic>
        <p:nvPicPr>
          <p:cNvPr id="257" name="Google Shape;257;p4"/>
          <p:cNvPicPr preferRelativeResize="0"/>
          <p:nvPr/>
        </p:nvPicPr>
        <p:blipFill>
          <a:blip r:embed="rId4">
            <a:alphaModFix/>
          </a:blip>
          <a:stretch>
            <a:fillRect/>
          </a:stretch>
        </p:blipFill>
        <p:spPr>
          <a:xfrm>
            <a:off x="8244248" y="2336876"/>
            <a:ext cx="2286000"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lang="en-US"/>
              <a:t>2.Εργαλεία και Τεχνολογίες: css</a:t>
            </a:r>
            <a:endParaRPr/>
          </a:p>
        </p:txBody>
      </p:sp>
      <p:sp>
        <p:nvSpPr>
          <p:cNvPr id="263" name="Google Shape;263;p5"/>
          <p:cNvSpPr txBox="1"/>
          <p:nvPr>
            <p:ph idx="1" type="body"/>
          </p:nvPr>
        </p:nvSpPr>
        <p:spPr>
          <a:xfrm>
            <a:off x="558000" y="2372875"/>
            <a:ext cx="52584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2200">
                <a:latin typeface="Arial"/>
                <a:ea typeface="Arial"/>
                <a:cs typeface="Arial"/>
                <a:sym typeface="Arial"/>
              </a:rPr>
              <a:t>Η Cascading Style Sheets (CSS) είναι μια style sheet language που χρησιμοποιείται για να περιγράφει την παρουσίαση αρχείων γραμμένα σε μια markup language όπως η  HTML.</a:t>
            </a:r>
            <a:endParaRPr sz="2200">
              <a:latin typeface="Arial"/>
              <a:ea typeface="Arial"/>
              <a:cs typeface="Arial"/>
              <a:sym typeface="Arial"/>
            </a:endParaRPr>
          </a:p>
          <a:p>
            <a:pPr indent="0" lvl="0" marL="0" rtl="0" algn="l">
              <a:lnSpc>
                <a:spcPct val="90000"/>
              </a:lnSpc>
              <a:spcBef>
                <a:spcPts val="0"/>
              </a:spcBef>
              <a:spcAft>
                <a:spcPts val="0"/>
              </a:spcAft>
              <a:buSzPts val="1800"/>
              <a:buNone/>
            </a:pPr>
            <a:r>
              <a:t/>
            </a:r>
            <a:endParaRPr sz="2200">
              <a:latin typeface="Arial"/>
              <a:ea typeface="Arial"/>
              <a:cs typeface="Arial"/>
              <a:sym typeface="Arial"/>
            </a:endParaRPr>
          </a:p>
          <a:p>
            <a:pPr indent="0" lvl="0" marL="0" rtl="0" algn="l">
              <a:spcBef>
                <a:spcPts val="0"/>
              </a:spcBef>
              <a:spcAft>
                <a:spcPts val="0"/>
              </a:spcAft>
              <a:buClr>
                <a:schemeClr val="lt1"/>
              </a:buClr>
              <a:buSzPts val="2400"/>
              <a:buFont typeface="Arial"/>
              <a:buNone/>
            </a:pPr>
            <a:r>
              <a:rPr lang="en-US" sz="2200"/>
              <a:t>Χρησιμοποιήθηκε στο Front-end</a:t>
            </a:r>
            <a:endParaRPr sz="2200"/>
          </a:p>
          <a:p>
            <a:pPr indent="0" lvl="0" marL="457200" rtl="0" algn="l">
              <a:lnSpc>
                <a:spcPct val="90000"/>
              </a:lnSpc>
              <a:spcBef>
                <a:spcPts val="0"/>
              </a:spcBef>
              <a:spcAft>
                <a:spcPts val="0"/>
              </a:spcAft>
              <a:buClr>
                <a:srgbClr val="000000"/>
              </a:buClr>
              <a:buSzPts val="1800"/>
              <a:buFont typeface="Arial"/>
              <a:buNone/>
            </a:pPr>
            <a:r>
              <a:t/>
            </a:r>
            <a:endParaRPr sz="2200">
              <a:latin typeface="Arial"/>
              <a:ea typeface="Arial"/>
              <a:cs typeface="Arial"/>
              <a:sym typeface="Arial"/>
            </a:endParaRPr>
          </a:p>
        </p:txBody>
      </p:sp>
      <p:pic>
        <p:nvPicPr>
          <p:cNvPr id="264" name="Google Shape;264;p5"/>
          <p:cNvPicPr preferRelativeResize="0"/>
          <p:nvPr/>
        </p:nvPicPr>
        <p:blipFill rotWithShape="1">
          <a:blip r:embed="rId3">
            <a:alphaModFix/>
          </a:blip>
          <a:srcRect b="0" l="0" r="0" t="0"/>
          <a:stretch/>
        </p:blipFill>
        <p:spPr>
          <a:xfrm>
            <a:off x="10530249" y="581525"/>
            <a:ext cx="1661749" cy="1424351"/>
          </a:xfrm>
          <a:prstGeom prst="rect">
            <a:avLst/>
          </a:prstGeom>
          <a:noFill/>
          <a:ln>
            <a:noFill/>
          </a:ln>
        </p:spPr>
      </p:pic>
      <p:pic>
        <p:nvPicPr>
          <p:cNvPr id="265" name="Google Shape;265;p5"/>
          <p:cNvPicPr preferRelativeResize="0"/>
          <p:nvPr/>
        </p:nvPicPr>
        <p:blipFill>
          <a:blip r:embed="rId4">
            <a:alphaModFix/>
          </a:blip>
          <a:stretch>
            <a:fillRect/>
          </a:stretch>
        </p:blipFill>
        <p:spPr>
          <a:xfrm>
            <a:off x="8389173" y="2372876"/>
            <a:ext cx="1905000" cy="26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8fd75dc52a_0_2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rebuchet MS"/>
              <a:buNone/>
            </a:pPr>
            <a:r>
              <a:rPr lang="en-US"/>
              <a:t>2.Εργαλεία και Τεχνολογίες: Javascript</a:t>
            </a:r>
            <a:endParaRPr/>
          </a:p>
        </p:txBody>
      </p:sp>
      <p:sp>
        <p:nvSpPr>
          <p:cNvPr id="271" name="Google Shape;271;g8fd75dc52a_0_20"/>
          <p:cNvSpPr txBox="1"/>
          <p:nvPr>
            <p:ph idx="1" type="body"/>
          </p:nvPr>
        </p:nvSpPr>
        <p:spPr>
          <a:xfrm>
            <a:off x="558000" y="2372875"/>
            <a:ext cx="5258400" cy="3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2200">
                <a:latin typeface="Arial"/>
                <a:ea typeface="Arial"/>
                <a:cs typeface="Arial"/>
                <a:sym typeface="Arial"/>
              </a:rPr>
              <a:t>Η Javascript </a:t>
            </a:r>
            <a:r>
              <a:rPr lang="en-US" sz="2200">
                <a:latin typeface="Arial"/>
                <a:ea typeface="Arial"/>
                <a:cs typeface="Arial"/>
                <a:sym typeface="Arial"/>
              </a:rPr>
              <a:t>χρησιμοποιείται</a:t>
            </a:r>
            <a:r>
              <a:rPr lang="en-US" sz="2200">
                <a:latin typeface="Arial"/>
                <a:ea typeface="Arial"/>
                <a:cs typeface="Arial"/>
                <a:sym typeface="Arial"/>
              </a:rPr>
              <a:t> για να κάνει την σελίδα πιο διαδραστική. Χρησιμεύει στην επικοινωνία του client με το API που χρησιμοποιουμε και την Βάση Δεδομένων που κατασκευάσαμε</a:t>
            </a:r>
            <a:endParaRPr sz="2200">
              <a:latin typeface="Arial"/>
              <a:ea typeface="Arial"/>
              <a:cs typeface="Arial"/>
              <a:sym typeface="Arial"/>
            </a:endParaRPr>
          </a:p>
          <a:p>
            <a:pPr indent="0" lvl="0" marL="0" rtl="0" algn="l">
              <a:lnSpc>
                <a:spcPct val="90000"/>
              </a:lnSpc>
              <a:spcBef>
                <a:spcPts val="0"/>
              </a:spcBef>
              <a:spcAft>
                <a:spcPts val="0"/>
              </a:spcAft>
              <a:buSzPts val="1800"/>
              <a:buNone/>
            </a:pPr>
            <a:r>
              <a:t/>
            </a:r>
            <a:endParaRPr sz="2200">
              <a:latin typeface="Arial"/>
              <a:ea typeface="Arial"/>
              <a:cs typeface="Arial"/>
              <a:sym typeface="Arial"/>
            </a:endParaRPr>
          </a:p>
          <a:p>
            <a:pPr indent="0" lvl="0" marL="0" rtl="0" algn="l">
              <a:spcBef>
                <a:spcPts val="0"/>
              </a:spcBef>
              <a:spcAft>
                <a:spcPts val="0"/>
              </a:spcAft>
              <a:buSzPts val="2400"/>
              <a:buNone/>
            </a:pPr>
            <a:r>
              <a:rPr lang="en-US" sz="2200"/>
              <a:t>Χρησιμοποιήθηκε τόσο στο Front-end όσο και στο Back-end</a:t>
            </a:r>
            <a:endParaRPr sz="2200"/>
          </a:p>
          <a:p>
            <a:pPr indent="0" lvl="0" marL="457200" rtl="0" algn="l">
              <a:lnSpc>
                <a:spcPct val="90000"/>
              </a:lnSpc>
              <a:spcBef>
                <a:spcPts val="0"/>
              </a:spcBef>
              <a:spcAft>
                <a:spcPts val="0"/>
              </a:spcAft>
              <a:buSzPts val="1800"/>
              <a:buNone/>
            </a:pPr>
            <a:r>
              <a:t/>
            </a:r>
            <a:endParaRPr sz="2200">
              <a:latin typeface="Arial"/>
              <a:ea typeface="Arial"/>
              <a:cs typeface="Arial"/>
              <a:sym typeface="Arial"/>
            </a:endParaRPr>
          </a:p>
        </p:txBody>
      </p:sp>
      <p:pic>
        <p:nvPicPr>
          <p:cNvPr id="272" name="Google Shape;272;g8fd75dc52a_0_20"/>
          <p:cNvPicPr preferRelativeResize="0"/>
          <p:nvPr/>
        </p:nvPicPr>
        <p:blipFill rotWithShape="1">
          <a:blip r:embed="rId3">
            <a:alphaModFix/>
          </a:blip>
          <a:srcRect b="0" l="0" r="0" t="0"/>
          <a:stretch/>
        </p:blipFill>
        <p:spPr>
          <a:xfrm>
            <a:off x="10530249" y="581525"/>
            <a:ext cx="1661749" cy="1424350"/>
          </a:xfrm>
          <a:prstGeom prst="rect">
            <a:avLst/>
          </a:prstGeom>
          <a:noFill/>
          <a:ln>
            <a:noFill/>
          </a:ln>
        </p:spPr>
      </p:pic>
      <p:pic>
        <p:nvPicPr>
          <p:cNvPr id="273" name="Google Shape;273;g8fd75dc52a_0_20"/>
          <p:cNvPicPr preferRelativeResize="0"/>
          <p:nvPr/>
        </p:nvPicPr>
        <p:blipFill>
          <a:blip r:embed="rId4">
            <a:alphaModFix/>
          </a:blip>
          <a:stretch>
            <a:fillRect/>
          </a:stretch>
        </p:blipFill>
        <p:spPr>
          <a:xfrm>
            <a:off x="7992000" y="2586175"/>
            <a:ext cx="2538250" cy="317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Βερολίνο">
  <a:themeElements>
    <a:clrScheme name="Πορτοκαλί κίτρινο">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2018-09-30T13:36:11Z</dcterms:created>
  <dc:creator>Δημήτρης Λυγνός</dc:creator>
</cp:coreProperties>
</file>