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3"/>
  </p:notesMasterIdLst>
  <p:handoutMasterIdLst>
    <p:handoutMasterId r:id="rId14"/>
  </p:handoutMasterIdLst>
  <p:sldIdLst>
    <p:sldId id="256" r:id="rId5"/>
    <p:sldId id="275" r:id="rId6"/>
    <p:sldId id="258" r:id="rId7"/>
    <p:sldId id="276" r:id="rId8"/>
    <p:sldId id="260" r:id="rId9"/>
    <p:sldId id="277" r:id="rId10"/>
    <p:sldId id="264" r:id="rId11"/>
    <p:sldId id="27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snapToObjects="1">
      <p:cViewPr varScale="1">
        <p:scale>
          <a:sx n="82" d="100"/>
          <a:sy n="82" d="100"/>
        </p:scale>
        <p:origin x="538" y="77"/>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ofPieChart>
        <c:ofPieType val="pie"/>
        <c:varyColors val="1"/>
        <c:dLbls>
          <c:showLegendKey val="0"/>
          <c:showVal val="0"/>
          <c:showCatName val="0"/>
          <c:showSerName val="0"/>
          <c:showPercent val="0"/>
          <c:showBubbleSize val="0"/>
          <c:showLeaderLines val="0"/>
        </c:dLbls>
        <c:gapWidth val="100"/>
        <c:secondPieSize val="75"/>
        <c:serLines>
          <c:spPr>
            <a:ln w="635" cap="flat" cmpd="sng" algn="ctr">
              <a:solidFill>
                <a:schemeClr val="tx1">
                  <a:alpha val="50000"/>
                </a:schemeClr>
              </a:solidFill>
              <a:round/>
            </a:ln>
            <a:effectLst/>
          </c:spPr>
        </c:serLines>
      </c:ofPieChart>
      <c:spPr>
        <a:noFill/>
        <a:ln>
          <a:noFill/>
        </a:ln>
        <a:effectLst/>
      </c:spPr>
    </c:plotArea>
    <c:legend>
      <c:legendPos val="r"/>
      <c:layout>
        <c:manualLayout>
          <c:xMode val="edge"/>
          <c:yMode val="edge"/>
          <c:x val="0.83724402046109014"/>
          <c:y val="0.28306539071289344"/>
          <c:w val="0.15149181877179171"/>
          <c:h val="0.40024637897975207"/>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915"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hyperlink" Target="https://github.com/JWMedeiros/Realtime_Stock_Analysis"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github.com/JWMedeiros/Realtime_Stock_Analysis"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5B76ED-C686-4E97-9A28-74231B4FDDD1}" type="doc">
      <dgm:prSet loTypeId="urn:microsoft.com/office/officeart/2009/3/layout/CircleRelationship" loCatId="relationship" qsTypeId="urn:microsoft.com/office/officeart/2005/8/quickstyle/simple4" qsCatId="simple" csTypeId="urn:microsoft.com/office/officeart/2005/8/colors/accent1_2" csCatId="accent1" phldr="1"/>
      <dgm:spPr/>
      <dgm:t>
        <a:bodyPr/>
        <a:lstStyle/>
        <a:p>
          <a:endParaRPr lang="en-US"/>
        </a:p>
      </dgm:t>
    </dgm:pt>
    <dgm:pt modelId="{27C8F191-CB8B-4A89-9EDF-D94B6E4ADC92}">
      <dgm:prSet phldrT="[Text]" custT="1"/>
      <dgm:spPr/>
      <dgm:t>
        <a:bodyPr/>
        <a:lstStyle/>
        <a:p>
          <a:r>
            <a:rPr lang="en-US" sz="1800" b="1" u="sng" dirty="0">
              <a:solidFill>
                <a:schemeClr val="tx1"/>
              </a:solidFill>
              <a:effectLst>
                <a:outerShdw blurRad="38100" dist="38100" dir="2700000" algn="tl">
                  <a:srgbClr val="000000">
                    <a:alpha val="43137"/>
                  </a:srgbClr>
                </a:outerShdw>
              </a:effectLst>
              <a:hlinkClick xmlns:r="http://schemas.openxmlformats.org/officeDocument/2006/relationships" r:id="rId1">
                <a:extLst>
                  <a:ext uri="{A12FA001-AC4F-418D-AE19-62706E023703}">
                    <ahyp:hlinkClr xmlns:ahyp="http://schemas.microsoft.com/office/drawing/2018/hyperlinkcolor" val="tx"/>
                  </a:ext>
                </a:extLst>
              </a:hlinkClick>
            </a:rPr>
            <a:t>Git hub</a:t>
          </a:r>
          <a:endParaRPr lang="en-US" sz="1200" b="1" u="sng" dirty="0">
            <a:solidFill>
              <a:schemeClr val="tx1"/>
            </a:solidFill>
            <a:effectLst>
              <a:outerShdw blurRad="38100" dist="38100" dir="2700000" algn="tl">
                <a:srgbClr val="000000">
                  <a:alpha val="43137"/>
                </a:srgbClr>
              </a:outerShdw>
            </a:effectLst>
          </a:endParaRPr>
        </a:p>
      </dgm:t>
    </dgm:pt>
    <dgm:pt modelId="{8EFDF7C7-310E-4ED5-B739-2186FB69ED8A}" type="parTrans" cxnId="{4E26289A-3825-4A9C-991F-8AB8A7EFD597}">
      <dgm:prSet/>
      <dgm:spPr/>
      <dgm:t>
        <a:bodyPr/>
        <a:lstStyle/>
        <a:p>
          <a:endParaRPr lang="en-US"/>
        </a:p>
      </dgm:t>
    </dgm:pt>
    <dgm:pt modelId="{755F5D09-ECCD-4FC5-B350-FED951F57983}" type="sibTrans" cxnId="{4E26289A-3825-4A9C-991F-8AB8A7EFD597}">
      <dgm:prSet/>
      <dgm:spPr/>
      <dgm:t>
        <a:bodyPr/>
        <a:lstStyle/>
        <a:p>
          <a:endParaRPr lang="en-US"/>
        </a:p>
      </dgm:t>
    </dgm:pt>
    <dgm:pt modelId="{AEFF5EA2-6931-4098-96C8-31AE53CB425B}">
      <dgm:prSet phldrT="[Text]" custT="1"/>
      <dgm:spPr/>
      <dgm:t>
        <a:bodyPr/>
        <a:lstStyle/>
        <a:p>
          <a:r>
            <a:rPr lang="en-US" sz="1800" b="1"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Git hub</a:t>
          </a:r>
          <a:endParaRPr lang="en-US" sz="1800" b="1" dirty="0">
            <a:solidFill>
              <a:schemeClr val="tx1"/>
            </a:solidFill>
          </a:endParaRPr>
        </a:p>
      </dgm:t>
    </dgm:pt>
    <dgm:pt modelId="{AC52CE11-07EF-42A7-A67A-2231908FD231}" type="parTrans" cxnId="{2D96128D-55F5-4B46-B071-9EA8CDCA9DCD}">
      <dgm:prSet/>
      <dgm:spPr/>
      <dgm:t>
        <a:bodyPr/>
        <a:lstStyle/>
        <a:p>
          <a:endParaRPr lang="en-US"/>
        </a:p>
      </dgm:t>
    </dgm:pt>
    <dgm:pt modelId="{FB25E557-3597-4AEA-B1FC-EA99A632BFB1}" type="sibTrans" cxnId="{2D96128D-55F5-4B46-B071-9EA8CDCA9DCD}">
      <dgm:prSet/>
      <dgm:spPr/>
      <dgm:t>
        <a:bodyPr/>
        <a:lstStyle/>
        <a:p>
          <a:endParaRPr lang="en-US"/>
        </a:p>
      </dgm:t>
    </dgm:pt>
    <dgm:pt modelId="{EC323DFF-E2DA-4381-8948-5F3D2CD82207}" type="pres">
      <dgm:prSet presAssocID="{BE5B76ED-C686-4E97-9A28-74231B4FDDD1}" presName="Name0" presStyleCnt="0">
        <dgm:presLayoutVars>
          <dgm:chMax val="1"/>
          <dgm:chPref val="1"/>
        </dgm:presLayoutVars>
      </dgm:prSet>
      <dgm:spPr/>
    </dgm:pt>
    <dgm:pt modelId="{4E660658-4307-4288-8C66-DFB6624A93B0}" type="pres">
      <dgm:prSet presAssocID="{27C8F191-CB8B-4A89-9EDF-D94B6E4ADC92}" presName="Parent" presStyleLbl="node0" presStyleIdx="0" presStyleCnt="1">
        <dgm:presLayoutVars>
          <dgm:chMax val="5"/>
          <dgm:chPref val="5"/>
        </dgm:presLayoutVars>
      </dgm:prSet>
      <dgm:spPr/>
    </dgm:pt>
    <dgm:pt modelId="{A1F53E54-43A6-4106-B6B9-F8CF7819CF25}" type="pres">
      <dgm:prSet presAssocID="{27C8F191-CB8B-4A89-9EDF-D94B6E4ADC92}" presName="Accent1" presStyleLbl="node1" presStyleIdx="0" presStyleCnt="9"/>
      <dgm:spPr/>
    </dgm:pt>
    <dgm:pt modelId="{AB548A43-256C-487E-95D3-8379FFEB0ECD}" type="pres">
      <dgm:prSet presAssocID="{27C8F191-CB8B-4A89-9EDF-D94B6E4ADC92}" presName="Accent2" presStyleLbl="node1" presStyleIdx="1" presStyleCnt="9"/>
      <dgm:spPr/>
    </dgm:pt>
    <dgm:pt modelId="{3D16206C-439A-4222-B3FD-0A8502E9C1D0}" type="pres">
      <dgm:prSet presAssocID="{27C8F191-CB8B-4A89-9EDF-D94B6E4ADC92}" presName="Accent3" presStyleLbl="node1" presStyleIdx="2" presStyleCnt="9"/>
      <dgm:spPr/>
    </dgm:pt>
    <dgm:pt modelId="{7D6DC3F5-146F-4234-B043-DD6459EFA1C0}" type="pres">
      <dgm:prSet presAssocID="{27C8F191-CB8B-4A89-9EDF-D94B6E4ADC92}" presName="Accent4" presStyleLbl="node1" presStyleIdx="3" presStyleCnt="9"/>
      <dgm:spPr/>
    </dgm:pt>
    <dgm:pt modelId="{6FFD4452-BE8A-4861-8F4C-236E0883F0CC}" type="pres">
      <dgm:prSet presAssocID="{27C8F191-CB8B-4A89-9EDF-D94B6E4ADC92}" presName="Accent5" presStyleLbl="node1" presStyleIdx="4" presStyleCnt="9"/>
      <dgm:spPr/>
    </dgm:pt>
    <dgm:pt modelId="{134AE382-D261-4E47-97DD-47F6FDF7D7C6}" type="pres">
      <dgm:prSet presAssocID="{27C8F191-CB8B-4A89-9EDF-D94B6E4ADC92}" presName="Accent6" presStyleLbl="node1" presStyleIdx="5" presStyleCnt="9"/>
      <dgm:spPr/>
    </dgm:pt>
    <dgm:pt modelId="{024F8A07-4C8B-4FE0-A78E-048E462E477A}" type="pres">
      <dgm:prSet presAssocID="{AEFF5EA2-6931-4098-96C8-31AE53CB425B}" presName="Child1" presStyleLbl="node1" presStyleIdx="6" presStyleCnt="9">
        <dgm:presLayoutVars>
          <dgm:chMax val="0"/>
          <dgm:chPref val="0"/>
        </dgm:presLayoutVars>
      </dgm:prSet>
      <dgm:spPr/>
    </dgm:pt>
    <dgm:pt modelId="{EDC35B11-F587-4F84-B7C2-C1AFA06F6839}" type="pres">
      <dgm:prSet presAssocID="{AEFF5EA2-6931-4098-96C8-31AE53CB425B}" presName="Accent7" presStyleCnt="0"/>
      <dgm:spPr/>
    </dgm:pt>
    <dgm:pt modelId="{0DF8FB3E-B0B0-40D8-B039-0C7B496BBA97}" type="pres">
      <dgm:prSet presAssocID="{AEFF5EA2-6931-4098-96C8-31AE53CB425B}" presName="AccentHold1" presStyleLbl="node1" presStyleIdx="7" presStyleCnt="9"/>
      <dgm:spPr/>
    </dgm:pt>
    <dgm:pt modelId="{CF8CA615-AB04-4B8F-8B2C-83D0D82DE68F}" type="pres">
      <dgm:prSet presAssocID="{AEFF5EA2-6931-4098-96C8-31AE53CB425B}" presName="Accent8" presStyleCnt="0"/>
      <dgm:spPr/>
    </dgm:pt>
    <dgm:pt modelId="{022614F8-042B-41CB-A6A7-8094C903EB2F}" type="pres">
      <dgm:prSet presAssocID="{AEFF5EA2-6931-4098-96C8-31AE53CB425B}" presName="AccentHold2" presStyleLbl="node1" presStyleIdx="8" presStyleCnt="9"/>
      <dgm:spPr/>
    </dgm:pt>
  </dgm:ptLst>
  <dgm:cxnLst>
    <dgm:cxn modelId="{3782CD38-A9E4-489B-9920-69DF5EF0F088}" type="presOf" srcId="{27C8F191-CB8B-4A89-9EDF-D94B6E4ADC92}" destId="{4E660658-4307-4288-8C66-DFB6624A93B0}" srcOrd="0" destOrd="0" presId="urn:microsoft.com/office/officeart/2009/3/layout/CircleRelationship"/>
    <dgm:cxn modelId="{F882DD51-2DC2-4CDA-BC41-12B67F64110F}" type="presOf" srcId="{AEFF5EA2-6931-4098-96C8-31AE53CB425B}" destId="{024F8A07-4C8B-4FE0-A78E-048E462E477A}" srcOrd="0" destOrd="0" presId="urn:microsoft.com/office/officeart/2009/3/layout/CircleRelationship"/>
    <dgm:cxn modelId="{2D96128D-55F5-4B46-B071-9EA8CDCA9DCD}" srcId="{27C8F191-CB8B-4A89-9EDF-D94B6E4ADC92}" destId="{AEFF5EA2-6931-4098-96C8-31AE53CB425B}" srcOrd="0" destOrd="0" parTransId="{AC52CE11-07EF-42A7-A67A-2231908FD231}" sibTransId="{FB25E557-3597-4AEA-B1FC-EA99A632BFB1}"/>
    <dgm:cxn modelId="{4E26289A-3825-4A9C-991F-8AB8A7EFD597}" srcId="{BE5B76ED-C686-4E97-9A28-74231B4FDDD1}" destId="{27C8F191-CB8B-4A89-9EDF-D94B6E4ADC92}" srcOrd="0" destOrd="0" parTransId="{8EFDF7C7-310E-4ED5-B739-2186FB69ED8A}" sibTransId="{755F5D09-ECCD-4FC5-B350-FED951F57983}"/>
    <dgm:cxn modelId="{A3AC16E3-96A0-4DCE-A502-BF3413F7EEBB}" type="presOf" srcId="{BE5B76ED-C686-4E97-9A28-74231B4FDDD1}" destId="{EC323DFF-E2DA-4381-8948-5F3D2CD82207}" srcOrd="0" destOrd="0" presId="urn:microsoft.com/office/officeart/2009/3/layout/CircleRelationship"/>
    <dgm:cxn modelId="{897A33EA-0E3B-4237-A893-0E3142338EAE}" type="presParOf" srcId="{EC323DFF-E2DA-4381-8948-5F3D2CD82207}" destId="{4E660658-4307-4288-8C66-DFB6624A93B0}" srcOrd="0" destOrd="0" presId="urn:microsoft.com/office/officeart/2009/3/layout/CircleRelationship"/>
    <dgm:cxn modelId="{52973D73-8A61-49F7-B15E-4D9F1730454E}" type="presParOf" srcId="{EC323DFF-E2DA-4381-8948-5F3D2CD82207}" destId="{A1F53E54-43A6-4106-B6B9-F8CF7819CF25}" srcOrd="1" destOrd="0" presId="urn:microsoft.com/office/officeart/2009/3/layout/CircleRelationship"/>
    <dgm:cxn modelId="{8181F545-25D4-4853-AE61-63407B21C196}" type="presParOf" srcId="{EC323DFF-E2DA-4381-8948-5F3D2CD82207}" destId="{AB548A43-256C-487E-95D3-8379FFEB0ECD}" srcOrd="2" destOrd="0" presId="urn:microsoft.com/office/officeart/2009/3/layout/CircleRelationship"/>
    <dgm:cxn modelId="{CF688DBA-4FEB-424B-B986-3162DFE2CD35}" type="presParOf" srcId="{EC323DFF-E2DA-4381-8948-5F3D2CD82207}" destId="{3D16206C-439A-4222-B3FD-0A8502E9C1D0}" srcOrd="3" destOrd="0" presId="urn:microsoft.com/office/officeart/2009/3/layout/CircleRelationship"/>
    <dgm:cxn modelId="{7885D93A-1503-4301-97E9-1F980E07775F}" type="presParOf" srcId="{EC323DFF-E2DA-4381-8948-5F3D2CD82207}" destId="{7D6DC3F5-146F-4234-B043-DD6459EFA1C0}" srcOrd="4" destOrd="0" presId="urn:microsoft.com/office/officeart/2009/3/layout/CircleRelationship"/>
    <dgm:cxn modelId="{5B0247A8-ADA5-4D38-B7E5-3A75CF8C1799}" type="presParOf" srcId="{EC323DFF-E2DA-4381-8948-5F3D2CD82207}" destId="{6FFD4452-BE8A-4861-8F4C-236E0883F0CC}" srcOrd="5" destOrd="0" presId="urn:microsoft.com/office/officeart/2009/3/layout/CircleRelationship"/>
    <dgm:cxn modelId="{4C12FBF1-C562-4359-95F1-4996A5831CA7}" type="presParOf" srcId="{EC323DFF-E2DA-4381-8948-5F3D2CD82207}" destId="{134AE382-D261-4E47-97DD-47F6FDF7D7C6}" srcOrd="6" destOrd="0" presId="urn:microsoft.com/office/officeart/2009/3/layout/CircleRelationship"/>
    <dgm:cxn modelId="{03CE375B-DD1D-4FA6-AC94-D317CDBB2A32}" type="presParOf" srcId="{EC323DFF-E2DA-4381-8948-5F3D2CD82207}" destId="{024F8A07-4C8B-4FE0-A78E-048E462E477A}" srcOrd="7" destOrd="0" presId="urn:microsoft.com/office/officeart/2009/3/layout/CircleRelationship"/>
    <dgm:cxn modelId="{A991310D-A62B-4E67-84D6-03B367AFCFB5}" type="presParOf" srcId="{EC323DFF-E2DA-4381-8948-5F3D2CD82207}" destId="{EDC35B11-F587-4F84-B7C2-C1AFA06F6839}" srcOrd="8" destOrd="0" presId="urn:microsoft.com/office/officeart/2009/3/layout/CircleRelationship"/>
    <dgm:cxn modelId="{3E177556-7717-4458-AEFD-6C8D1C29E777}" type="presParOf" srcId="{EDC35B11-F587-4F84-B7C2-C1AFA06F6839}" destId="{0DF8FB3E-B0B0-40D8-B039-0C7B496BBA97}" srcOrd="0" destOrd="0" presId="urn:microsoft.com/office/officeart/2009/3/layout/CircleRelationship"/>
    <dgm:cxn modelId="{99307F89-41F1-4A9D-AA35-D2D3769FB5F8}" type="presParOf" srcId="{EC323DFF-E2DA-4381-8948-5F3D2CD82207}" destId="{CF8CA615-AB04-4B8F-8B2C-83D0D82DE68F}" srcOrd="9" destOrd="0" presId="urn:microsoft.com/office/officeart/2009/3/layout/CircleRelationship"/>
    <dgm:cxn modelId="{0DAE07AC-7F52-4E05-99DC-C3572183282A}" type="presParOf" srcId="{CF8CA615-AB04-4B8F-8B2C-83D0D82DE68F}" destId="{022614F8-042B-41CB-A6A7-8094C903EB2F}" srcOrd="0" destOrd="0" presId="urn:microsoft.com/office/officeart/2009/3/layout/CircleRelationship"/>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660658-4307-4288-8C66-DFB6624A93B0}">
      <dsp:nvSpPr>
        <dsp:cNvPr id="0" name=""/>
        <dsp:cNvSpPr/>
      </dsp:nvSpPr>
      <dsp:spPr>
        <a:xfrm>
          <a:off x="2368414" y="145287"/>
          <a:ext cx="3188804" cy="3188885"/>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u="sng" kern="1200" dirty="0">
              <a:solidFill>
                <a:schemeClr val="tx1"/>
              </a:solidFill>
              <a:effectLst>
                <a:outerShdw blurRad="38100" dist="38100" dir="2700000" algn="tl">
                  <a:srgbClr val="000000">
                    <a:alpha val="43137"/>
                  </a:srgbClr>
                </a:outerShdw>
              </a:effectLst>
              <a:hlinkClick xmlns:r="http://schemas.openxmlformats.org/officeDocument/2006/relationships" r:id="rId1">
                <a:extLst>
                  <a:ext uri="{A12FA001-AC4F-418D-AE19-62706E023703}">
                    <ahyp:hlinkClr xmlns:ahyp="http://schemas.microsoft.com/office/drawing/2018/hyperlinkcolor" val="tx"/>
                  </a:ext>
                </a:extLst>
              </a:hlinkClick>
            </a:rPr>
            <a:t>Git hub</a:t>
          </a:r>
          <a:endParaRPr lang="en-US" sz="1200" b="1" u="sng" kern="1200" dirty="0">
            <a:solidFill>
              <a:schemeClr val="tx1"/>
            </a:solidFill>
            <a:effectLst>
              <a:outerShdw blurRad="38100" dist="38100" dir="2700000" algn="tl">
                <a:srgbClr val="000000">
                  <a:alpha val="43137"/>
                </a:srgbClr>
              </a:outerShdw>
            </a:effectLst>
          </a:endParaRPr>
        </a:p>
      </dsp:txBody>
      <dsp:txXfrm>
        <a:off x="2835404" y="612288"/>
        <a:ext cx="2254824" cy="2254883"/>
      </dsp:txXfrm>
    </dsp:sp>
    <dsp:sp modelId="{A1F53E54-43A6-4106-B6B9-F8CF7819CF25}">
      <dsp:nvSpPr>
        <dsp:cNvPr id="0" name=""/>
        <dsp:cNvSpPr/>
      </dsp:nvSpPr>
      <dsp:spPr>
        <a:xfrm>
          <a:off x="4187534" y="0"/>
          <a:ext cx="354621"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B548A43-256C-487E-95D3-8379FFEB0ECD}">
      <dsp:nvSpPr>
        <dsp:cNvPr id="0" name=""/>
        <dsp:cNvSpPr/>
      </dsp:nvSpPr>
      <dsp:spPr>
        <a:xfrm>
          <a:off x="3348154" y="3097241"/>
          <a:ext cx="257019"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D16206C-439A-4222-B3FD-0A8502E9C1D0}">
      <dsp:nvSpPr>
        <dsp:cNvPr id="0" name=""/>
        <dsp:cNvSpPr/>
      </dsp:nvSpPr>
      <dsp:spPr>
        <a:xfrm>
          <a:off x="5762183" y="1439468"/>
          <a:ext cx="257019"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D6DC3F5-146F-4234-B043-DD6459EFA1C0}">
      <dsp:nvSpPr>
        <dsp:cNvPr id="0" name=""/>
        <dsp:cNvSpPr/>
      </dsp:nvSpPr>
      <dsp:spPr>
        <a:xfrm>
          <a:off x="4533324" y="3370681"/>
          <a:ext cx="354621"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FFD4452-BE8A-4861-8F4C-236E0883F0CC}">
      <dsp:nvSpPr>
        <dsp:cNvPr id="0" name=""/>
        <dsp:cNvSpPr/>
      </dsp:nvSpPr>
      <dsp:spPr>
        <a:xfrm>
          <a:off x="3420659" y="504037"/>
          <a:ext cx="257019"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34AE382-D261-4E47-97DD-47F6FDF7D7C6}">
      <dsp:nvSpPr>
        <dsp:cNvPr id="0" name=""/>
        <dsp:cNvSpPr/>
      </dsp:nvSpPr>
      <dsp:spPr>
        <a:xfrm>
          <a:off x="2611490" y="1974426"/>
          <a:ext cx="257019"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24F8A07-4C8B-4FE0-A78E-048E462E477A}">
      <dsp:nvSpPr>
        <dsp:cNvPr id="0" name=""/>
        <dsp:cNvSpPr/>
      </dsp:nvSpPr>
      <dsp:spPr>
        <a:xfrm>
          <a:off x="1371477" y="720851"/>
          <a:ext cx="1296250" cy="1296043"/>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Git hub</a:t>
          </a:r>
          <a:endParaRPr lang="en-US" sz="1800" b="1" kern="1200" dirty="0">
            <a:solidFill>
              <a:schemeClr val="tx1"/>
            </a:solidFill>
          </a:endParaRPr>
        </a:p>
      </dsp:txBody>
      <dsp:txXfrm>
        <a:off x="1561308" y="910652"/>
        <a:ext cx="916588" cy="916441"/>
      </dsp:txXfrm>
    </dsp:sp>
    <dsp:sp modelId="{0DF8FB3E-B0B0-40D8-B039-0C7B496BBA97}">
      <dsp:nvSpPr>
        <dsp:cNvPr id="0" name=""/>
        <dsp:cNvSpPr/>
      </dsp:nvSpPr>
      <dsp:spPr>
        <a:xfrm>
          <a:off x="3828729" y="515213"/>
          <a:ext cx="354621"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22614F8-042B-41CB-A6A7-8094C903EB2F}">
      <dsp:nvSpPr>
        <dsp:cNvPr id="0" name=""/>
        <dsp:cNvSpPr/>
      </dsp:nvSpPr>
      <dsp:spPr>
        <a:xfrm>
          <a:off x="1493247" y="2396879"/>
          <a:ext cx="641386" cy="64112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6/4/2022</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6/4/2022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5</a:t>
            </a:fld>
            <a:endParaRPr lang="en-US" dirty="0"/>
          </a:p>
        </p:txBody>
      </p:sp>
    </p:spTree>
    <p:extLst>
      <p:ext uri="{BB962C8B-B14F-4D97-AF65-F5344CB8AC3E}">
        <p14:creationId xmlns:p14="http://schemas.microsoft.com/office/powerpoint/2010/main" val="724031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7</a:t>
            </a:fld>
            <a:endParaRPr lang="en-US" dirty="0"/>
          </a:p>
        </p:txBody>
      </p:sp>
    </p:spTree>
    <p:extLst>
      <p:ext uri="{BB962C8B-B14F-4D97-AF65-F5344CB8AC3E}">
        <p14:creationId xmlns:p14="http://schemas.microsoft.com/office/powerpoint/2010/main" val="173010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8</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6/4/2022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6/4/2022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6/4/2022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6/4/2022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6/4/2022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jp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a:normAutofit/>
          </a:bodyPr>
          <a:lstStyle/>
          <a:p>
            <a:r>
              <a:rPr lang="en-US" b="1" dirty="0"/>
              <a:t>Real Time Stock Analysis</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a:normAutofit/>
          </a:bodyPr>
          <a:lstStyle/>
          <a:p>
            <a:r>
              <a:rPr lang="en-US" sz="1800" dirty="0">
                <a:solidFill>
                  <a:srgbClr val="7CEBFF"/>
                </a:solidFill>
              </a:rPr>
              <a:t>A reliable place where you can  view the real-time stock data</a:t>
            </a:r>
          </a:p>
          <a:p>
            <a:endParaRPr lang="en-US" dirty="0">
              <a:solidFill>
                <a:schemeClr val="accent1">
                  <a:lumMod val="40000"/>
                  <a:lumOff val="60000"/>
                </a:schemeClr>
              </a:solidFill>
            </a:endParaRPr>
          </a:p>
        </p:txBody>
      </p:sp>
    </p:spTree>
    <p:extLst>
      <p:ext uri="{BB962C8B-B14F-4D97-AF65-F5344CB8AC3E}">
        <p14:creationId xmlns:p14="http://schemas.microsoft.com/office/powerpoint/2010/main" val="341772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71E973-632D-4D3C-FC3A-22A3D6209E01}"/>
              </a:ext>
            </a:extLst>
          </p:cNvPr>
          <p:cNvSpPr txBox="1"/>
          <p:nvPr/>
        </p:nvSpPr>
        <p:spPr>
          <a:xfrm>
            <a:off x="4898572" y="247898"/>
            <a:ext cx="4674637" cy="707886"/>
          </a:xfrm>
          <a:prstGeom prst="rect">
            <a:avLst/>
          </a:prstGeom>
          <a:noFill/>
        </p:spPr>
        <p:txBody>
          <a:bodyPr wrap="square" rtlCol="0">
            <a:spAutoFit/>
          </a:bodyPr>
          <a:lstStyle/>
          <a:p>
            <a:r>
              <a:rPr lang="en-CA" sz="4000" dirty="0">
                <a:solidFill>
                  <a:schemeClr val="bg2">
                    <a:lumMod val="20000"/>
                    <a:lumOff val="80000"/>
                  </a:schemeClr>
                </a:solidFill>
                <a:latin typeface="Amasis MT Pro Medium" panose="02040604050005020304" pitchFamily="18" charset="0"/>
              </a:rPr>
              <a:t>Concept</a:t>
            </a:r>
          </a:p>
        </p:txBody>
      </p:sp>
      <p:sp>
        <p:nvSpPr>
          <p:cNvPr id="6" name="TextBox 5">
            <a:extLst>
              <a:ext uri="{FF2B5EF4-FFF2-40B4-BE49-F238E27FC236}">
                <a16:creationId xmlns:a16="http://schemas.microsoft.com/office/drawing/2014/main" id="{FDF0E869-51A0-EB18-B410-4AA5DFAD6474}"/>
              </a:ext>
            </a:extLst>
          </p:cNvPr>
          <p:cNvSpPr txBox="1"/>
          <p:nvPr/>
        </p:nvSpPr>
        <p:spPr>
          <a:xfrm>
            <a:off x="961054" y="1380931"/>
            <a:ext cx="11700588" cy="369332"/>
          </a:xfrm>
          <a:prstGeom prst="rect">
            <a:avLst/>
          </a:prstGeom>
          <a:noFill/>
        </p:spPr>
        <p:txBody>
          <a:bodyPr wrap="square" rtlCol="0">
            <a:spAutoFit/>
          </a:bodyPr>
          <a:lstStyle/>
          <a:p>
            <a:r>
              <a:rPr lang="en-CA" dirty="0"/>
              <a:t>This application gives the user a power to look for real time stock data, and the news related to them.</a:t>
            </a:r>
          </a:p>
        </p:txBody>
      </p:sp>
      <p:sp>
        <p:nvSpPr>
          <p:cNvPr id="7" name="TextBox 6">
            <a:extLst>
              <a:ext uri="{FF2B5EF4-FFF2-40B4-BE49-F238E27FC236}">
                <a16:creationId xmlns:a16="http://schemas.microsoft.com/office/drawing/2014/main" id="{76605D99-6493-D054-A53C-4BC6DF94C533}"/>
              </a:ext>
            </a:extLst>
          </p:cNvPr>
          <p:cNvSpPr txBox="1"/>
          <p:nvPr/>
        </p:nvSpPr>
        <p:spPr>
          <a:xfrm>
            <a:off x="961054" y="2630493"/>
            <a:ext cx="9184125" cy="923330"/>
          </a:xfrm>
          <a:prstGeom prst="rect">
            <a:avLst/>
          </a:prstGeom>
          <a:noFill/>
        </p:spPr>
        <p:txBody>
          <a:bodyPr wrap="square" rtlCol="0">
            <a:spAutoFit/>
          </a:bodyPr>
          <a:lstStyle/>
          <a:p>
            <a:r>
              <a:rPr lang="en-US" b="0" dirty="0">
                <a:solidFill>
                  <a:srgbClr val="FFFFFF"/>
                </a:solidFill>
                <a:effectLst/>
                <a:latin typeface="Calibri" panose="020F0502020204030204" pitchFamily="34" charset="0"/>
                <a:cs typeface="Calibri" panose="020F0502020204030204" pitchFamily="34" charset="0"/>
              </a:rPr>
              <a:t>In today's fast pacing era, it is hard for a stock investor/trader to keep track of the stock prices and the highlights related to them. So, this gave us an idea to build an application, by using which one can look for the stock prices and the news related to them at the same place.</a:t>
            </a:r>
          </a:p>
        </p:txBody>
      </p:sp>
      <p:sp>
        <p:nvSpPr>
          <p:cNvPr id="8" name="TextBox 7">
            <a:extLst>
              <a:ext uri="{FF2B5EF4-FFF2-40B4-BE49-F238E27FC236}">
                <a16:creationId xmlns:a16="http://schemas.microsoft.com/office/drawing/2014/main" id="{65265C8B-E615-9548-9166-BE660833B421}"/>
              </a:ext>
            </a:extLst>
          </p:cNvPr>
          <p:cNvSpPr txBox="1"/>
          <p:nvPr/>
        </p:nvSpPr>
        <p:spPr>
          <a:xfrm>
            <a:off x="961054" y="4413380"/>
            <a:ext cx="11103428" cy="2308324"/>
          </a:xfrm>
          <a:prstGeom prst="rect">
            <a:avLst/>
          </a:prstGeom>
          <a:noFill/>
        </p:spPr>
        <p:txBody>
          <a:bodyPr wrap="square" rtlCol="0">
            <a:spAutoFit/>
          </a:bodyPr>
          <a:lstStyle/>
          <a:p>
            <a:r>
              <a:rPr lang="en-US" b="0" i="0" dirty="0">
                <a:effectLst/>
                <a:latin typeface="Calibri" panose="020F0502020204030204" pitchFamily="34" charset="0"/>
                <a:cs typeface="Calibri" panose="020F0502020204030204" pitchFamily="34" charset="0"/>
              </a:rPr>
              <a:t>As a Stock Trader, I would like to see real time stock market news and stock updates so that I can make informed trades.</a:t>
            </a:r>
            <a:br>
              <a:rPr lang="en-US" dirty="0">
                <a:latin typeface="Calibri" panose="020F0502020204030204" pitchFamily="34" charset="0"/>
                <a:cs typeface="Calibri" panose="020F0502020204030204" pitchFamily="34" charset="0"/>
              </a:rPr>
            </a:br>
            <a:r>
              <a:rPr lang="en-US" b="0" i="0" dirty="0">
                <a:effectLst/>
                <a:latin typeface="Calibri" panose="020F0502020204030204" pitchFamily="34" charset="0"/>
                <a:cs typeface="Calibri" panose="020F0502020204030204" pitchFamily="34" charset="0"/>
              </a:rPr>
              <a:t>It is done when I can search for a stock and view data about the stock (Opening and closing price, the name, ticker, day open, currency, volume and the day high/low)</a:t>
            </a:r>
            <a:br>
              <a:rPr lang="en-US" dirty="0">
                <a:latin typeface="Calibri" panose="020F0502020204030204" pitchFamily="34" charset="0"/>
                <a:cs typeface="Calibri" panose="020F0502020204030204" pitchFamily="34" charset="0"/>
              </a:rPr>
            </a:br>
            <a:r>
              <a:rPr lang="en-US" b="0" i="0" dirty="0">
                <a:effectLst/>
                <a:latin typeface="Calibri" panose="020F0502020204030204" pitchFamily="34" charset="0"/>
                <a:cs typeface="Calibri" panose="020F0502020204030204" pitchFamily="34" charset="0"/>
              </a:rPr>
              <a:t>It is done when a modal pops up with news about the currently selected stock when clicked</a:t>
            </a:r>
            <a:br>
              <a:rPr lang="en-US" dirty="0">
                <a:latin typeface="Calibri" panose="020F0502020204030204" pitchFamily="34" charset="0"/>
                <a:cs typeface="Calibri" panose="020F0502020204030204" pitchFamily="34" charset="0"/>
              </a:rPr>
            </a:br>
            <a:r>
              <a:rPr lang="en-US" b="0" i="0" dirty="0">
                <a:effectLst/>
                <a:latin typeface="Calibri" panose="020F0502020204030204" pitchFamily="34" charset="0"/>
                <a:cs typeface="Calibri" panose="020F0502020204030204" pitchFamily="34" charset="0"/>
              </a:rPr>
              <a:t>It is done when the selected stocks display some relevant info in graphical form.</a:t>
            </a:r>
            <a:br>
              <a:rPr lang="en-US" dirty="0">
                <a:latin typeface="Calibri" panose="020F0502020204030204" pitchFamily="34" charset="0"/>
                <a:cs typeface="Calibri" panose="020F0502020204030204" pitchFamily="34" charset="0"/>
              </a:rPr>
            </a:br>
            <a:r>
              <a:rPr lang="en-US" b="0" i="0" dirty="0">
                <a:effectLst/>
                <a:latin typeface="Calibri" panose="020F0502020204030204" pitchFamily="34" charset="0"/>
                <a:cs typeface="Calibri" panose="020F0502020204030204" pitchFamily="34" charset="0"/>
              </a:rPr>
              <a:t>It is done when the search history is saved in local storage.</a:t>
            </a:r>
            <a:br>
              <a:rPr lang="en-US" dirty="0"/>
            </a:br>
            <a:endParaRPr lang="en-CA" dirty="0"/>
          </a:p>
        </p:txBody>
      </p:sp>
    </p:spTree>
    <p:extLst>
      <p:ext uri="{BB962C8B-B14F-4D97-AF65-F5344CB8AC3E}">
        <p14:creationId xmlns:p14="http://schemas.microsoft.com/office/powerpoint/2010/main" val="3650418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536511" y="100991"/>
            <a:ext cx="6143423" cy="780004"/>
          </a:xfrm>
        </p:spPr>
        <p:txBody>
          <a:bodyPr>
            <a:normAutofit/>
          </a:bodyPr>
          <a:lstStyle/>
          <a:p>
            <a:r>
              <a:rPr lang="en-US" dirty="0">
                <a:solidFill>
                  <a:schemeClr val="bg2">
                    <a:lumMod val="20000"/>
                    <a:lumOff val="80000"/>
                  </a:schemeClr>
                </a:solidFill>
                <a:latin typeface="Amasis MT Pro Medium" panose="02040604050005020304" pitchFamily="18" charset="0"/>
                <a:cs typeface="Aldhabi" panose="020B0604020202020204" pitchFamily="2" charset="-78"/>
              </a:rPr>
              <a:t>process</a:t>
            </a:r>
            <a:endParaRPr lang="ru-RU" dirty="0">
              <a:solidFill>
                <a:schemeClr val="bg2">
                  <a:lumMod val="20000"/>
                  <a:lumOff val="80000"/>
                </a:schemeClr>
              </a:solidFill>
              <a:cs typeface="Aldhabi" panose="020B0604020202020204" pitchFamily="2" charset="-78"/>
            </a:endParaRPr>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10" name="TextBox 9">
            <a:extLst>
              <a:ext uri="{FF2B5EF4-FFF2-40B4-BE49-F238E27FC236}">
                <a16:creationId xmlns:a16="http://schemas.microsoft.com/office/drawing/2014/main" id="{407AC517-21AD-3C4F-61E7-8E63411F2424}"/>
              </a:ext>
            </a:extLst>
          </p:cNvPr>
          <p:cNvSpPr txBox="1"/>
          <p:nvPr/>
        </p:nvSpPr>
        <p:spPr>
          <a:xfrm>
            <a:off x="233265" y="996815"/>
            <a:ext cx="7236445" cy="2308324"/>
          </a:xfrm>
          <a:prstGeom prst="rect">
            <a:avLst/>
          </a:prstGeom>
          <a:noFill/>
        </p:spPr>
        <p:txBody>
          <a:bodyPr wrap="square" rtlCol="0">
            <a:spAutoFit/>
          </a:bodyPr>
          <a:lstStyle/>
          <a:p>
            <a:r>
              <a:rPr lang="en-CA" dirty="0"/>
              <a:t>We used the following technologies</a:t>
            </a:r>
          </a:p>
          <a:p>
            <a:pPr marL="285750" indent="-285750">
              <a:buClr>
                <a:schemeClr val="tx1"/>
              </a:buClr>
              <a:buFont typeface="Arial" panose="020B0604020202020204" pitchFamily="34" charset="0"/>
              <a:buChar char="•"/>
            </a:pPr>
            <a:r>
              <a:rPr lang="en-CA" dirty="0"/>
              <a:t>HTML</a:t>
            </a:r>
          </a:p>
          <a:p>
            <a:pPr marL="285750" indent="-285750">
              <a:buClr>
                <a:schemeClr val="tx1"/>
              </a:buClr>
              <a:buFont typeface="Arial" panose="020B0604020202020204" pitchFamily="34" charset="0"/>
              <a:buChar char="•"/>
            </a:pPr>
            <a:r>
              <a:rPr lang="en-CA" dirty="0"/>
              <a:t>CSS</a:t>
            </a:r>
          </a:p>
          <a:p>
            <a:pPr marL="285750" indent="-285750">
              <a:buClr>
                <a:schemeClr val="tx1"/>
              </a:buClr>
              <a:buFont typeface="Arial" panose="020B0604020202020204" pitchFamily="34" charset="0"/>
              <a:buChar char="•"/>
            </a:pPr>
            <a:r>
              <a:rPr lang="en-CA" dirty="0"/>
              <a:t>Java Script</a:t>
            </a:r>
          </a:p>
          <a:p>
            <a:pPr marL="285750" indent="-285750">
              <a:buClr>
                <a:schemeClr val="tx1"/>
              </a:buClr>
              <a:buFont typeface="Arial" panose="020B0604020202020204" pitchFamily="34" charset="0"/>
              <a:buChar char="•"/>
            </a:pPr>
            <a:r>
              <a:rPr lang="en-CA" dirty="0"/>
              <a:t>Web API</a:t>
            </a:r>
          </a:p>
          <a:p>
            <a:pPr marL="285750" indent="-285750">
              <a:buClr>
                <a:schemeClr val="tx1"/>
              </a:buClr>
              <a:buFont typeface="Arial" panose="020B0604020202020204" pitchFamily="34" charset="0"/>
              <a:buChar char="•"/>
            </a:pPr>
            <a:r>
              <a:rPr lang="en-CA" dirty="0"/>
              <a:t>Third party </a:t>
            </a:r>
            <a:r>
              <a:rPr lang="en-CA" dirty="0" err="1"/>
              <a:t>Api</a:t>
            </a:r>
            <a:endParaRPr lang="en-CA" dirty="0"/>
          </a:p>
          <a:p>
            <a:pPr marL="285750" indent="-285750">
              <a:buClr>
                <a:schemeClr val="tx1"/>
              </a:buClr>
              <a:buFont typeface="Arial" panose="020B0604020202020204" pitchFamily="34" charset="0"/>
              <a:buChar char="•"/>
            </a:pPr>
            <a:r>
              <a:rPr lang="en-CA" dirty="0"/>
              <a:t>Libraries</a:t>
            </a:r>
          </a:p>
          <a:p>
            <a:pPr marL="285750" indent="-285750">
              <a:buFont typeface="Arial" panose="020B0604020202020204" pitchFamily="34" charset="0"/>
              <a:buChar char="•"/>
            </a:pPr>
            <a:endParaRPr lang="en-CA" dirty="0"/>
          </a:p>
        </p:txBody>
      </p:sp>
      <p:sp>
        <p:nvSpPr>
          <p:cNvPr id="11" name="TextBox 10">
            <a:extLst>
              <a:ext uri="{FF2B5EF4-FFF2-40B4-BE49-F238E27FC236}">
                <a16:creationId xmlns:a16="http://schemas.microsoft.com/office/drawing/2014/main" id="{2A94801D-4173-CF36-A0BB-90F152E47288}"/>
              </a:ext>
            </a:extLst>
          </p:cNvPr>
          <p:cNvSpPr txBox="1"/>
          <p:nvPr/>
        </p:nvSpPr>
        <p:spPr>
          <a:xfrm>
            <a:off x="317241" y="3294869"/>
            <a:ext cx="8620963" cy="2308324"/>
          </a:xfrm>
          <a:prstGeom prst="rect">
            <a:avLst/>
          </a:prstGeom>
          <a:noFill/>
        </p:spPr>
        <p:txBody>
          <a:bodyPr wrap="square" rtlCol="0">
            <a:spAutoFit/>
          </a:bodyPr>
          <a:lstStyle/>
          <a:p>
            <a:r>
              <a:rPr lang="en-CA" dirty="0"/>
              <a:t>As this was a big project, there were plenty of tasks and roles. The three of us divided those in between us, as per our experience and skill-sets. </a:t>
            </a:r>
          </a:p>
          <a:p>
            <a:pPr marL="285750" indent="-285750">
              <a:buFont typeface="Arial" panose="020B0604020202020204" pitchFamily="34" charset="0"/>
              <a:buChar char="•"/>
            </a:pPr>
            <a:r>
              <a:rPr lang="en-CA" dirty="0"/>
              <a:t>John managed the whole project, and helped the other two whenever they faced any difficulty. Moreover, he worked on the basic layout, the modal and detecting bugs and fixing them</a:t>
            </a:r>
          </a:p>
          <a:p>
            <a:pPr marL="285750" indent="-285750">
              <a:buFont typeface="Arial" panose="020B0604020202020204" pitchFamily="34" charset="0"/>
              <a:buChar char="•"/>
            </a:pPr>
            <a:r>
              <a:rPr lang="en-CA" dirty="0"/>
              <a:t>Sachmilan undertaken the Kanban board, worked on the third Party APIs, write the README file, CSS, and prepared the presentation.</a:t>
            </a:r>
          </a:p>
          <a:p>
            <a:pPr marL="285750" indent="-285750">
              <a:buFont typeface="Arial" panose="020B0604020202020204" pitchFamily="34" charset="0"/>
              <a:buChar char="•"/>
            </a:pPr>
            <a:r>
              <a:rPr lang="en-CA" dirty="0"/>
              <a:t>Sadegh worked on Search content and local storage. He also worked on he CSS.</a:t>
            </a:r>
          </a:p>
        </p:txBody>
      </p:sp>
    </p:spTree>
    <p:extLst>
      <p:ext uri="{BB962C8B-B14F-4D97-AF65-F5344CB8AC3E}">
        <p14:creationId xmlns:p14="http://schemas.microsoft.com/office/powerpoint/2010/main" val="2913824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182A00-D60C-B7CC-D2BE-9ED05E1F553D}"/>
              </a:ext>
            </a:extLst>
          </p:cNvPr>
          <p:cNvSpPr txBox="1"/>
          <p:nvPr/>
        </p:nvSpPr>
        <p:spPr>
          <a:xfrm>
            <a:off x="735563" y="519375"/>
            <a:ext cx="10720874" cy="1908215"/>
          </a:xfrm>
          <a:prstGeom prst="rect">
            <a:avLst/>
          </a:prstGeom>
          <a:noFill/>
        </p:spPr>
        <p:txBody>
          <a:bodyPr wrap="square" rtlCol="0">
            <a:spAutoFit/>
          </a:bodyPr>
          <a:lstStyle/>
          <a:p>
            <a:r>
              <a:rPr lang="en-CA" sz="3200" dirty="0">
                <a:solidFill>
                  <a:schemeClr val="bg2">
                    <a:lumMod val="20000"/>
                    <a:lumOff val="80000"/>
                  </a:schemeClr>
                </a:solidFill>
              </a:rPr>
              <a:t>CHALLENGES</a:t>
            </a:r>
          </a:p>
          <a:p>
            <a:endParaRPr lang="en-CA" sz="3200" dirty="0">
              <a:solidFill>
                <a:schemeClr val="bg2">
                  <a:lumMod val="20000"/>
                  <a:lumOff val="80000"/>
                </a:schemeClr>
              </a:solidFill>
            </a:endParaRPr>
          </a:p>
          <a:p>
            <a:r>
              <a:rPr lang="en-CA" dirty="0"/>
              <a:t>All three of us had different experiences and skill-sets. Though John was experienced, but Sachmilan and </a:t>
            </a:r>
            <a:r>
              <a:rPr lang="en-CA" dirty="0" err="1"/>
              <a:t>Sadedh</a:t>
            </a:r>
            <a:r>
              <a:rPr lang="en-CA" dirty="0"/>
              <a:t> were learning a lot of the new stuff. So it got challenging sometimes, whenever we have to add a totally new concept to the project.</a:t>
            </a:r>
          </a:p>
        </p:txBody>
      </p:sp>
      <p:sp>
        <p:nvSpPr>
          <p:cNvPr id="3" name="TextBox 2">
            <a:extLst>
              <a:ext uri="{FF2B5EF4-FFF2-40B4-BE49-F238E27FC236}">
                <a16:creationId xmlns:a16="http://schemas.microsoft.com/office/drawing/2014/main" id="{0975A065-4BE4-8F25-F52A-1F007B976B31}"/>
              </a:ext>
            </a:extLst>
          </p:cNvPr>
          <p:cNvSpPr txBox="1"/>
          <p:nvPr/>
        </p:nvSpPr>
        <p:spPr>
          <a:xfrm>
            <a:off x="735563" y="3060441"/>
            <a:ext cx="10582470" cy="2462213"/>
          </a:xfrm>
          <a:prstGeom prst="rect">
            <a:avLst/>
          </a:prstGeom>
          <a:noFill/>
        </p:spPr>
        <p:txBody>
          <a:bodyPr wrap="square" rtlCol="0">
            <a:spAutoFit/>
          </a:bodyPr>
          <a:lstStyle/>
          <a:p>
            <a:r>
              <a:rPr lang="en-CA" sz="3200" dirty="0">
                <a:solidFill>
                  <a:schemeClr val="bg2">
                    <a:lumMod val="20000"/>
                    <a:lumOff val="80000"/>
                  </a:schemeClr>
                </a:solidFill>
              </a:rPr>
              <a:t>SUCCESS</a:t>
            </a:r>
          </a:p>
          <a:p>
            <a:endParaRPr lang="en-CA" sz="3200" dirty="0">
              <a:solidFill>
                <a:schemeClr val="bg2">
                  <a:lumMod val="20000"/>
                  <a:lumOff val="80000"/>
                </a:schemeClr>
              </a:solidFill>
            </a:endParaRPr>
          </a:p>
          <a:p>
            <a:r>
              <a:rPr lang="en-CA" dirty="0"/>
              <a:t>Though the three of us faced an ample amount of challenges, but through sheer persistence we managed to overcome those hurdles. We learned new technologies how to make the graphs work in the project. Other than that, we worked with the new library called “Tailwind CSS”. </a:t>
            </a:r>
          </a:p>
          <a:p>
            <a:endParaRPr lang="en-CA" dirty="0"/>
          </a:p>
          <a:p>
            <a:endParaRPr lang="en-CA" dirty="0"/>
          </a:p>
        </p:txBody>
      </p:sp>
    </p:spTree>
    <p:extLst>
      <p:ext uri="{BB962C8B-B14F-4D97-AF65-F5344CB8AC3E}">
        <p14:creationId xmlns:p14="http://schemas.microsoft.com/office/powerpoint/2010/main" val="177197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5289316" y="12441"/>
            <a:ext cx="8554473" cy="1456267"/>
          </a:xfrm>
        </p:spPr>
        <p:txBody>
          <a:bodyPr>
            <a:normAutofit/>
          </a:bodyPr>
          <a:lstStyle/>
          <a:p>
            <a:r>
              <a:rPr lang="en-US" sz="3200" dirty="0">
                <a:solidFill>
                  <a:schemeClr val="bg2">
                    <a:lumMod val="20000"/>
                    <a:lumOff val="80000"/>
                  </a:schemeClr>
                </a:solidFill>
                <a:latin typeface="Calibri" panose="020F0502020204030204" pitchFamily="34" charset="0"/>
                <a:cs typeface="Calibri" panose="020F0502020204030204" pitchFamily="34" charset="0"/>
              </a:rPr>
              <a:t>Demo</a:t>
            </a:r>
          </a:p>
        </p:txBody>
      </p:sp>
      <p:graphicFrame>
        <p:nvGraphicFramePr>
          <p:cNvPr id="6" name="Content Placeholder 5" descr="Chart">
            <a:extLst>
              <a:ext uri="{FF2B5EF4-FFF2-40B4-BE49-F238E27FC236}">
                <a16:creationId xmlns:a16="http://schemas.microsoft.com/office/drawing/2014/main" id="{B969B0A3-888C-49AE-AB43-78DF29C9BE9B}"/>
              </a:ext>
            </a:extLst>
          </p:cNvPr>
          <p:cNvGraphicFramePr>
            <a:graphicFrameLocks noGrp="1"/>
          </p:cNvGraphicFramePr>
          <p:nvPr>
            <p:ph idx="1"/>
            <p:extLst>
              <p:ext uri="{D42A27DB-BD31-4B8C-83A1-F6EECF244321}">
                <p14:modId xmlns:p14="http://schemas.microsoft.com/office/powerpoint/2010/main" val="2007812001"/>
              </p:ext>
            </p:extLst>
          </p:nvPr>
        </p:nvGraphicFramePr>
        <p:xfrm>
          <a:off x="612117" y="2141538"/>
          <a:ext cx="10131425" cy="36496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29390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08FB0-CA3C-07BE-3E0C-03CB58EDE30F}"/>
              </a:ext>
            </a:extLst>
          </p:cNvPr>
          <p:cNvSpPr>
            <a:spLocks noGrp="1"/>
          </p:cNvSpPr>
          <p:nvPr>
            <p:ph type="title"/>
          </p:nvPr>
        </p:nvSpPr>
        <p:spPr>
          <a:xfrm>
            <a:off x="3298372" y="656253"/>
            <a:ext cx="10131425" cy="1456267"/>
          </a:xfrm>
        </p:spPr>
        <p:txBody>
          <a:bodyPr>
            <a:normAutofit/>
          </a:bodyPr>
          <a:lstStyle/>
          <a:p>
            <a:r>
              <a:rPr lang="en-CA" sz="3200" dirty="0"/>
              <a:t>Direction for future use</a:t>
            </a:r>
          </a:p>
        </p:txBody>
      </p:sp>
      <p:sp>
        <p:nvSpPr>
          <p:cNvPr id="4" name="TextBox 3">
            <a:extLst>
              <a:ext uri="{FF2B5EF4-FFF2-40B4-BE49-F238E27FC236}">
                <a16:creationId xmlns:a16="http://schemas.microsoft.com/office/drawing/2014/main" id="{7648BFB1-E733-2AB0-1CE9-64D6B958242F}"/>
              </a:ext>
            </a:extLst>
          </p:cNvPr>
          <p:cNvSpPr txBox="1"/>
          <p:nvPr/>
        </p:nvSpPr>
        <p:spPr>
          <a:xfrm>
            <a:off x="755780" y="2730549"/>
            <a:ext cx="11094097" cy="1200329"/>
          </a:xfrm>
          <a:prstGeom prst="rect">
            <a:avLst/>
          </a:prstGeom>
          <a:noFill/>
        </p:spPr>
        <p:txBody>
          <a:bodyPr wrap="square" rtlCol="0">
            <a:spAutoFit/>
          </a:bodyPr>
          <a:lstStyle/>
          <a:p>
            <a:r>
              <a:rPr lang="en-CA" dirty="0"/>
              <a:t>This application is fairly easy to use, but still you need some basic knowledge of stocks, as you need a ticker name to search for the stock data. To look for the news all you have to click on a button called “news”. Apart from this, there is one more outstanding feature in the news modal, as it displays the highlights regarding the respective stock; however, if someone wishes to read the full article all he/she have is to click on the highlight. </a:t>
            </a:r>
          </a:p>
        </p:txBody>
      </p:sp>
    </p:spTree>
    <p:extLst>
      <p:ext uri="{BB962C8B-B14F-4D97-AF65-F5344CB8AC3E}">
        <p14:creationId xmlns:p14="http://schemas.microsoft.com/office/powerpoint/2010/main" val="3332670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ight sky with mountains on the horizon">
            <a:extLst>
              <a:ext uri="{FF2B5EF4-FFF2-40B4-BE49-F238E27FC236}">
                <a16:creationId xmlns:a16="http://schemas.microsoft.com/office/drawing/2014/main" id="{2739CFE1-3E46-48B5-9BDB-769492BA7A53}"/>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graphicFrame>
        <p:nvGraphicFramePr>
          <p:cNvPr id="5" name="Content Placeholder 4" descr="SmartArt graphic">
            <a:extLst>
              <a:ext uri="{FF2B5EF4-FFF2-40B4-BE49-F238E27FC236}">
                <a16:creationId xmlns:a16="http://schemas.microsoft.com/office/drawing/2014/main" id="{21A182E9-AC38-4344-9247-5AB4B8F03A26}"/>
              </a:ext>
            </a:extLst>
          </p:cNvPr>
          <p:cNvGraphicFramePr>
            <a:graphicFrameLocks noGrp="1"/>
          </p:cNvGraphicFramePr>
          <p:nvPr>
            <p:ph sz="half" idx="2"/>
            <p:extLst>
              <p:ext uri="{D42A27DB-BD31-4B8C-83A1-F6EECF244321}">
                <p14:modId xmlns:p14="http://schemas.microsoft.com/office/powerpoint/2010/main" val="322255400"/>
              </p:ext>
            </p:extLst>
          </p:nvPr>
        </p:nvGraphicFramePr>
        <p:xfrm>
          <a:off x="2569323" y="2142067"/>
          <a:ext cx="7390680" cy="37253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144E241E-3110-4B1C-B9B0-F17B90FEEC1D}"/>
              </a:ext>
            </a:extLst>
          </p:cNvPr>
          <p:cNvSpPr>
            <a:spLocks noGrp="1"/>
          </p:cNvSpPr>
          <p:nvPr>
            <p:ph type="title"/>
          </p:nvPr>
        </p:nvSpPr>
        <p:spPr>
          <a:xfrm>
            <a:off x="2408903" y="787400"/>
            <a:ext cx="7390680" cy="1278467"/>
          </a:xfrm>
        </p:spPr>
        <p:txBody>
          <a:bodyPr vert="horz" lIns="91440" tIns="45720" rIns="91440" bIns="45720" rtlCol="0" anchor="ctr">
            <a:normAutofit/>
          </a:bodyPr>
          <a:lstStyle/>
          <a:p>
            <a:pPr algn="ctr"/>
            <a:r>
              <a:rPr lang="en-US" dirty="0"/>
              <a:t>Links</a:t>
            </a:r>
          </a:p>
        </p:txBody>
      </p:sp>
    </p:spTree>
    <p:extLst>
      <p:ext uri="{BB962C8B-B14F-4D97-AF65-F5344CB8AC3E}">
        <p14:creationId xmlns:p14="http://schemas.microsoft.com/office/powerpoint/2010/main" val="1974828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a:normAutofit/>
          </a:bodyPr>
          <a:lstStyle/>
          <a:p>
            <a:endParaRPr lang="en-US" dirty="0">
              <a:solidFill>
                <a:schemeClr val="accent1">
                  <a:lumMod val="40000"/>
                  <a:lumOff val="60000"/>
                </a:schemeClr>
              </a:solidFill>
            </a:endParaRPr>
          </a:p>
        </p:txBody>
      </p:sp>
    </p:spTree>
    <p:extLst>
      <p:ext uri="{BB962C8B-B14F-4D97-AF65-F5344CB8AC3E}">
        <p14:creationId xmlns:p14="http://schemas.microsoft.com/office/powerpoint/2010/main" val="2939930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3.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design</Template>
  <TotalTime>221</TotalTime>
  <Words>553</Words>
  <Application>Microsoft Office PowerPoint</Application>
  <PresentationFormat>Widescreen</PresentationFormat>
  <Paragraphs>36</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Amasis MT Pro Medium</vt:lpstr>
      <vt:lpstr>Arial</vt:lpstr>
      <vt:lpstr>Calibri</vt:lpstr>
      <vt:lpstr>Calibri Light</vt:lpstr>
      <vt:lpstr>Celestial</vt:lpstr>
      <vt:lpstr>Real Time Stock Analysis</vt:lpstr>
      <vt:lpstr>PowerPoint Presentation</vt:lpstr>
      <vt:lpstr>process</vt:lpstr>
      <vt:lpstr>PowerPoint Presentation</vt:lpstr>
      <vt:lpstr>Demo</vt:lpstr>
      <vt:lpstr>Direction for future use</vt:lpstr>
      <vt:lpstr>Links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Stock Analysis</dc:title>
  <dc:creator>Jiwanjot Singh</dc:creator>
  <cp:lastModifiedBy>Jiwanjot Singh</cp:lastModifiedBy>
  <cp:revision>1</cp:revision>
  <dcterms:created xsi:type="dcterms:W3CDTF">2022-06-04T15:41:54Z</dcterms:created>
  <dcterms:modified xsi:type="dcterms:W3CDTF">2022-06-04T19:23:09Z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