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4" r:id="rId17"/>
    <p:sldId id="277" r:id="rId18"/>
    <p:sldId id="279" r:id="rId19"/>
    <p:sldId id="276" r:id="rId20"/>
    <p:sldId id="273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2" r:id="rId30"/>
    <p:sldId id="291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170" autoAdjust="0"/>
    <p:restoredTop sz="87893" autoAdjust="0"/>
  </p:normalViewPr>
  <p:slideViewPr>
    <p:cSldViewPr>
      <p:cViewPr>
        <p:scale>
          <a:sx n="90" d="100"/>
          <a:sy n="90" d="100"/>
        </p:scale>
        <p:origin x="-254" y="-38"/>
      </p:cViewPr>
      <p:guideLst>
        <p:guide orient="horz" pos="214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94D2E-2B55-4D40-B82B-D409E1D25E78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37880-BF50-47D7-A805-DE8A0AC97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Train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on Test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37880-BF50-47D7-A805-DE8A0AC97D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5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6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F7A8B7-D5C6-40FF-915C-16C28D68FE6D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7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D5048F-E515-4015-9843-E58EEDF6A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486" y="381000"/>
            <a:ext cx="8227457" cy="1894362"/>
          </a:xfrm>
        </p:spPr>
        <p:txBody>
          <a:bodyPr/>
          <a:lstStyle/>
          <a:p>
            <a:r>
              <a:rPr lang="en-ZA" altLang="zh-CN" sz="3600" dirty="0" smtClean="0">
                <a:solidFill>
                  <a:schemeClr val="tx1"/>
                </a:solidFill>
                <a:latin typeface="Century" panose="02040604050505020304" pitchFamily="18" charset="0"/>
              </a:rPr>
              <a:t>Personal Loan Campaign Modeling </a:t>
            </a:r>
            <a:r>
              <a:rPr lang="zh-CN" alt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  <a:t/>
            </a:r>
            <a:br>
              <a:rPr lang="zh-CN" alt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7812" y="3276600"/>
            <a:ext cx="8329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entury" panose="02040604050505020304" pitchFamily="18" charset="0"/>
              </a:rPr>
              <a:t>CoderGirl Data Science </a:t>
            </a:r>
          </a:p>
          <a:p>
            <a:pPr algn="ctr"/>
            <a:r>
              <a:rPr lang="en-US" sz="2800" dirty="0" smtClean="0">
                <a:latin typeface="Century" panose="02040604050505020304" pitchFamily="18" charset="0"/>
              </a:rPr>
              <a:t>11 August 2021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7812" y="2057400"/>
            <a:ext cx="6094413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800" dirty="0" smtClean="0">
                <a:latin typeface="Century" panose="02040604050505020304" pitchFamily="18" charset="0"/>
              </a:rPr>
              <a:t>Tanisha Kapoor</a:t>
            </a:r>
          </a:p>
          <a:p>
            <a:pPr lvl="2"/>
            <a:r>
              <a:rPr lang="en-US" sz="2800" dirty="0" smtClean="0">
                <a:latin typeface="Century" panose="02040604050505020304" pitchFamily="18" charset="0"/>
              </a:rPr>
              <a:t>NiveditaChaudhari </a:t>
            </a:r>
            <a:endParaRPr lang="en-US" sz="2800" dirty="0">
              <a:latin typeface="Century" panose="02040604050505020304" pitchFamily="18" charset="0"/>
            </a:endParaRPr>
          </a:p>
        </p:txBody>
      </p:sp>
      <p:pic>
        <p:nvPicPr>
          <p:cNvPr id="7" name="Picture 6" descr="b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10" y="4038600"/>
            <a:ext cx="3687737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228600"/>
            <a:ext cx="9141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Exploratory Data Analysis- Correlation Matrix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" y="685800"/>
            <a:ext cx="11173090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015" y="4419600"/>
            <a:ext cx="985263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Observations :</a:t>
            </a:r>
          </a:p>
          <a:p>
            <a:endParaRPr lang="en-US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entury" pitchFamily="18" charset="0"/>
                <a:cs typeface="Calibri" panose="020F0502020204030204" pitchFamily="34" charset="0"/>
              </a:rPr>
              <a:t>Personal_Loan </a:t>
            </a: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has high correlation with Income, Credit card average spending(CCAvg) and </a:t>
            </a:r>
            <a:r>
              <a:rPr lang="en-US" sz="1600" dirty="0" smtClean="0">
                <a:latin typeface="Century" pitchFamily="18" charset="0"/>
                <a:cs typeface="Calibri" panose="020F0502020204030204" pitchFamily="34" charset="0"/>
              </a:rPr>
              <a:t>CD_Account.</a:t>
            </a:r>
            <a:endParaRPr lang="en-US" sz="1600" dirty="0">
              <a:latin typeface="Century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 In other </a:t>
            </a:r>
            <a:r>
              <a:rPr lang="en-US" sz="1600" dirty="0" smtClean="0">
                <a:latin typeface="Century" pitchFamily="18" charset="0"/>
                <a:cs typeface="Calibri" panose="020F0502020204030204" pitchFamily="34" charset="0"/>
              </a:rPr>
              <a:t>variables </a:t>
            </a: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we see high correlation between Age and experience of 0.99.These 2 variables can have </a:t>
            </a:r>
            <a:r>
              <a:rPr lang="en-US" sz="1600" dirty="0" smtClean="0">
                <a:latin typeface="Century" pitchFamily="18" charset="0"/>
                <a:cs typeface="Calibri" panose="020F0502020204030204" pitchFamily="34" charset="0"/>
              </a:rPr>
              <a:t>multicollinearity.</a:t>
            </a:r>
            <a:endParaRPr lang="en-US" sz="1600" dirty="0">
              <a:latin typeface="Century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 Income and CCAvg are highly correlated with each other at 0.65</a:t>
            </a:r>
            <a:r>
              <a:rPr lang="en-US" sz="1600" dirty="0" smtClean="0">
                <a:latin typeface="Century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entury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 Personal loan doesn't seems to have any major correlation with experience.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itchFamily="18" charset="0"/>
                <a:cs typeface="Calibri" panose="020F0502020204030204" pitchFamily="34" charset="0"/>
              </a:rPr>
              <a:t> Income and CCAvg have a positive correlation with Mortgage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998" y="76200"/>
            <a:ext cx="964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entury" pitchFamily="18" charset="0"/>
              </a:rPr>
              <a:t>Data Check, Cleaning and Feature Engineering</a:t>
            </a:r>
            <a:endParaRPr lang="zh-CN" altLang="en-US" sz="2400" b="1" dirty="0">
              <a:latin typeface="Century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294" y="685802"/>
            <a:ext cx="10665222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 smtClean="0"/>
              <a:t>Data Cleaning</a:t>
            </a:r>
            <a:r>
              <a:rPr lang="en-US" altLang="zh-CN" sz="2000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Duplicates entries where checked in data set and no duplicate rows were found which indicates Data is clean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Zip code was dropped as it doesn’t had any significant impact on target variable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ID also doesn’t had any significant impact on Personal loan, so it was used as Index for Data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entury" panose="02040604050505020304" pitchFamily="18" charset="0"/>
              </a:rPr>
              <a:t>R</a:t>
            </a:r>
            <a:r>
              <a:rPr lang="en-US" altLang="zh-CN" sz="1400" dirty="0" smtClean="0">
                <a:latin typeface="Century" panose="02040604050505020304" pitchFamily="18" charset="0"/>
              </a:rPr>
              <a:t>emoved outliers from Income,CCAvg, Mortgage and Age variables using IQR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b="1" u="sng" dirty="0" smtClean="0"/>
              <a:t>Feature Engineering</a:t>
            </a:r>
            <a:r>
              <a:rPr lang="en-US" altLang="zh-CN" dirty="0" smtClean="0"/>
              <a:t>:</a:t>
            </a: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New Feature Bank_Services was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Variable Bank_Services  was created combining Online and Credit card Variable &amp; correlation with Personal loan was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New variable had better correlation with personal loan as compared to online and Credit card, so we dropped Online &amp; CreditCard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/>
            <a:r>
              <a:rPr lang="en-US" altLang="zh-CN" b="1" u="sng" dirty="0"/>
              <a:t>Multicollinearity Check using VIF 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(Variance –Inflation factor)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Experience </a:t>
            </a:r>
            <a:r>
              <a:rPr lang="en-US" sz="1400" dirty="0">
                <a:latin typeface="Century" panose="02040604050505020304" pitchFamily="18" charset="0"/>
              </a:rPr>
              <a:t>and Age </a:t>
            </a:r>
            <a:r>
              <a:rPr lang="en-US" sz="1400" dirty="0" smtClean="0">
                <a:latin typeface="Century" panose="02040604050505020304" pitchFamily="18" charset="0"/>
              </a:rPr>
              <a:t>had very </a:t>
            </a:r>
            <a:r>
              <a:rPr lang="en-US" sz="1400" dirty="0">
                <a:latin typeface="Century" panose="02040604050505020304" pitchFamily="18" charset="0"/>
              </a:rPr>
              <a:t>high VIF </a:t>
            </a:r>
            <a:r>
              <a:rPr lang="en-US" sz="1400" dirty="0" smtClean="0">
                <a:latin typeface="Century" panose="02040604050505020304" pitchFamily="18" charset="0"/>
              </a:rPr>
              <a:t>value</a:t>
            </a:r>
            <a:r>
              <a:rPr lang="en-US" sz="1400" dirty="0">
                <a:latin typeface="Century" panose="02040604050505020304" pitchFamily="18" charset="0"/>
              </a:rPr>
              <a:t> </a:t>
            </a:r>
            <a:r>
              <a:rPr lang="en-US" sz="1400" dirty="0" smtClean="0">
                <a:latin typeface="Century" panose="02040604050505020304" pitchFamily="18" charset="0"/>
              </a:rPr>
              <a:t>as they were highly correlated</a:t>
            </a: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Experience was dropped as it had –</a:t>
            </a:r>
            <a:r>
              <a:rPr lang="en-US" sz="1400" dirty="0" err="1" smtClean="0">
                <a:latin typeface="Century" panose="02040604050505020304" pitchFamily="18" charset="0"/>
              </a:rPr>
              <a:t>ve</a:t>
            </a:r>
            <a:r>
              <a:rPr lang="en-US" sz="1400" dirty="0" smtClean="0">
                <a:latin typeface="Century" panose="02040604050505020304" pitchFamily="18" charset="0"/>
              </a:rPr>
              <a:t> enteries and also age was more </a:t>
            </a:r>
          </a:p>
          <a:p>
            <a:pPr marL="285750" indent="-285750"/>
            <a:r>
              <a:rPr lang="en-US" altLang="zh-CN" sz="1400" dirty="0" smtClean="0">
                <a:latin typeface="Century" panose="02040604050505020304" pitchFamily="18" charset="0"/>
              </a:rPr>
              <a:t>     better at predicting the target variable</a:t>
            </a:r>
          </a:p>
          <a:p>
            <a:pPr marL="285750" indent="-285750"/>
            <a:endParaRPr lang="en-US" altLang="zh-CN" sz="1400" dirty="0">
              <a:latin typeface="Century" panose="02040604050505020304" pitchFamily="18" charset="0"/>
            </a:endParaRPr>
          </a:p>
          <a:p>
            <a:pPr marL="285750" indent="-285750"/>
            <a:r>
              <a:rPr lang="en-US" altLang="zh-CN" b="1" u="sng" dirty="0" smtClean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Selected features using RFE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RFE ranking showed CCAvg, Education, Securities Account, CD_Account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400" dirty="0">
                <a:latin typeface="Century" panose="02040604050505020304" pitchFamily="18" charset="0"/>
              </a:rPr>
              <a:t>      and Bank_Services </a:t>
            </a:r>
            <a:r>
              <a:rPr lang="en-US" altLang="zh-CN" sz="1400" dirty="0" smtClean="0">
                <a:latin typeface="Century" panose="02040604050505020304" pitchFamily="18" charset="0"/>
              </a:rPr>
              <a:t>as the most important features.</a:t>
            </a:r>
            <a:endParaRPr lang="en-US" altLang="zh-CN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Picture 5" descr="r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4648200"/>
            <a:ext cx="3970655" cy="193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294" y="152400"/>
            <a:ext cx="10157354" cy="886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400" b="1" dirty="0" smtClean="0">
                <a:latin typeface="Century" panose="02040604050505020304" pitchFamily="18" charset="0"/>
              </a:rPr>
              <a:t>Modeling </a:t>
            </a:r>
            <a:endParaRPr lang="en-US" sz="2400" b="1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We would be analyzing the following models</a:t>
            </a:r>
            <a:r>
              <a:rPr lang="en-US" sz="1400" b="1" dirty="0" smtClean="0">
                <a:latin typeface="Century" panose="020406040505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Logistic Regression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K-Nearest Neighbours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Decision Trees Classifier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Random Forest Classifier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Xgboost Classifier</a:t>
            </a:r>
          </a:p>
          <a:p>
            <a:pPr algn="just"/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2000" b="1" u="sng" dirty="0" smtClean="0">
                <a:latin typeface="Century" panose="02040604050505020304" pitchFamily="18" charset="0"/>
              </a:rPr>
              <a:t>Evaluation Metric 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latin typeface="Century" pitchFamily="18" charset="0"/>
              </a:rPr>
              <a:t>Recall would be our evaluation metric as we would not like to miss customer who wanted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entury" pitchFamily="18" charset="0"/>
              </a:rPr>
              <a:t>  to take personal loan but was identified as not interested customer by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This would be a huge loss for the bank.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 The whole purpose of the campaign was to target such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altLang="zh-CN" sz="2000" b="1" u="sng" dirty="0" smtClean="0">
                <a:latin typeface="Century" panose="02040604050505020304" pitchFamily="18" charset="0"/>
              </a:rPr>
              <a:t>Modeling Steps: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 Identify the Dependent and Independent variables. Personal Loan will be dependent/target variable in our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Split the Data into Train and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Standardize the data using StandardScaler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Model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itchFamily="18" charset="0"/>
              </a:rPr>
              <a:t>Evaluating model performance using different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342900" indent="-342900"/>
            <a:r>
              <a:rPr lang="en-US" altLang="zh-CN" sz="2000" b="1" u="sng" dirty="0" smtClean="0">
                <a:latin typeface="Century" panose="02040604050505020304" pitchFamily="18" charset="0"/>
              </a:rPr>
              <a:t>Target Visualization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Target variable(Personal_Loan)  has highly imbalanced class distribution.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Negative class (Personal_Loan=0) is much high than 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 positive class (Personal_Loan=1).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Imbalanced class distributions influence the performance of a machine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 learning model negatively.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We used oversampling techniques to overcome this issue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 like ROS, Smote, Smoteen.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pPr marL="342900" indent="-342900"/>
            <a:endParaRPr lang="en-US" altLang="zh-CN" sz="2000" b="1" u="sng" dirty="0" smtClean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30" y="4343400"/>
            <a:ext cx="3756660" cy="243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50" y="762002"/>
            <a:ext cx="1117309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Logistic Regression  Overview</a:t>
            </a:r>
            <a:r>
              <a:rPr lang="en-US" b="1" dirty="0" smtClean="0">
                <a:latin typeface="Century" panose="02040604050505020304" pitchFamily="18" charset="0"/>
              </a:rPr>
              <a:t> </a:t>
            </a:r>
            <a:r>
              <a:rPr lang="en-US" b="1" u="sng" dirty="0" smtClean="0">
                <a:latin typeface="Century" panose="020406040505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Logistic regression is kind of like linear regression, but is used when the dependent variable is not a number but something else (e.g., a "yes/no" response).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It's called regression but performs classification based on the regression and it classifies the dependent variable into either of the classes.</a:t>
            </a:r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</a:t>
            </a:r>
            <a:r>
              <a:rPr lang="en-US" b="1" dirty="0" smtClean="0">
                <a:latin typeface="Century" panose="02040604050505020304" pitchFamily="18" charset="0"/>
              </a:rPr>
              <a:t> </a:t>
            </a:r>
            <a:r>
              <a:rPr lang="en-US" b="1" u="sng" dirty="0" smtClean="0">
                <a:latin typeface="Century" panose="02040604050505020304" pitchFamily="18" charset="0"/>
              </a:rPr>
              <a:t>choosing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Efficiency </a:t>
            </a:r>
            <a:r>
              <a:rPr lang="en-US" sz="1400" dirty="0"/>
              <a:t>to train the model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l1 </a:t>
            </a:r>
            <a:r>
              <a:rPr lang="en-US" sz="1400" dirty="0"/>
              <a:t>and l2 regularization techniques, </a:t>
            </a:r>
            <a:r>
              <a:rPr lang="en-US" sz="1400" dirty="0" smtClean="0"/>
              <a:t>prevented the model from overfitting.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Operating </a:t>
            </a:r>
            <a:r>
              <a:rPr lang="en-US" sz="1400" dirty="0"/>
              <a:t>and running the model was also a very simple, effective, and interpretable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Random </a:t>
            </a:r>
            <a:r>
              <a:rPr lang="en-US" sz="1400" dirty="0"/>
              <a:t>Over Sampling </a:t>
            </a:r>
            <a:r>
              <a:rPr lang="en-US" sz="1400" dirty="0" smtClean="0"/>
              <a:t>techniques used  </a:t>
            </a:r>
            <a:r>
              <a:rPr lang="en-US" sz="1400" dirty="0"/>
              <a:t>for </a:t>
            </a:r>
            <a:r>
              <a:rPr lang="en-US" sz="1400" dirty="0" smtClean="0"/>
              <a:t> handling class </a:t>
            </a:r>
            <a:r>
              <a:rPr lang="en-US" sz="1400" dirty="0"/>
              <a:t>imbalance in the target </a:t>
            </a:r>
            <a:r>
              <a:rPr lang="en-US" sz="1400" dirty="0" smtClean="0"/>
              <a:t>variable.</a:t>
            </a:r>
          </a:p>
          <a:p>
            <a:r>
              <a:rPr lang="en-US" b="1" u="sng" dirty="0" smtClean="0">
                <a:latin typeface="Century" panose="02040604050505020304" pitchFamily="18" charset="0"/>
              </a:rPr>
              <a:t>Different variations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latin typeface="Century" panose="02040604050505020304" pitchFamily="18" charset="0"/>
              </a:rPr>
              <a:t>LR_Model_1 (Without balancing the classes)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LR_Model_2 ( Hyperparameter Tuning </a:t>
            </a:r>
            <a:r>
              <a:rPr lang="en-US" sz="1400" dirty="0">
                <a:latin typeface="Century" panose="02040604050505020304" pitchFamily="18" charset="0"/>
              </a:rPr>
              <a:t>and handling C</a:t>
            </a:r>
            <a:r>
              <a:rPr lang="en-US" sz="1400" dirty="0" smtClean="0">
                <a:latin typeface="Century" panose="02040604050505020304" pitchFamily="18" charset="0"/>
              </a:rPr>
              <a:t>lass Imbalance </a:t>
            </a:r>
            <a:r>
              <a:rPr lang="en-US" sz="1400" dirty="0">
                <a:latin typeface="Century" panose="020406040505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LR_Model_3  (Using subset of features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b="1" u="sng" dirty="0" smtClean="0">
                <a:latin typeface="Century" panose="02040604050505020304" pitchFamily="18" charset="0"/>
              </a:rPr>
              <a:t>Observations on these models:</a:t>
            </a:r>
          </a:p>
          <a:p>
            <a:r>
              <a:rPr lang="en-US" sz="1400" dirty="0"/>
              <a:t>LR_Model_1: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low </a:t>
            </a:r>
            <a:r>
              <a:rPr lang="en-US" sz="1400" dirty="0"/>
              <a:t>when </a:t>
            </a:r>
            <a:r>
              <a:rPr lang="en-US" sz="1400" dirty="0" smtClean="0"/>
              <a:t>classes were not </a:t>
            </a:r>
            <a:r>
              <a:rPr lang="en-US" sz="1400" dirty="0"/>
              <a:t>balanced.</a:t>
            </a:r>
          </a:p>
          <a:p>
            <a:r>
              <a:rPr lang="en-US" sz="1400" dirty="0"/>
              <a:t>LR_Model_2: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good </a:t>
            </a:r>
            <a:r>
              <a:rPr lang="en-US" sz="1400" dirty="0"/>
              <a:t>when the classes(0,1) in target </a:t>
            </a:r>
            <a:r>
              <a:rPr lang="en-US" sz="1400" dirty="0" smtClean="0"/>
              <a:t>variable(Personal_Loan) were balanced </a:t>
            </a:r>
            <a:r>
              <a:rPr lang="en-US" sz="1400" dirty="0"/>
              <a:t>and hypertuning </a:t>
            </a:r>
            <a:r>
              <a:rPr lang="en-US" sz="1400" dirty="0" smtClean="0"/>
              <a:t>was applied. Also</a:t>
            </a:r>
            <a:r>
              <a:rPr lang="en-US" sz="1400" dirty="0"/>
              <a:t>, False Negatives </a:t>
            </a:r>
            <a:r>
              <a:rPr lang="en-US" sz="1400" dirty="0" smtClean="0"/>
              <a:t>were quiet </a:t>
            </a:r>
            <a:r>
              <a:rPr lang="en-US" sz="1400" dirty="0"/>
              <a:t>low.AUC score in this case </a:t>
            </a:r>
            <a:r>
              <a:rPr lang="en-US" sz="1400" dirty="0" smtClean="0"/>
              <a:t>was 0.97 which suggested model </a:t>
            </a:r>
            <a:r>
              <a:rPr lang="en-US" sz="1400" dirty="0"/>
              <a:t>is good at </a:t>
            </a:r>
            <a:r>
              <a:rPr lang="en-US" sz="1400" dirty="0" smtClean="0"/>
              <a:t>predicting the two classes</a:t>
            </a:r>
            <a:endParaRPr lang="en-US" sz="1400" dirty="0"/>
          </a:p>
          <a:p>
            <a:r>
              <a:rPr lang="en-US" sz="1400" dirty="0"/>
              <a:t>LR_Model_3: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not </a:t>
            </a:r>
            <a:r>
              <a:rPr lang="en-US" sz="1400" dirty="0"/>
              <a:t>good when </a:t>
            </a:r>
            <a:r>
              <a:rPr lang="en-US" sz="1400" dirty="0" smtClean="0"/>
              <a:t>used only some features.AUC </a:t>
            </a:r>
            <a:r>
              <a:rPr lang="en-US" sz="1400" dirty="0"/>
              <a:t>score in this case </a:t>
            </a:r>
            <a:r>
              <a:rPr lang="en-US" sz="1400" dirty="0" smtClean="0"/>
              <a:t>was 0.87 </a:t>
            </a:r>
            <a:r>
              <a:rPr lang="en-US" sz="1400" dirty="0"/>
              <a:t>which </a:t>
            </a:r>
            <a:r>
              <a:rPr lang="en-US" sz="1400" dirty="0" smtClean="0"/>
              <a:t>meant the </a:t>
            </a:r>
            <a:r>
              <a:rPr lang="en-US" sz="1400" dirty="0"/>
              <a:t>model </a:t>
            </a:r>
            <a:r>
              <a:rPr lang="en-US" sz="1400" dirty="0" smtClean="0"/>
              <a:t>was not so good at predicting </a:t>
            </a:r>
            <a:r>
              <a:rPr lang="en-US" sz="1400" dirty="0"/>
              <a:t>target class accurately</a:t>
            </a:r>
            <a:r>
              <a:rPr lang="en-US" sz="1400" dirty="0" smtClean="0"/>
              <a:t>.</a:t>
            </a:r>
          </a:p>
          <a:p>
            <a:r>
              <a:rPr lang="en-US" b="1" u="sng" dirty="0" smtClean="0">
                <a:latin typeface="Century" panose="02040604050505020304" pitchFamily="18" charset="0"/>
              </a:rPr>
              <a:t>Logistic </a:t>
            </a:r>
            <a:r>
              <a:rPr lang="en-US" b="1" u="sng" dirty="0">
                <a:latin typeface="Century" panose="02040604050505020304" pitchFamily="18" charset="0"/>
              </a:rPr>
              <a:t>Regression-Model </a:t>
            </a:r>
            <a:r>
              <a:rPr lang="en-US" b="1" u="sng" dirty="0" smtClean="0">
                <a:latin typeface="Century" panose="02040604050505020304" pitchFamily="18" charset="0"/>
              </a:rPr>
              <a:t>Conclusion</a:t>
            </a:r>
            <a:r>
              <a:rPr lang="en-US" sz="2000" b="1" dirty="0" smtClean="0">
                <a:latin typeface="Century" panose="02040604050505020304" pitchFamily="18" charset="0"/>
              </a:rPr>
              <a:t>:</a:t>
            </a:r>
            <a:endParaRPr lang="en-US" sz="2000" b="1" dirty="0">
              <a:latin typeface="Century" panose="02040604050505020304" pitchFamily="18" charset="0"/>
            </a:endParaRPr>
          </a:p>
          <a:p>
            <a:r>
              <a:rPr lang="en-US" sz="1400" dirty="0"/>
              <a:t>Model </a:t>
            </a:r>
            <a:r>
              <a:rPr lang="en-US" sz="1400" dirty="0" smtClean="0"/>
              <a:t>built after handling class imbalance and hyperparameter  tuning was more reliable. </a:t>
            </a:r>
            <a:r>
              <a:rPr lang="en-US" sz="1400" dirty="0"/>
              <a:t>Therefore, we would be considering this model for further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Text Box 2"/>
          <p:cNvSpPr txBox="1"/>
          <p:nvPr/>
        </p:nvSpPr>
        <p:spPr>
          <a:xfrm>
            <a:off x="2360930" y="152400"/>
            <a:ext cx="488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entury" panose="02040604050505020304" pitchFamily="18" charset="0"/>
                <a:sym typeface="+mn-ea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812" y="0"/>
            <a:ext cx="793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Model- Confusion Matrix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895" y="4343400"/>
            <a:ext cx="9815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Interpretation </a:t>
            </a:r>
            <a:r>
              <a:rPr lang="en-US" b="1" u="sng" dirty="0">
                <a:latin typeface="Century" panose="02040604050505020304" pitchFamily="18" charset="0"/>
              </a:rPr>
              <a:t>of </a:t>
            </a:r>
            <a:r>
              <a:rPr lang="en-US" b="1" u="sng" dirty="0" smtClean="0">
                <a:latin typeface="Century" panose="02040604050505020304" pitchFamily="18" charset="0"/>
              </a:rPr>
              <a:t>test confusion </a:t>
            </a:r>
            <a:r>
              <a:rPr lang="en-US" b="1" u="sng" dirty="0">
                <a:latin typeface="Century" panose="02040604050505020304" pitchFamily="18" charset="0"/>
              </a:rPr>
              <a:t>matrix: 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r>
              <a:rPr lang="en-US" sz="1200" dirty="0" smtClean="0">
                <a:latin typeface="Century" panose="02040604050505020304" pitchFamily="18" charset="0"/>
              </a:rPr>
              <a:t>Diagonal </a:t>
            </a:r>
            <a:r>
              <a:rPr lang="en-US" sz="1200" dirty="0">
                <a:latin typeface="Century" panose="02040604050505020304" pitchFamily="18" charset="0"/>
              </a:rPr>
              <a:t>values represent accurate predictions, while non-diagonal predictions are not accurate. In the output, </a:t>
            </a:r>
            <a:r>
              <a:rPr lang="en-US" sz="1200" dirty="0" smtClean="0">
                <a:latin typeface="Century" panose="02040604050505020304" pitchFamily="18" charset="0"/>
              </a:rPr>
              <a:t>1112 and 73 are </a:t>
            </a:r>
            <a:r>
              <a:rPr lang="en-US" sz="1200" dirty="0">
                <a:latin typeface="Century" panose="02040604050505020304" pitchFamily="18" charset="0"/>
              </a:rPr>
              <a:t>actual predictions and </a:t>
            </a:r>
            <a:r>
              <a:rPr lang="en-US" sz="1200" dirty="0" smtClean="0">
                <a:latin typeface="Century" panose="02040604050505020304" pitchFamily="18" charset="0"/>
              </a:rPr>
              <a:t>116and 7 are </a:t>
            </a:r>
            <a:r>
              <a:rPr lang="en-US" sz="1200" dirty="0">
                <a:latin typeface="Century" panose="02040604050505020304" pitchFamily="18" charset="0"/>
              </a:rPr>
              <a:t>innacurate predictions</a:t>
            </a:r>
            <a:r>
              <a:rPr lang="en-US" sz="1200" dirty="0" smtClean="0">
                <a:latin typeface="Century" panose="02040604050505020304" pitchFamily="18" charset="0"/>
              </a:rPr>
              <a:t>.</a:t>
            </a:r>
            <a:endParaRPr lang="en-US" sz="1200" dirty="0">
              <a:latin typeface="Century" panose="02040604050505020304" pitchFamily="18" charset="0"/>
            </a:endParaRPr>
          </a:p>
          <a:p>
            <a:r>
              <a:rPr lang="en-US" sz="1200" dirty="0" smtClean="0">
                <a:latin typeface="Century" panose="02040604050505020304" pitchFamily="18" charset="0"/>
              </a:rPr>
              <a:t>True </a:t>
            </a:r>
            <a:r>
              <a:rPr lang="en-US" sz="1200" dirty="0">
                <a:latin typeface="Century" panose="02040604050505020304" pitchFamily="18" charset="0"/>
              </a:rPr>
              <a:t>Positive from our matrix :</a:t>
            </a:r>
            <a:r>
              <a:rPr lang="en-US" sz="1200" dirty="0" smtClean="0">
                <a:latin typeface="Century" panose="02040604050505020304" pitchFamily="18" charset="0"/>
              </a:rPr>
              <a:t>73</a:t>
            </a:r>
            <a:endParaRPr lang="en-US" sz="1200" dirty="0">
              <a:latin typeface="Century" panose="02040604050505020304" pitchFamily="18" charset="0"/>
            </a:endParaRPr>
          </a:p>
          <a:p>
            <a:r>
              <a:rPr lang="en-US" sz="1200" dirty="0" smtClean="0">
                <a:latin typeface="Century" panose="02040604050505020304" pitchFamily="18" charset="0"/>
              </a:rPr>
              <a:t>True </a:t>
            </a:r>
            <a:r>
              <a:rPr lang="en-US" sz="1200" dirty="0">
                <a:latin typeface="Century" panose="02040604050505020304" pitchFamily="18" charset="0"/>
              </a:rPr>
              <a:t>Negative from our matrix </a:t>
            </a:r>
            <a:r>
              <a:rPr lang="en-US" sz="1200" dirty="0" smtClean="0">
                <a:latin typeface="Century" panose="02040604050505020304" pitchFamily="18" charset="0"/>
              </a:rPr>
              <a:t>:1112</a:t>
            </a:r>
            <a:endParaRPr lang="en-US" sz="1200" dirty="0">
              <a:latin typeface="Century" panose="02040604050505020304" pitchFamily="18" charset="0"/>
            </a:endParaRPr>
          </a:p>
          <a:p>
            <a:r>
              <a:rPr lang="en-US" sz="1200" dirty="0" smtClean="0">
                <a:latin typeface="Century" panose="02040604050505020304" pitchFamily="18" charset="0"/>
              </a:rPr>
              <a:t>False </a:t>
            </a:r>
            <a:r>
              <a:rPr lang="en-US" sz="1200" dirty="0">
                <a:latin typeface="Century" panose="02040604050505020304" pitchFamily="18" charset="0"/>
              </a:rPr>
              <a:t>Positive from our matrix </a:t>
            </a:r>
            <a:r>
              <a:rPr lang="en-US" sz="1200" dirty="0" smtClean="0">
                <a:latin typeface="Century" panose="02040604050505020304" pitchFamily="18" charset="0"/>
              </a:rPr>
              <a:t>:116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False </a:t>
            </a:r>
            <a:r>
              <a:rPr lang="en-US" sz="1200" dirty="0">
                <a:latin typeface="Century" panose="02040604050505020304" pitchFamily="18" charset="0"/>
              </a:rPr>
              <a:t>Negative from our matrix </a:t>
            </a:r>
            <a:r>
              <a:rPr lang="en-US" sz="1200" dirty="0" smtClean="0">
                <a:latin typeface="Century" panose="02040604050505020304" pitchFamily="18" charset="0"/>
              </a:rPr>
              <a:t>:7</a:t>
            </a:r>
          </a:p>
          <a:p>
            <a:r>
              <a:rPr lang="en-US" b="1" u="sng" dirty="0" smtClean="0">
                <a:latin typeface="Century" panose="02040604050505020304" pitchFamily="18" charset="0"/>
              </a:rPr>
              <a:t>Recall </a:t>
            </a:r>
            <a:r>
              <a:rPr lang="en-US" sz="2000" b="1" u="sng" dirty="0" smtClean="0">
                <a:latin typeface="Century" panose="020406040505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Train Data : 0.94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Test Data :0.91</a:t>
            </a: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We can see that Recall for both Train and Test is same. </a:t>
            </a:r>
            <a:r>
              <a:rPr lang="en-US" sz="1400" dirty="0" smtClean="0"/>
              <a:t>. We can conclude there is no overfitting </a:t>
            </a:r>
          </a:p>
          <a:p>
            <a:endParaRPr lang="en-US" altLang="zh-CN" sz="1400" dirty="0" smtClean="0">
              <a:latin typeface="Century" panose="02040604050505020304" pitchFamily="18" charset="0"/>
            </a:endParaRPr>
          </a:p>
          <a:p>
            <a:endParaRPr lang="en-US" sz="2000" b="1" u="sng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805" y="0"/>
            <a:ext cx="3361690" cy="2592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30" y="408305"/>
            <a:ext cx="7543800" cy="2182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" y="2571750"/>
            <a:ext cx="4707890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330" y="2571750"/>
            <a:ext cx="4097655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447" y="0"/>
            <a:ext cx="7239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Century" panose="02040604050505020304" pitchFamily="18" charset="0"/>
              </a:rPr>
              <a:t>Logistic Regression Model</a:t>
            </a:r>
          </a:p>
          <a:p>
            <a:pPr algn="ctr"/>
            <a:r>
              <a:rPr lang="en-US" altLang="zh-CN" sz="2400" b="1" dirty="0" smtClean="0">
                <a:latin typeface="Century" panose="02040604050505020304" pitchFamily="18" charset="0"/>
              </a:rPr>
              <a:t> AUC ROC Curve and Cross Validation </a:t>
            </a:r>
            <a:r>
              <a:rPr lang="en-US" altLang="zh-CN" sz="2400" b="1" dirty="0">
                <a:latin typeface="Century" panose="02040604050505020304" pitchFamily="18" charset="0"/>
              </a:rPr>
              <a:t>S</a:t>
            </a:r>
            <a:r>
              <a:rPr lang="en-US" altLang="zh-CN" sz="2400" b="1" dirty="0" smtClean="0">
                <a:latin typeface="Century" panose="02040604050505020304" pitchFamily="18" charset="0"/>
              </a:rPr>
              <a:t>core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847" y="5943600"/>
            <a:ext cx="937260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From ROC curve we have value of 0.97, which means that our model is good at predicting.</a:t>
            </a:r>
          </a:p>
          <a:p>
            <a:endParaRPr lang="en-US" altLang="zh-CN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Cross Validation  Recall score :0.94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1019810"/>
            <a:ext cx="58197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3581400"/>
            <a:ext cx="582485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30" y="990600"/>
            <a:ext cx="5124450" cy="420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47" y="685800"/>
            <a:ext cx="11201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KNN  Overview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>
                <a:latin typeface="Century" pitchFamily="18" charset="0"/>
              </a:rPr>
              <a:t>K-NN algorithm assumes the similarity between the new case/data and available </a:t>
            </a:r>
            <a:r>
              <a:rPr lang="en-US" sz="1400" dirty="0" smtClean="0">
                <a:latin typeface="Century" pitchFamily="18" charset="0"/>
              </a:rPr>
              <a:t>cases </a:t>
            </a:r>
            <a:r>
              <a:rPr lang="en-US" sz="1400" dirty="0">
                <a:latin typeface="Century" pitchFamily="18" charset="0"/>
              </a:rPr>
              <a:t>and put the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400" dirty="0">
                <a:latin typeface="Century" pitchFamily="18" charset="0"/>
              </a:rPr>
              <a:t>  new case into the category that is most similar to the available categories</a:t>
            </a:r>
            <a:endParaRPr lang="en-US" sz="1400" dirty="0" smtClean="0">
              <a:latin typeface="Century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 K-NN algorithm can be used for Regression as well as for </a:t>
            </a:r>
            <a:r>
              <a:rPr lang="en-US" sz="1400" dirty="0" smtClean="0">
                <a:latin typeface="Century" pitchFamily="18" charset="0"/>
              </a:rPr>
              <a:t>Classification problems</a:t>
            </a:r>
          </a:p>
          <a:p>
            <a:endParaRPr lang="en-US" sz="1400" dirty="0" smtClean="0"/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 choosing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It’s easy to implement and tune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Only </a:t>
            </a:r>
            <a:r>
              <a:rPr lang="en-US" sz="1400" dirty="0">
                <a:latin typeface="Century" panose="02040604050505020304" pitchFamily="18" charset="0"/>
              </a:rPr>
              <a:t>one hyper parameter to be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Since it is doesn’t </a:t>
            </a:r>
            <a:r>
              <a:rPr lang="en-US" sz="1400" dirty="0">
                <a:latin typeface="Century" panose="02040604050505020304" pitchFamily="18" charset="0"/>
              </a:rPr>
              <a:t>perform well on imbalanced </a:t>
            </a:r>
            <a:r>
              <a:rPr lang="en-US" sz="1400" dirty="0" smtClean="0">
                <a:latin typeface="Century" panose="02040604050505020304" pitchFamily="18" charset="0"/>
              </a:rPr>
              <a:t>data .Random Over Sampling techniques was used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400" dirty="0" smtClean="0">
                <a:latin typeface="Century" panose="02040604050505020304" pitchFamily="18" charset="0"/>
              </a:rPr>
              <a:t>  for  handling class imbalance in the target variable.</a:t>
            </a: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Different variations </a:t>
            </a:r>
            <a:r>
              <a:rPr lang="en-US" sz="1400" b="1" u="sng" dirty="0" smtClean="0">
                <a:latin typeface="Century" panose="020406040505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KNN_Model_1 (Finding Optimal k value manually)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KNN_Model_2 ( Hyperparameter Tuning </a:t>
            </a:r>
            <a:r>
              <a:rPr lang="en-US" sz="1400" dirty="0" smtClean="0"/>
              <a:t>)</a:t>
            </a: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Observations on these models: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KNN_Model_1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value for both test and train are far apart.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KNN_Model_2: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improved after hyperparameter tuning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Also, False Negatives came down to 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AUC score in this case was 0.96 which suggested model is good at predicting the two classes.</a:t>
            </a: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dirty="0" smtClean="0">
                <a:latin typeface="Century" panose="02040604050505020304" pitchFamily="18" charset="0"/>
              </a:rPr>
              <a:t>KNN  Model - Conclusion</a:t>
            </a:r>
            <a:r>
              <a:rPr lang="en-US" sz="1400" b="1" dirty="0" smtClean="0">
                <a:latin typeface="Century" panose="02040604050505020304" pitchFamily="18" charset="0"/>
              </a:rPr>
              <a:t>: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performing hyperparameter tuning was more reliable. Therefore, we would be considering 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this model for further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08730" y="76200"/>
            <a:ext cx="254749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 dirty="0" smtClean="0">
                <a:latin typeface="Century" panose="02040604050505020304" pitchFamily="18" charset="0"/>
                <a:sym typeface="+mn-ea"/>
              </a:rPr>
              <a:t>KNN MODEL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18447" y="0"/>
            <a:ext cx="4800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KNN Model – Confusion Matrix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7647" y="3995420"/>
            <a:ext cx="9220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Interpretation of test confusion matrix: 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Diagonal values represent accurate predictions, while non-diagonal predictions are not accurate. In the output, 1093and 74  are actual predictions and 135 and 6 are innacurate predictions.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True Positive from our matrix :74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True Negative from our matrix 1093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False Positive from our matrix :135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False Negative from our matrix :6</a:t>
            </a:r>
          </a:p>
          <a:p>
            <a:endParaRPr lang="en-US" sz="12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Recall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Train Data : 0.98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Test Data :0.92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We can see that Recall for both Train and Test are same. Hence, model build is not overfittting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485140"/>
            <a:ext cx="7201535" cy="1961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" y="2573655"/>
            <a:ext cx="4723765" cy="1421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30" y="2514600"/>
            <a:ext cx="4034155" cy="160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235" y="76200"/>
            <a:ext cx="3548380" cy="261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1330" y="76200"/>
            <a:ext cx="8811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 smtClean="0">
                <a:latin typeface="Century" panose="02040604050505020304" pitchFamily="18" charset="0"/>
              </a:rPr>
              <a:t>KNN Model- AUC ROC Curve and Cross Validation Scor</a:t>
            </a:r>
            <a:r>
              <a:rPr lang="en-US" altLang="zh-CN" sz="2800" dirty="0" smtClean="0">
                <a:latin typeface="Century" panose="02040604050505020304" pitchFamily="18" charset="0"/>
              </a:rPr>
              <a:t>e</a:t>
            </a:r>
            <a:endParaRPr lang="zh-CN" altLang="en-US" sz="2800" dirty="0">
              <a:latin typeface="Century" panose="020406040505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" y="914400"/>
            <a:ext cx="589661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30" y="3486150"/>
            <a:ext cx="634174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0367" y="5562917"/>
            <a:ext cx="6092825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From ROC curve we have value of 0.96 which means that our model is good at predicting.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Cross Validation  Recall score :0.93</a:t>
            </a:r>
            <a:endParaRPr lang="en-US" altLang="zh-CN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30" y="914400"/>
            <a:ext cx="5172075" cy="398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647" y="659765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Decision Tree Overview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 DT is a tree shaped diagram used to determine course of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 Each branch of the tree represents a possible occurrence or reaction.</a:t>
            </a:r>
          </a:p>
          <a:p>
            <a:endParaRPr lang="en-US" sz="1400" b="1" u="sng" dirty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 choosing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It requires reduced effort for data preparation during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itchFamily="18" charset="0"/>
              </a:rPr>
              <a:t>M</a:t>
            </a:r>
            <a:r>
              <a:rPr lang="en-US" sz="1400" dirty="0" smtClean="0">
                <a:latin typeface="Century" pitchFamily="18" charset="0"/>
              </a:rPr>
              <a:t>odel does not require scaling of data, nor does it require normalization. However these stages have already been accounted for, for accuracy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itchFamily="18" charset="0"/>
              </a:rPr>
              <a:t>These models are extremely fast and inexpensive to construct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 marL="285750" indent="-285750">
              <a:buNone/>
            </a:pPr>
            <a:r>
              <a:rPr lang="en-US" b="1" u="sng" dirty="0" smtClean="0">
                <a:latin typeface="Century" panose="02040604050505020304" pitchFamily="18" charset="0"/>
              </a:rPr>
              <a:t>Different variations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DT_Model_1 (Unoptimized </a:t>
            </a:r>
            <a:r>
              <a:rPr lang="en-US" sz="1400" dirty="0">
                <a:latin typeface="Century" panose="02040604050505020304" pitchFamily="18" charset="0"/>
              </a:rPr>
              <a:t>+ Class_weights)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DT_Model_2 (Hyperparameter </a:t>
            </a:r>
            <a:r>
              <a:rPr lang="en-US" sz="1400" dirty="0">
                <a:latin typeface="Century" panose="02040604050505020304" pitchFamily="18" charset="0"/>
              </a:rPr>
              <a:t>Tuning using GridSearchCV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b="1" u="sng" dirty="0" smtClean="0">
                <a:latin typeface="Century" panose="02040604050505020304" pitchFamily="18" charset="0"/>
              </a:rPr>
              <a:t>Observation on these models:</a:t>
            </a:r>
            <a:endParaRPr lang="en-US" sz="1600" b="1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DT_Model_1 (UnOptimized + Class_weights):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Scores for train and test set were far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This suggests that the model is overfitting.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DT_Model_2(Hyperparameter Tuning using GridSearchCV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for test set has improved to 0.92 after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False Negatives is less.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AUC score is 0.92</a:t>
            </a: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DT Model - Conclusion: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performing hyperparameter tuning was more reliable. Therefore, we would be considering this model for further analysis.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94530" y="76200"/>
            <a:ext cx="24290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latin typeface="Century" pitchFamily="18" charset="0"/>
              </a:rPr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441" y="381002"/>
            <a:ext cx="944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" panose="02040604050505020304" pitchFamily="18" charset="0"/>
              </a:rPr>
              <a:t>Brief </a:t>
            </a:r>
            <a:r>
              <a:rPr lang="en-US" sz="2400" b="1" u="sng" dirty="0" smtClean="0">
                <a:latin typeface="Century" panose="02040604050505020304" pitchFamily="18" charset="0"/>
              </a:rPr>
              <a:t>Overview</a:t>
            </a:r>
          </a:p>
          <a:p>
            <a:r>
              <a:rPr lang="en-US" sz="2400" dirty="0" smtClean="0">
                <a:latin typeface="Century" panose="02040604050505020304" pitchFamily="18" charset="0"/>
              </a:rPr>
              <a:t> 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015" y="838202"/>
            <a:ext cx="9954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Dataset Used : </a:t>
            </a:r>
            <a:r>
              <a:rPr lang="en-US" sz="1600" b="1" dirty="0" smtClean="0">
                <a:latin typeface="Century" panose="02040604050505020304" pitchFamily="18" charset="0"/>
              </a:rPr>
              <a:t>“Personal Loan Modeling</a:t>
            </a:r>
            <a:r>
              <a:rPr lang="en-US" sz="1600" dirty="0" smtClean="0">
                <a:latin typeface="Century" panose="02040604050505020304" pitchFamily="18" charset="0"/>
              </a:rPr>
              <a:t>”  which is available on Kaggle.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There </a:t>
            </a:r>
            <a:r>
              <a:rPr lang="en-US" sz="1600" dirty="0">
                <a:latin typeface="Century" panose="02040604050505020304" pitchFamily="18" charset="0"/>
              </a:rPr>
              <a:t>are </a:t>
            </a:r>
            <a:r>
              <a:rPr lang="en-US" sz="1600" dirty="0" smtClean="0">
                <a:latin typeface="Century" panose="02040604050505020304" pitchFamily="18" charset="0"/>
              </a:rPr>
              <a:t>14 features </a:t>
            </a:r>
            <a:r>
              <a:rPr lang="en-US" sz="1600" dirty="0">
                <a:latin typeface="Century" panose="02040604050505020304" pitchFamily="18" charset="0"/>
              </a:rPr>
              <a:t>(independent variables) and 1 target (dependent) </a:t>
            </a:r>
            <a:r>
              <a:rPr lang="en-US" sz="1600" dirty="0" smtClean="0">
                <a:latin typeface="Century" panose="02040604050505020304" pitchFamily="18" charset="0"/>
              </a:rPr>
              <a:t>variable for 5000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 Target variable </a:t>
            </a:r>
            <a:r>
              <a:rPr lang="en-US" sz="1600" dirty="0" smtClean="0">
                <a:latin typeface="Century" panose="02040604050505020304" pitchFamily="18" charset="0"/>
              </a:rPr>
              <a:t>(Personal_Loan) indicates whether customer accepted personal </a:t>
            </a:r>
            <a:r>
              <a:rPr lang="en-US" sz="1600" dirty="0">
                <a:latin typeface="Century" panose="02040604050505020304" pitchFamily="18" charset="0"/>
              </a:rPr>
              <a:t>loan offered in the last </a:t>
            </a:r>
            <a:r>
              <a:rPr lang="en-US" sz="1600" dirty="0" smtClean="0">
                <a:latin typeface="Century" panose="02040604050505020304" pitchFamily="18" charset="0"/>
              </a:rPr>
              <a:t>campaign or not.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 Problem Type : </a:t>
            </a:r>
            <a:r>
              <a:rPr lang="en-US" sz="1600" dirty="0" smtClean="0">
                <a:latin typeface="Century" panose="02040604050505020304" pitchFamily="18" charset="0"/>
              </a:rPr>
              <a:t>Binary </a:t>
            </a:r>
            <a:r>
              <a:rPr lang="en-US" sz="1600" dirty="0">
                <a:latin typeface="Century" panose="02040604050505020304" pitchFamily="18" charset="0"/>
              </a:rPr>
              <a:t>classification problem as the target variable has two </a:t>
            </a:r>
            <a:r>
              <a:rPr lang="en-US" sz="1600" dirty="0" smtClean="0">
                <a:latin typeface="Century" panose="02040604050505020304" pitchFamily="18" charset="0"/>
              </a:rPr>
              <a:t>classes (1/0</a:t>
            </a:r>
            <a:r>
              <a:rPr lang="en-US" sz="1600" dirty="0">
                <a:latin typeface="Century" panose="02040604050505020304" pitchFamily="18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171" y="3733802"/>
            <a:ext cx="9547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entury" panose="02040604050505020304" pitchFamily="18" charset="0"/>
              </a:rPr>
              <a:t>Objective </a:t>
            </a:r>
            <a:endParaRPr lang="en-US" sz="2400" b="1" u="sng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015" y="4343400"/>
            <a:ext cx="98526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" panose="02040604050505020304" pitchFamily="18" charset="0"/>
              </a:rPr>
              <a:t>To build a machine learning model which can </a:t>
            </a:r>
            <a:r>
              <a:rPr lang="en-US" sz="1600" dirty="0" smtClean="0">
                <a:latin typeface="Century" panose="02040604050505020304" pitchFamily="18" charset="0"/>
              </a:rPr>
              <a:t>predict: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entury" panose="02040604050505020304" pitchFamily="18" charset="0"/>
              </a:rPr>
              <a:t>W</a:t>
            </a:r>
            <a:r>
              <a:rPr lang="en-US" altLang="zh-CN" sz="1600" dirty="0" smtClean="0">
                <a:latin typeface="Century" panose="02040604050505020304" pitchFamily="18" charset="0"/>
              </a:rPr>
              <a:t>hether a liability customer will buy a personal loan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entury" panose="02040604050505020304" pitchFamily="18" charset="0"/>
              </a:rPr>
              <a:t>Which variables are most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entury" panose="02040604050505020304" pitchFamily="18" charset="0"/>
              </a:rPr>
              <a:t>Which segment of customers should be targeted more.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847" y="41148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Interpretation of confusion matrix: 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Diagonal values represent accurate predictions, while non-diagonal predictions are not accurate. In the output, 1091and 61 are actual predictions and 151and 5 are innacurate predictions.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True Positive from our matrix :61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True Negative from our matrix :1091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False Positive from our matrix :151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False Negative from our matrix :5</a:t>
            </a:r>
          </a:p>
          <a:p>
            <a:endParaRPr lang="en-US" sz="1200" b="1" u="sng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Recall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Century" panose="02040604050505020304" pitchFamily="18" charset="0"/>
              </a:rPr>
              <a:t>Train Data : 0.93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Century" panose="02040604050505020304" pitchFamily="18" charset="0"/>
              </a:rPr>
              <a:t>Test Data :0.92</a:t>
            </a:r>
          </a:p>
          <a:p>
            <a:r>
              <a:rPr lang="en-US" altLang="zh-CN" sz="1200" dirty="0" smtClean="0">
                <a:latin typeface="Century" panose="02040604050505020304" pitchFamily="18" charset="0"/>
              </a:rPr>
              <a:t>We can see that Recall for both Train and Test are same. Hence, model build is not overfittting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730" y="598170"/>
            <a:ext cx="61722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5012" y="598170"/>
            <a:ext cx="4637723" cy="220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1"/>
          <p:cNvSpPr txBox="1"/>
          <p:nvPr/>
        </p:nvSpPr>
        <p:spPr>
          <a:xfrm>
            <a:off x="2797493" y="76200"/>
            <a:ext cx="5417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dirty="0" smtClean="0">
                <a:sym typeface="+mn-ea"/>
              </a:rPr>
              <a:t>Decision Tree Confusion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" y="2769870"/>
            <a:ext cx="3492500" cy="1378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30" y="2743200"/>
            <a:ext cx="3595370" cy="1654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7" y="923925"/>
            <a:ext cx="54102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" y="3505200"/>
            <a:ext cx="5486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7647" y="5638800"/>
            <a:ext cx="6092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From ROC curve we have value of 0.922  which means that our model is good at predicting.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Cross Validation  Recall score - 0.91</a:t>
            </a:r>
            <a:endParaRPr lang="en-US" altLang="zh-CN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41930" y="76200"/>
            <a:ext cx="650367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 smtClean="0">
                <a:latin typeface="Century" panose="02040604050505020304" pitchFamily="18" charset="0"/>
                <a:sym typeface="+mn-ea"/>
              </a:rPr>
              <a:t>Decision Tree Model</a:t>
            </a:r>
          </a:p>
          <a:p>
            <a:pPr algn="ctr"/>
            <a:r>
              <a:rPr lang="en-US" altLang="zh-CN" sz="2800" dirty="0" smtClean="0">
                <a:latin typeface="Century" panose="02040604050505020304" pitchFamily="18" charset="0"/>
                <a:sym typeface="+mn-ea"/>
              </a:rPr>
              <a:t>AUC ROC Curve and Cross Validation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55" y="1066800"/>
            <a:ext cx="501015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612" y="304800"/>
            <a:ext cx="111252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u="sng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Random Forest Overview </a:t>
            </a:r>
            <a:r>
              <a:rPr lang="en-US" sz="1400" b="1" u="sng" dirty="0" smtClean="0">
                <a:latin typeface="Century" panose="020406040505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Random forest classifier is an ensemble algorithm based on bagging </a:t>
            </a:r>
            <a:r>
              <a:rPr lang="en-US" sz="1400" dirty="0" err="1" smtClean="0">
                <a:latin typeface="Century" panose="02040604050505020304" pitchFamily="18" charset="0"/>
              </a:rPr>
              <a:t>i.e</a:t>
            </a:r>
            <a:r>
              <a:rPr lang="en-US" sz="1400" dirty="0" smtClean="0">
                <a:latin typeface="Century" panose="02040604050505020304" pitchFamily="18" charset="0"/>
              </a:rPr>
              <a:t> bootstrap aggregation.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Ensemble methods combines more than one algorithm of the same or different kind for classifying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(i.e., an ensemble of SVM, naive </a:t>
            </a:r>
            <a:r>
              <a:rPr lang="en-US" sz="1400" dirty="0" err="1" smtClean="0">
                <a:latin typeface="Century" panose="02040604050505020304" pitchFamily="18" charset="0"/>
              </a:rPr>
              <a:t>Bayes</a:t>
            </a:r>
            <a:r>
              <a:rPr lang="en-US" sz="1400" dirty="0" smtClean="0">
                <a:latin typeface="Century" panose="02040604050505020304" pitchFamily="18" charset="0"/>
              </a:rPr>
              <a:t> or decision trees, for example.)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 choosing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It provides higher accuracy through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Random forest classifier will handle the missing values and maintain the accuracy of a large proportion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b="1" u="sng" dirty="0" smtClean="0">
                <a:latin typeface="Century" panose="02040604050505020304" pitchFamily="18" charset="0"/>
              </a:rPr>
              <a:t>Different variations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RF_Model_1 (Unoptimized + RandomOverSampler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RF_Model_2 (Hyperparameter Tuning + RandomOverSampler)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RF_Model_3 (Checking feature importance)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b="1" u="sng" dirty="0" smtClean="0">
                <a:latin typeface="Century" panose="02040604050505020304" pitchFamily="18" charset="0"/>
              </a:rPr>
              <a:t>Observation on these models:</a:t>
            </a:r>
          </a:p>
          <a:p>
            <a:pPr marL="285750" indent="-285750"/>
            <a:r>
              <a:rPr lang="en-US" sz="1400" dirty="0" smtClean="0">
                <a:latin typeface="Century" panose="02040604050505020304" pitchFamily="18" charset="0"/>
              </a:rPr>
              <a:t>RF_Model_1 (UnOptimized + RandomOverSampler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Scores for train and test set were far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The model might be overfitted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RF_Model_2(Hyperparameter Tuning + RandomOverSampler)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Recall for test set has improved to 0.96  after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False Negatives dropped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-AUC score is 0.99</a:t>
            </a:r>
          </a:p>
          <a:p>
            <a:r>
              <a:rPr lang="en-US" sz="1400" dirty="0" smtClean="0"/>
              <a:t>RF_Model_3(Subset of features + RandomOverSampler):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Recall for test set is around 0.90 which is lower than hypertuned model.</a:t>
            </a:r>
          </a:p>
          <a:p>
            <a:endParaRPr lang="en-US" sz="1400" dirty="0" smtClean="0"/>
          </a:p>
          <a:p>
            <a:r>
              <a:rPr lang="en-US" b="1" dirty="0" smtClean="0">
                <a:latin typeface="Century" panose="02040604050505020304" pitchFamily="18" charset="0"/>
              </a:rPr>
              <a:t>RF  Model - Conclusion: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performing hyperparameter tuning was more reliable. Therefore, we would be considering this model for further analysis.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94530" y="76200"/>
            <a:ext cx="273183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latin typeface="Century" pitchFamily="18" charset="0"/>
              </a:rPr>
              <a:t>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212" y="3886200"/>
            <a:ext cx="9677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Interpretation of test confusion matrix: 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Diagonal values represent accurate predictions, while non-diagonal predictions are not accurate. In the output, 1207and 64  are actual predictions and 35and 2 are innacurate predictions.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True Positive from our matrix :64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True Negative from our matrix 1207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False Positive from our matrix :35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False Negative from our matrix :2</a:t>
            </a:r>
          </a:p>
          <a:p>
            <a:endParaRPr lang="en-US" sz="1200" dirty="0" smtClean="0">
              <a:latin typeface="Century" panose="02040604050505020304" pitchFamily="18" charset="0"/>
            </a:endParaRPr>
          </a:p>
          <a:p>
            <a:r>
              <a:rPr lang="en-US" sz="2000" b="1" u="sng" dirty="0" smtClean="0">
                <a:latin typeface="Century" panose="02040604050505020304" pitchFamily="18" charset="0"/>
              </a:rPr>
              <a:t>Recall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Train Data :1.0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Test Data :0.96</a:t>
            </a: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We can see that Recall for both Train and Test are same. Hence, model build is not overfittting</a:t>
            </a:r>
            <a:endParaRPr lang="en-US" sz="1200" dirty="0"/>
          </a:p>
        </p:txBody>
      </p:sp>
      <p:sp>
        <p:nvSpPr>
          <p:cNvPr id="2" name="Text Box 1"/>
          <p:cNvSpPr txBox="1"/>
          <p:nvPr/>
        </p:nvSpPr>
        <p:spPr>
          <a:xfrm>
            <a:off x="1903413" y="1905"/>
            <a:ext cx="5694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800" dirty="0" smtClean="0">
                <a:sym typeface="+mn-ea"/>
              </a:rPr>
              <a:t>Random Forest Confusion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605155"/>
            <a:ext cx="7371715" cy="1903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533650"/>
            <a:ext cx="3327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2590800"/>
            <a:ext cx="3543300" cy="1477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730" y="381000"/>
            <a:ext cx="3503930" cy="232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2" y="990600"/>
            <a:ext cx="6524625" cy="238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9412" y="5334000"/>
            <a:ext cx="6092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From ROC curve we have value of 0.99 which means that our model is good at predicting.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Cross Validation  Recall score - 0.98</a:t>
            </a:r>
            <a:endParaRPr lang="en-US" sz="1400" dirty="0"/>
          </a:p>
        </p:txBody>
      </p:sp>
      <p:sp>
        <p:nvSpPr>
          <p:cNvPr id="2" name="Text Box 1"/>
          <p:cNvSpPr txBox="1"/>
          <p:nvPr/>
        </p:nvSpPr>
        <p:spPr>
          <a:xfrm>
            <a:off x="608012" y="76200"/>
            <a:ext cx="608076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dirty="0" smtClean="0">
                <a:latin typeface="Century" panose="02040604050505020304" pitchFamily="18" charset="0"/>
                <a:sym typeface="+mn-ea"/>
              </a:rPr>
              <a:t>Random Forest </a:t>
            </a:r>
            <a:r>
              <a:rPr lang="en-US" altLang="zh-CN" sz="2400" b="1" dirty="0" smtClean="0">
                <a:latin typeface="Century" panose="02040604050505020304" pitchFamily="18" charset="0"/>
                <a:sym typeface="+mn-ea"/>
              </a:rPr>
              <a:t>AUC ROC</a:t>
            </a:r>
            <a:r>
              <a:rPr lang="en-US" altLang="zh-CN" sz="2800" b="1" dirty="0" smtClean="0">
                <a:latin typeface="Century" panose="02040604050505020304" pitchFamily="18" charset="0"/>
                <a:sym typeface="+mn-ea"/>
              </a:rPr>
              <a:t> Curve and Cross Validation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3505200"/>
            <a:ext cx="6329045" cy="1766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2" y="0"/>
            <a:ext cx="4505325" cy="3505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1212" y="3505200"/>
            <a:ext cx="3686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847" y="685800"/>
            <a:ext cx="11277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u="sng" dirty="0" smtClean="0">
              <a:latin typeface="Century" panose="02040604050505020304" pitchFamily="18" charset="0"/>
            </a:endParaRPr>
          </a:p>
          <a:p>
            <a:endParaRPr lang="en-US" sz="1400" b="1" u="sng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XGBOOST Overview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It’s  a boosting ensemble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Boosting is a way to combine (ensemble) weak learners, primarily to reduce prediction bias.</a:t>
            </a:r>
          </a:p>
          <a:p>
            <a:endParaRPr lang="en-US" sz="1400" b="1" u="sng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 choosing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XGBoost give great performance and accuracy both on regression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XGBoost is fast. Really fast when compared to other implementations of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b="1" u="sng" dirty="0" smtClean="0">
                <a:latin typeface="Century" panose="02040604050505020304" pitchFamily="18" charset="0"/>
              </a:rPr>
              <a:t>Different variations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XGB_Model_1 (Unoptimized)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XGB_Model_2 (Hyperparameter tuning)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b="1" u="sng" dirty="0" smtClean="0">
                <a:latin typeface="Century" panose="02040604050505020304" pitchFamily="18" charset="0"/>
              </a:rPr>
              <a:t>Observation on these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XGB_Model_1 (Unoptimized):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is 0.9 little low than hypertuned model.</a:t>
            </a:r>
          </a:p>
          <a:p>
            <a:pPr marL="285750" indent="-285750"/>
            <a:r>
              <a:rPr lang="en-US" sz="1400" dirty="0" smtClean="0">
                <a:latin typeface="Century" panose="02040604050505020304" pitchFamily="18" charset="0"/>
              </a:rPr>
              <a:t>XGB_Model_2 (Hyperparameter Tuning 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is 0.92  after applying hyperparameter tuning using RandomizedSearchCV.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Cross-Val-score(0.984) is also better than other variations of XGboost</a:t>
            </a:r>
          </a:p>
          <a:p>
            <a:pPr>
              <a:buFontTx/>
              <a:buChar char="-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dirty="0" smtClean="0">
                <a:latin typeface="Century" panose="02040604050505020304" pitchFamily="18" charset="0"/>
              </a:rPr>
              <a:t>XGBoost Model - Conclusion: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performing hyperparameter tuning was more reliable. Therefore, we would be considering this model for further analysis.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18330" y="152400"/>
            <a:ext cx="2540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smtClean="0">
                <a:latin typeface="Century" pitchFamily="18" charset="0"/>
              </a:rPr>
              <a:t>XGBOOST</a:t>
            </a:r>
            <a:endParaRPr lang="en-US" sz="28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51530" y="-76200"/>
            <a:ext cx="47259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 smtClean="0">
                <a:sym typeface="+mn-ea"/>
              </a:rPr>
              <a:t> </a:t>
            </a:r>
            <a:r>
              <a:rPr lang="en-US" sz="2800" dirty="0" smtClean="0">
                <a:sym typeface="+mn-ea"/>
              </a:rPr>
              <a:t>XGBoost </a:t>
            </a:r>
            <a:r>
              <a:rPr lang="en-US" sz="2800" dirty="0" smtClean="0">
                <a:sym typeface="+mn-ea"/>
              </a:rPr>
              <a:t>Confusion Matrix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521970"/>
            <a:ext cx="5455920" cy="1868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" y="2514600"/>
            <a:ext cx="3816985" cy="154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60" y="2549525"/>
            <a:ext cx="3213100" cy="1478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730" y="457200"/>
            <a:ext cx="3559175" cy="2771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930" y="3962400"/>
            <a:ext cx="11388725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  <a:sym typeface="+mn-ea"/>
              </a:rPr>
              <a:t>Interpretation of test confusion matrix: 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  <a:sym typeface="+mn-ea"/>
              </a:rPr>
              <a:t>Diagonal values represent accurate predictions, while non-diagonal predictions are not accurate. In the output, 1204and 69  are actual predictions and 24 and 11 are innacurate predictions.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  <a:sym typeface="+mn-ea"/>
              </a:rPr>
              <a:t>True Positive from our matrix :69</a:t>
            </a:r>
          </a:p>
          <a:p>
            <a:r>
              <a:rPr lang="en-US" sz="1400" dirty="0" smtClean="0">
                <a:latin typeface="Century" panose="02040604050505020304" pitchFamily="18" charset="0"/>
                <a:sym typeface="+mn-ea"/>
              </a:rPr>
              <a:t>True Negative from our matrix 1204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  <a:sym typeface="+mn-ea"/>
              </a:rPr>
              <a:t>False Positive from our matrix :24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  <a:sym typeface="+mn-ea"/>
              </a:rPr>
              <a:t>False Negative from our matrix :11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600" dirty="0" smtClean="0">
              <a:latin typeface="Century" panose="02040604050505020304" pitchFamily="18" charset="0"/>
            </a:endParaRPr>
          </a:p>
          <a:p>
            <a:r>
              <a:rPr lang="en-US" sz="1400" b="1" u="sng" dirty="0" smtClean="0">
                <a:latin typeface="Century" panose="02040604050505020304" pitchFamily="18" charset="0"/>
                <a:sym typeface="+mn-ea"/>
              </a:rPr>
              <a:t>Recall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  <a:sym typeface="+mn-ea"/>
              </a:rPr>
              <a:t>Train Data :1.0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  <a:sym typeface="+mn-ea"/>
              </a:rPr>
              <a:t>Test Data :0.9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latin typeface="Century" panose="02040604050505020304" pitchFamily="18" charset="0"/>
                <a:sym typeface="+mn-ea"/>
              </a:rPr>
              <a:t>We can see that Recall for both Train and Test are same. Hence, model build is not overfittting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60550" y="152400"/>
            <a:ext cx="82308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 smtClean="0">
                <a:latin typeface="Century" panose="02040604050505020304" pitchFamily="18" charset="0"/>
                <a:sym typeface="+mn-ea"/>
              </a:rPr>
              <a:t> </a:t>
            </a:r>
            <a:r>
              <a:rPr lang="en-US" sz="2800" dirty="0" smtClean="0">
                <a:sym typeface="+mn-ea"/>
              </a:rPr>
              <a:t>XGBoost </a:t>
            </a:r>
            <a:r>
              <a:rPr lang="en-US" altLang="zh-CN" sz="2800" dirty="0" smtClean="0">
                <a:latin typeface="Century" panose="02040604050505020304" pitchFamily="18" charset="0"/>
                <a:sym typeface="+mn-ea"/>
              </a:rPr>
              <a:t>AUC ROC Curve and Cross Validation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762000"/>
            <a:ext cx="5981700" cy="247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" y="3352800"/>
            <a:ext cx="607123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30" y="5181600"/>
            <a:ext cx="45720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130" y="990600"/>
            <a:ext cx="4957445" cy="37820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5930" y="5562600"/>
            <a:ext cx="915416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  <a:sym typeface="+mn-ea"/>
              </a:rPr>
              <a:t>From ROC curve we have value of 0.99 which means that our model is good at predicting.</a:t>
            </a:r>
            <a:endParaRPr lang="en-US" altLang="zh-CN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entury" panose="02040604050505020304" pitchFamily="18" charset="0"/>
                <a:sym typeface="+mn-ea"/>
              </a:rPr>
              <a:t>Cross Validation  Recall score - 0.98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51530" y="152400"/>
            <a:ext cx="4941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800" dirty="0" err="1">
                <a:latin typeface="Century" pitchFamily="18" charset="0"/>
              </a:rPr>
              <a:t>Comparision</a:t>
            </a:r>
            <a:r>
              <a:rPr lang="en-US" sz="2800" dirty="0">
                <a:latin typeface="Century" pitchFamily="18" charset="0"/>
              </a:rPr>
              <a:t> Of All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" y="914400"/>
            <a:ext cx="648652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" y="1447800"/>
            <a:ext cx="656272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" y="3505200"/>
            <a:ext cx="6505575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855" y="1447800"/>
            <a:ext cx="4778375" cy="41243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7330" y="6019800"/>
            <a:ext cx="1053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itchFamily="18" charset="0"/>
              </a:rPr>
              <a:t>From the graph we can infer that Random Forest has the highest AUC score of 0.99 followed by XGboost</a:t>
            </a:r>
            <a:r>
              <a:rPr lang="en-US" sz="1400" dirty="0" smtClean="0">
                <a:latin typeface="Century" pitchFamily="18" charset="0"/>
              </a:rPr>
              <a:t>, Logistic </a:t>
            </a:r>
            <a:r>
              <a:rPr lang="en-US" sz="1400" dirty="0">
                <a:latin typeface="Century" pitchFamily="18" charset="0"/>
              </a:rPr>
              <a:t>Regression</a:t>
            </a:r>
            <a:r>
              <a:rPr lang="en-US" sz="1400" dirty="0" smtClean="0">
                <a:latin typeface="Century" pitchFamily="18" charset="0"/>
              </a:rPr>
              <a:t>, KNN </a:t>
            </a:r>
            <a:r>
              <a:rPr lang="en-US" sz="1400" dirty="0">
                <a:latin typeface="Century" pitchFamily="18" charset="0"/>
              </a:rPr>
              <a:t>and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612" y="0"/>
            <a:ext cx="10972800" cy="135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itchFamily="18" charset="0"/>
              </a:rPr>
              <a:t>Conclusion</a:t>
            </a:r>
            <a:r>
              <a:rPr lang="en-US" b="1" dirty="0" smtClean="0"/>
              <a:t> :</a:t>
            </a:r>
          </a:p>
          <a:p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From the above, we can clearly see that Random Forest gave us best Recall of 96%.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Also, Type II(False Negative) errors are close to 2 in Random Forest model.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The area in ROC curve for Random Forest is 0.99 which is close to 1 which suggests that Random Forest is the best model in </a:t>
            </a:r>
            <a:r>
              <a:rPr lang="en-US" sz="1200" dirty="0" err="1" smtClean="0">
                <a:latin typeface="Century" pitchFamily="18" charset="0"/>
              </a:rPr>
              <a:t>comparision</a:t>
            </a:r>
            <a:r>
              <a:rPr lang="en-US" sz="1200" dirty="0" smtClean="0">
                <a:latin typeface="Century" pitchFamily="18" charset="0"/>
              </a:rPr>
              <a:t> to other models.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Cross-validation  score is close to 0.98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Therefore, Random Forest would be the best choice for predicting whether customer would be interested in taking personal loan or not.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Actionable Insights &amp; Recommendations :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 </a:t>
            </a:r>
            <a:r>
              <a:rPr lang="en-US" sz="1200" dirty="0" smtClean="0">
                <a:latin typeface="Century" pitchFamily="18" charset="0"/>
              </a:rPr>
              <a:t>As we have observed that Income is most important Feature, which indicates that Income has a good effect on Personal Loan, Customers with High Income have more chances of having Personal Loan. So it is advised to Target Customers with high income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CCAvg also show a good relationship with Personal Loan, which means customer who are spending more on credit cards can be targeted for Personal Loan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Since CD account has good relation with Personal loan, customers having CD account can be targeted for personal loans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Customers who has more family members can be </a:t>
            </a:r>
            <a:r>
              <a:rPr lang="en-US" sz="1200" dirty="0" err="1" smtClean="0">
                <a:latin typeface="Century" pitchFamily="18" charset="0"/>
              </a:rPr>
              <a:t>targted</a:t>
            </a:r>
            <a:r>
              <a:rPr lang="en-US" sz="1200" dirty="0" smtClean="0">
                <a:latin typeface="Century" pitchFamily="18" charset="0"/>
              </a:rPr>
              <a:t> for personal loan as well, since the relation between Family variable with personal loan is also good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Customer willing to have high mortgage value can also be targeted for personal loan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Customer whose Education level is high can be targeted for personal loan</a:t>
            </a:r>
          </a:p>
          <a:p>
            <a:pPr algn="just">
              <a:buFont typeface="Arial" pitchFamily="34" charset="0"/>
              <a:buChar char="•"/>
            </a:pPr>
            <a:endParaRPr lang="en-US" sz="1200" dirty="0" smtClean="0">
              <a:latin typeface="Century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200" dirty="0" smtClean="0">
                <a:latin typeface="Century" pitchFamily="18" charset="0"/>
              </a:rPr>
              <a:t> Customer using addition bank services like Credit card or online doesn't have any significant impact on personal loan, so marketing/campaign team must not put more focus on such customers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cri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10224770" cy="3452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15" y="4191002"/>
            <a:ext cx="9954207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</a:t>
            </a: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age of customer in given data set is </a:t>
            </a:r>
            <a:r>
              <a:rPr lang="en-US" altLang="zh-CN" sz="1400" dirty="0" smtClean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45.34</a:t>
            </a:r>
            <a:endParaRPr lang="en-US" altLang="zh-CN" sz="1400" dirty="0">
              <a:solidFill>
                <a:srgbClr val="000000"/>
              </a:solidFill>
              <a:latin typeface="Century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experience of customers in </a:t>
            </a:r>
            <a:r>
              <a:rPr lang="en-US" altLang="zh-CN" sz="1400" dirty="0" smtClean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years </a:t>
            </a: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is 20.10 years. But experience Variable has -ve values which is not correct, this need to be </a:t>
            </a:r>
            <a:r>
              <a:rPr lang="en-US" altLang="zh-CN" sz="1400" dirty="0" smtClean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fixed</a:t>
            </a:r>
            <a:endParaRPr lang="en-US" altLang="zh-CN" sz="1400" dirty="0">
              <a:solidFill>
                <a:srgbClr val="000000"/>
              </a:solidFill>
              <a:latin typeface="Century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income of customer in dollars is 73.77K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family size is 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amount spent by customer on credit cart in dollars is 1.93K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On an average most of the customer are Under graduate or graduate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Average house loan customer availed in dollars is 56.5K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entury" pitchFamily="18" charset="0"/>
                <a:cs typeface="Calibri" panose="020F0502020204030204" pitchFamily="34" charset="0"/>
              </a:rPr>
              <a:t>For variables: Income, CCAvg, Experience, Mortgage, Security_Account, CD_Accounts, CreditCard has big difference between mean Vs Max values, which suggest that there are some extreme values or possible outliers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588" y="304802"/>
            <a:ext cx="8024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u="sng" dirty="0" smtClean="0">
                <a:latin typeface="Century" pitchFamily="18" charset="0"/>
              </a:rPr>
              <a:t>Data Description</a:t>
            </a:r>
            <a:endParaRPr lang="zh-CN" altLang="en-US" sz="2400" b="1" dirty="0" smtClean="0">
              <a:latin typeface="Century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41730" y="1752600"/>
            <a:ext cx="76860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94" y="152400"/>
            <a:ext cx="10563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u="sng" dirty="0" smtClean="0">
                <a:latin typeface="Century" panose="02040604050505020304" pitchFamily="18" charset="0"/>
              </a:rPr>
              <a:t>EDA : Univariate Analysis of Continous Variables</a:t>
            </a:r>
            <a:endParaRPr lang="zh-CN" altLang="en-US" sz="2000" b="1" u="sng" dirty="0">
              <a:latin typeface="Century" panose="02040604050505020304" pitchFamily="18" charset="0"/>
            </a:endParaRPr>
          </a:p>
        </p:txBody>
      </p:sp>
      <p:sp>
        <p:nvSpPr>
          <p:cNvPr id="17410" name="AutoShape 2" descr="data:image/png;base64,iVBORw0KGgoAAAANSUhEUgAABtcAAANfCAYAAACiw4LeAAAAOXRFWHRTb2Z0d2FyZQBNYXRwbG90bGliIHZlcnNpb24zLjQuMSwgaHR0cHM6Ly9tYXRwbG90bGliLm9yZy/Z1A+gAAAACXBIWXMAAAsTAAALEwEAmpwYAAEAAElEQVR4nOz9d3xc5Z33/7+mq400KjOjZstFsmS5Ygx2HGJSIA4YxV4Du5T74ZTvmiS/TeDn7Pq+CS0LgXCTNet0ktvf5N4lgRiWsHYcwDYhIRQ7YJviJstFrrKsNmqjMpr2/cNYwXFBZaQzo3k/Hw890Mw5c87nXBYz15zPdX0uUzQajSIiIiIiIiIiIiIiIiIiH8lsdAAiIiIiIiIiIiIiIiIiiULJNREREREREREREREREZEBUnJNREREREREREREREREZICUXBMREREREREREREREREZICXXRERERERERERERERERAZIyTURERERERERERERERGRAVJyTURERCRBbdy4keuvv55rr72Wp5566rzt1dXV3HjjjSxatIh7772XUCgEwI4dO1i2bBlVVVV89atfpb29HYDt27czb948lixZwpIlS/jWt741qtcjIiIiIiIiIpIITNFoNGp0EPGstbWLSCQxmyg3N4OWFr/RYSQktd3Qqe2GR+03dGq7oUvktjObTWRnpxsdhiEaGhq49dZbef7557Hb7dxyyy38+7//O6Wlpf373HDDDTz88MPMnj2be+65h+nTp3Pbbbdx7bXX8sQTT1BaWsrq1asxm81885vf5Je//CXBYJCvfOUrQ45rOH2nRP5bNIrabHDUXoOnNhsctdfgqc0GZ7jtlcx9JzgzMOmJJ54gGAzyxS9+kdtvv/2c7dXV1dx33334/X7mzp3Lgw8+iNVq7d/+gx/8ALPZzDe+8Q0ADh8+zP33309XVxcpKSn867/+K1OnTh1wPIl8z+lv6f/l2FJ7xpbaM7bUnrGl9oytWLfnpfpO1gs+K/0ikWhCd3QSOXajqe2GTm03PGq/oVPbDZ3aLvFs3bqV+fPn43K5AFi0aBGbNm3i61//OgB1dXX09vYye/ZsAJYtW8YPf/hDbrvtNl588UVsNhvBYJCGhgbKy8sB2L17Ny0tLbz00kvk5+fz7W9/m4KCgkHFNdy+k/4WB09tNjhqr8FTmw2O2mvw1GaDo/YamoaGBtasWXPOwKR58+adMzBp1apV5wxMevbZZ7ntttvo7Ozk0Ucf5YUXXuAf//Ef+/e/7777uOOOO/jUpz7Ftm3b+F//63/xu9/9bsAxJfo9p781lq4lHqg9Y0vtGVtqz9hSe8bWaLWnkmsiIiIiCaixsRG3293/2OPxsGvXrotud7vdNDQ0AGCz2aipqeFLX/oSVquVb37zmwA4nU4WL17MNddcw29+8xtWrlzJunXrBhVXbm7GcC4Lt9s5rNcnI7XZ4Ki9Bk9tNjhqr8FTmw2O2mtohjMw6ZVXXmHChAl86UtfOueYN998MwsXLgSgvLyc+vr6UbseERERMZaSayIiIiIJ6EKVvU0m04C3l5eXs3XrVtatW9efRHvooYf6t9966608/vjjdHZ24nQO/CZeS4t/yKPE3G4nTU2dQ3ptslKbDY7aa/DUZoOj9ho8tdngDLe9zGbTsAfCJKrhDExaunQpAD/60Y/OOeayZcv6f//hD3/INddcM6iYxtq/hRK/saX2jC21Z2ypPWNL7Rlbo9WeSq6JiIiIJCCv18uOHTv6Hzc2NuLxeM7Z3tzc3P+4qakJj8dDIBDg9ddf77/58/nPf57HHnuMSCTCz3/+c+644w4sFkv/6z68zoiIiIhIohruwKRLHfd73/se77//Pk8++eSgYhrOoKR4o0R5bKk9Y0vtGVtqz9hSe8ZWrNvzUgOTzDE7i4iIiIiMmgULFrBt2zZ8Ph89PT1s2bKlvywRQFFREQ6Hg507dwKwfv16Fi5ciNVq5cEHH2TPnj0AvPTSS8yZMwez2czLL7/M5s2b+/efNWsWqampo39xIiIiIjH2twOPBjow6VJCoRD/8i//wu7du3nyyScHNdtfREREEpuSayIiIiIJyOv1snLlSpYvX87SpUu54YYbmDlzJitWrGD37t0ArF69mkcffZTrrruOnp4eli9fjsViYc2aNTzwwAMsWbKEzZs388gjjwDw2GOP8eSTT7J48WJ++9vf8vDDDxt5iSIiIiIxM9SBSZfy2GOP4ff7+eUvf6nEmoiISJJRnR8RERGRBFVVVUVVVdU5z61du7b/94qKCp577rnzXjd37lyef/75854vKytj3bp1sQ9URERExGAfHpgUDAa56aab+gcm3XnnncyYMYPVq1dz33330dXVRWVlJcuXL7/o8Xw+H0899RTFxcXcfPPN/c9v2LBhNC5HREREDKbkmoiIiIiIiIiIjHlDHZh01je+8Y3+33Nycti3b1/sgxQREZGEoLKQIiIiIiIiIiIiIiIiIgMUV8m1jRs3cv3113Pttdfy1FNPnbe9urqaG2+8kUWLFnHvvfcSCoUA2LFjB8uWLaOqqoqvfvWrtLe3A7B9+3bmzZvHkiVLWLJkCd/61rdG9XpERERERERERERERERkbImb5FpDQwNr1qzh6aefZsOGDTzzzDMcOnTonH1WrVrF/fffz+bNm4lGozz77LMAfOtb3+J73/seGzdupLS0lF/84hcA7N69my9/+cts2LCBDRs28Oijj476dYmIiIiIiIiIiIiIiMjYETfJta1btzJ//nxcLhdpaWksWrSITZs29W+vq6ujt7eX2bNnA7Bs2bL+7S+++CKlpaUEg0EaGhrIzMwEziTX3nzzTZYuXcpXv/pV6uvrR/26REREREREREREREREZOyIm+RaY2Mjbre7/7HH46GhoeGi291ud/92m81GTU0NV199NW+99RaLFy8GwOl0snz5ctavX8/VV1/NypUrR+lqREREREREREREREREZCyyGh3AWdFo9LznTCbTgLeXl5ezdetW1q1bx8qVK1m3bh0PPfRQ//Zbb72Vxx9/nM7OTpxO54Djys3NGPC+8cjtHvi1yrnUdkOnthsetd/Qqe2GTm0nIiIiIiIiIiIyMHGTXPN6vezYsaP/cWNjIx6P55ztzc3N/Y+bmprweDwEAgFef/11rrnmGgA+//nP89hjjxGJRPj5z3/OHXfcgcVi6X+d1Tq4S25p8ROJnJ/YSwRut5Ompk6jw0hIaruhU9sNj9pv6NR2Q5fIbWc2mxJ+IIyIiIiIiIiIiCSWuCkLuWDBArZt24bP56Onp4ctW7awcOHC/u1FRUU4HA527twJwPr161m4cCFWq5UHH3yQPXv2APDSSy8xZ84czGYzL7/8Mps3b+7ff9asWaSmpo7+xYmIiIiIiIiIiIiIiMiYEFcz11auXMny5csJBoPcdNNNzJw5kxUrVnDnnXcyY8YMVq9ezX333UdXVxeVlZUsX74ci8XCmjVreOCBBwiHw3i9Xh555BEAHnvsMe6//35+8pOfkJOTw/e+9z2Dr1JERP5WKAKBYGjYx0np7otBNCIiIjLWxaLv4bBZscbNUFURERktg/0M0eeFiMjYFTfJNYCqqiqqqqrOeW7t2rX9v1dUVPDcc8+d97q5c+fy/PPPn/d8WVkZ69ati32gIiISM4FgiO3VDcM+ztWXj8f00buJiIjIIHR299EVGFuJqFj0Pa6Y6sXqiKuv0yIiMgoG+xmizwsRkbFL7+4iIiIiIiJyQT29SkSJiIiIiIj8rTgaPygiIiIiIiIiIiIiIiIS3zR8UERERERERCRBxWr92ngr3ykiIiIiEs+UXBMRERERERFJULFav1blO0VEREREBk7j0kREREREREREREREREQGSMk1ERERERERERERERERkQFSzQcRERERERmUWKzxpPWdREREREREJFEpuSYiIiIiIoMSizWetL6TiIiIiIiIJCqNFRUREREREREREREREREZICXXRERERERERERERERERAZIyTURERERERERERERERGRAVJyTURERERERERERERERGSAtIK4iEgCCEUgEAwN+zgOmxWrhlWIiIiIiIiIiIiIDJmSayIiCSAQDLG9umHYx7liqherQ2/9IiIiIiIiIiIiIkOl+QsiIiIiIiIiIiIiIiIiA6TkmoiIiIiIiIiIiIiIiMgAqTaYyAV0dvfRFdD6ViIiIiIiIiIiIiIici4l10QuoKdX61uJiIiIiIiIiIiIiMj5NKdGREREREREREREREREZICUXBMREREREREREREREREZICXXRERERERERERERERERAZIi0GJyJgRikAgGBr2cRw2K1YNPRARERERERERERGRC1ByTUTGjEAwxPbqhmEf54qpXqwOvT2KiIiIiIiIiIiIyPk0N0NERERERERERERERERkgJRcExERERERERERERERERkgJddEREREREREREREREREBkjJNREREREREREREREREZEBUnJNREREREREREREREREZICUXBMREREREREREREREREZIKvRAYiIiIiIiIiIiIgkqlA4QjAUIdUx9FutoQgEgiEAor5uugOhi+7rsFmxasqEiIihlFwTERERERERERERGYRoNMrBk+3Unuqgua2HSBRyMh2UeJ1MnZCN1TK47FcgGGJ7dQMAzowUOv29F933iqlerMNI5ImIyPDpXVhERERERERERERkgIKhCH/Ze5oj9Z1kOx1MnZCN3WbhZKOfdw82c6LRz6cvLzI6TBERGUFKromIiIiIiIiIiIgMQF8ozOa3TtDaGeCysjymT8rBZDIBMGNSLsdOd/LGrnpe+stxpk7IId3jNDhiEREZCarOKyIiIpKgNm7cyPXXX8+1117LU089dd726upqbrzxRhYtWsS9995LKHRm3YYdO3awbNkyqqqq+OpXv0p7ezsAHR0d3HHHHVx33XXcfvvtNDU1jer1iIiIiIjEs2g0ytbdp2nzB/j0nCJmTM7tT6ydVZLv5LNXjCMQDPPL31cTCkcMilZEREaSkmsiIiIiCaihoYE1a9bw9NNPs2HDBp555hkOHTp0zj6rVq3i/vvvZ/PmzUSjUZ599lkAvvWtb/G9732PjRs3Ulpayi9+8QsAvv/97zN37lxeeuklbr75Zh555JFRvy4RERERkXj1hx0nOd7g5/Ipboo9GRfdz52dyoLp+Zxo9PPfr9WOYoQiIjJalFwTERERSUBbt25l/vz5uFwu0tLSWLRoEZs2berfXldXR29vL7NnzwZg2bJl/dtffPFFSktLCQaDNDQ0kJmZCcCrr75KVVUVADfccAOvvfYawWBwdC9MRERERCQOHa5rZ+ObR5iQ72TqhOyP3H+818nHZ+Sz6a3jVB/1jUKEIiIymrTmmoiIiEgCamxsxO129z/2eDzs2rXrotvdbjcNDQ0A2Gw2ampq+NKXvoTVauWb3/zmea+xWq1kZGTg8/nwer0Djis39+IjeAfC7daaFINlRJtFfd04M1KGdYy0NAfunLQYRTRw+hsbnMYE/re+mJH++x3tv7FYXA8Y+++k/y8HR+0lEluhCASCoUvuE4lGeXJzDZlpdj42Pf+8UpAX83dXT+ZwXQf/sWk/j6yYj9WieQ4iImOFkmsiIiIiCSgajZ733Ie/5H/U9vLycrZu3cq6detYuXIl69atu+B5zObB3QBoafETiZx/7oFwu500NXUO6bXJyqg26w6E6PT3Du8Y3QGawuEYRTQw+hsbAoslIf+tL2Uk/36N+BuLxfWAcf9O+v9ycIbbXmazadgDYUTGmkAwxPbqhkvuc/BkGyca/dy+aAqWASbWABw2C7d8pozv/9f7/Pm9U3zm8uLhhisiInFCwyVEREREEpDX66W5ubn/cWNjIx6P56Lbm5qa8Hg8BAIB/vCHP/Q///nPf56amhrgzOy3s68JhUL4/X5cLtcIX4mIiIiISPzqC4Z590Azblcql01xf/QLPsRkNjGpKJOycVlseOMILZ29dAVCF/wZ4vg0ERExiJJrIiIiIglowYIFbNu2DZ/PR09PD1u2bGHhwoX924uKinA4HOzcuROA9evXs3DhQqxWKw8++CB79uwB4KWXXmLOnDkAXH311axfvx44sy7b3Llzsdlso3thIiIiIiJxZE+tj96+MFdO9Qy4HORZgWCYHfsbKSvOwt8T5Febathe3XDBn1AkMkJXICIiI0FlIUWSzEBqiQ+Ew2bFqvS8iIhhvF4vK1euZPny5QSDQW666SZmzpzJihUruPPOO5kxYwarV6/mvvvuo6uri8rKSpYvX47FYmHNmjU88MADhMNhvF4vjzzyCAB33XUXd999N4sXL8bpdLJ69WqDr1JERERExDiBYJia421MyHeSmzX09S3zslIpyXey76iPqSXZOOyWGEYpIiJGUHJNJMkMpJb4QFwx1YvVobcQEREjVVVVUVVVdc5za9eu7f+9oqKC55577rzXzZ07l+eff/68510uFz/72c9iH6iIiIiISAKqOdZKMBxhxuScYR9r5uRcjp3u5MCJNmZMzo1BdCIiYqS4mneyceNGrr/+eq699lqeeuqp87ZXV1dz4403smjRIu69915CoTOzb3bs2MGyZcuoqqriq1/9Ku3t7QB0dHRwxx13cN1113H77bfT1NQ0qtcjIiIiIiIiIiLxYaj3nc76wQ9+wI9+9KP+x7rvNLYFQxH2HWul2J1OtnPos9bOynY6KMxLY//xVsIqASkikvDiJrnW0NDAmjVrePrpp9mwYQPPPPMMhw4dOmefVatWcf/997N582ai0SjPPvssAN/61rf43ve+x8aNGyktLeUXv/gFAN///veZO3cuL730EjfffHN/ySMREREREREREUkew7nv1NnZyT333MMvf/nLc/bXfaex7eCJNvqCkZjOMquckENPIMyRU50xO6aIiBgjbpJrW7duZf78+bhcLtLS0li0aBGbNm3q315XV0dvby+zZ88GYNmyZf3bX3zxRUpLSwkGgzQ0NJCZmQnAq6++2l8q6YYbbuC1114jGAyO7oWJiIiIiIiIiIihhnPf6ZVXXmHChAl86UtfOueYuu80dkWiUfYda8Wbk4rblRqz4xbkppHtdLD3qI9oNBqz44qIyOiLmwWTGhsbcbvd/Y89Hg+7du266Ha3201Dw5l1o2w2GzU1NXzpS1/CarXyzW9+87zXWK1WMjIy8Pl8eL3eAceVm5sxrOsymtvtNDqEhNTo68aZMfwp/2lpDtw5aTGIKHaio3BtRv3djca1jYYLtd9YubYLidW1gd7zhkNtJyLJLBQ5sy7tcDlsVqxxM3xRREQ+bDj3nZYuXQpwTknIv33NUO47Jfo9p7+VqN8pLvSd9Mipdrp7Q1x9WfE522w266C+v15o/8srPPxh+wnaukKMz3dedN9LnScev9vHu0T9+4xXas/YUnvG1mi1Z9wk1y40WsNkMg14e3l5OVu3bmXdunWsXLmSdevWXfA8ZvPgvu22tPiJRBJzJInb7aSpSdPMh8RiodPfO+zDdHcHaAqHYxBQ7HQHQiN6bUb+3Y30tY2Gi7XfWLi2i4nVtQF6zxuiRP68MJtNY+6mhIiMvkAwxPbqhmEf54qpXqyOuPmKJSIiHzLc+04DNZj7Tol8z+lvJfJ3igt9J33vQCNpDiu5Tvs524LBwX1/vdD+3uwUHDYL7x9sJDvDdsF9nRkplzxPPH63j2eJ/PcZj9SesaX2jK1Yt+el7jvFzbhKr9dLc3Nz/+PGxkY8Hs9Ftzc1NeHxeAgEAvzhD3/of/7zn/88NTU1wJlRSGdfEwqF8Pv9uFyuEb4SERERERERERGJJ0O973Qpuu80NnV09XGquZuycVmYzYNPsH4Ui9nM5KJMTjT66QkMf+a8iIgYI26SawsWLGDbtm34fD56enrYsmULCxcu7N9eVFSEw+Fg586dAKxfv56FCxditVp58MEH2bNnDwAvvfQSc+bMAeDqq69m/fr1wJl12ebOnYvNZkNERERERERERJLHUO87XYruO41NB060YTJBWbFrxM4xZZyLaBQOnWwfsXOIiMjIipuaJV6vl5UrV7J8+XKCwSA33XQTM2fOZMWKFdx5553MmDGD1atXc99999HV1UVlZSXLly/HYrGwZs0aHnjgAcLhMF6vl0ceeQSAu+66i7vvvpvFixfjdDpZvXq1wVcpIiIiIiIiIiKjbaj3nS5F953GnnA4wqG6dsZ7naSljNxt08x0O96cVA6ebGf6pJwhlSAVERFjxU1yDaCqqoqqqqpznlu7dm3/7xUVFTz33HPnvW7u3Lk8//zz5z3vcrn42c9+FvtARUREREREREQkoQz1vtNZ3/jGN855rPtOY8/Jpi76ghHKirNG/FxTxrl4/f166lu6KcxLH/HziYhIbMVNWUgRERERERERERERoxyuayfVYSU/N23EzzXem4HDZuHAibYRP5eIiMSekmsiIiIiIiIiIiKS1HoCIeqau5hUmIl5FMo0WsxmJhdlcqLRT08gNOLnExGR2FJyTURERERERERERJLa0fpOolGYXJg5aucsK3YRjcKhuvZRO6eIiMSGkmsiIiIiIiIiIiKS1A6faic304HL6Ri1c2Zl2PHmpHLwRDuRaHTUzisiIsOn5JqIiIiIiIiIiIgkrbbOAL6OAJMKs0b93FOKXfh7ghzU2msiIglFyTURERERERERERFJWkdPd2ICJhQ4R/3c470ZOGwW/rL79KifW0REhk7JNREREREREREREUlK0WiUo6c78eakkeqwjvr5LRYzk4sy2XPER08gNOrnFxGRoVFyTURERERERERERJJSfUs3HV19lOSP/qy1s8qKs4hEohyuazcsBhERGRwl10RERERERERERCQpvXOgCRNnyjMaJSvDwaTCTA6ebCcajRoWh4iIDJySayIiIiIiIiIiIpJ0otEo7x5oMqwk5IfNn55PZ3eQ075uQ+MQEZGBUXJNREREREREREREks7Jpi4aW3sMLQl51szSXOxWMwdPqDSkiEgiUHJNREREREREREREks6O/Y2YTMaWhDzLZrUwqSiT4w1+egIho8MREZGPoOSaiIiIiIiIiIiIJJ33DjUzqTDT8JKQZ5UVu4hEo+w/5jM6FBER+QhKromIiIiIiIiIiEhSaW7v4USjnxmTco0OpV+204HblcK+Iz6i0ajR4YiIyCUouSYiIiIiIiIiIiJJ5f1DLQDMmBw/yTU4M3utrTNAY2uP0aGIiMglKLkmIiIiIiIiIiIiSeW9Q83k56ThyU4zOpRzTChwYreZOXCizehQPlIoAl2B0IB/QhGjIxYRiZ34KCgsIiIiIiIiIiIiMgp6AiH2H2vl2rnjjA7lPFaLmSnjs9l3xMcVfWFS7JZRPX8oAoFgaED7RqKwc3/DgI99xVQv1jhZ305EZLj0biYiIiIiIiJxLRSOYDKB2WTCZDIZHY6IiCS4PUd8hCNRZpflGR3KBU2bmMuewy0cqmtn+sScUT13IBhie/XAEmazprhHOBoRkfil5JqIiIiIiIgYLtAXpvZUOwdPtnOyyU9Tey+tnQG6e0OEwmfqSJmAtBQrWRkO8rJSKHKnM97jZMo4F9lOh7EXICIiCeO9g01kpNqYXJRJbzD+ahXmuVLx5qSy/1grlSXZmM0aWCIiEm+UXBMREREREZFR197Vx6GTbRw82c7Bk20cO+0nEo1iAjzZqbhdqZR4naSnWEmxW4gC4XCUrt4gbf4+Glu72fvBzAMAb04as0tzuXyKh0lFmZg1w01ERC4gEo2yu9bH9Ek5WMxmIP6SawBTS7J59d1TnGj0U5LvNDocERH5G0quiYiIiIiIyIiKRqM0tPZw8MRfk2kNrT3AmbVlJhVmct388ZQVuygtyiQtxTag44bCEU42+dl/rI19x3z8YcdJNr99grysFD55WRFXzSwgM80+kpcmIiIJ5nhDJ/6eIDMm5hodyiUVezLISLVRfaxVyTURkTik5JqIiIiIiEgS8vcEaWrrobUzgL8nSDAUIRyJ4rCZcdgtpNisOFJstLT34rBZsNvM2Kzmj1zzLBSO4O8O4usM4Ovo5S97GzjV3IW/JwhAeoqVsmIXC2cXUlbsosTrxGY1D+karBYzE/IzmZCfyefmjae7N8T7h5p57f1TPPfqYda/Xsvl5R4+dVkRZcVZWq9NRETYU+sDYNoor2U2WGaTiYoSFzv2N9HS3ktuVorRIYmIyIcouSYiIiIiIpIEWjsD7DrczJ4jPo7Wd9LS0TvoY5hMYLeeSbTZbRbOLgETjkQJhiIEgmH6PrR2jdlsotidzpwpeUwoyGRKsYv83LQRK9mYlmLlY9Pz+dj0fOqau/jzu3W8uec0b+1roKw4i89/fCIlBRr9LyKSzPbUtjDem0FmevzPbC4tyuK9g83sPeJj4exCo8MREZEPUXJNRERERERkjOoLhtlR08jr79dTc6INgJxMB6VFWXx6ThH5uWnkOFPISLVhs5mxmE30BSP09oUIBMP0hKJs31tPXzBCXzB8JnkWihDoO/PfaDRKFLDbTGSmnZnxluawkp5qI9vpICvdzrxp+aQ7Rv+rZ1FeOrddO4Ubr57MG7vrefEvx3j8mfeYkO9kUlEmRXnpmskmIpJkegIhDp/qYNGV440OZUDsNgvl47PZd8RHR1dfQiQERUSShZJrIiIiIiIiY0xPIMQf3znJlu0n6OwO4nGl8nefmMhlU9wfmVRKTwFwABC1WGho9o9O0CPEYbfwmcuLWTirkDd31/P7bUf54846crNSuKwsj4LcNCXZRESSRPWxVsKRKNPjvCTkh1VOyKb6WCt7jvhYMD3f6HBEROQDSq6JiIiIiIiMEaFwhFffreN3bx7F3xNk+sQcrps3noqS7KRPINmsZj55WRFzyt0888eD7DrUwh92nMSTncplZXl4c9KMDlFEREbYniM+HHYLpcVZRocyYKkOK2XFWRw80casybmkp9qMDklERFByTUREREREZEyoPtbKrzbXcNrXzdSSbG765GQmFmQaHVbcsVjMlBW7mFSYycET7eyubWHz2ycoyE3jsil55GWlGh2iiIiMgGg0yp7aFqaOz8ZqMRsdzqBMm5jDgRNt7D3i48pKr9HhiIgISq6JiIiIiIgktK7eIM+8cog3dtfjcaVy500zmTU5N+lnqn0Ui9lMRUk2pcVZ1BxvY0+tjxe3HWecJ4PZZXlkOx1GhygiIjHU1N5Lc3tvwqy39mEZqTYmF2Zx4EQ7lQlU0lJEZCxTck1ERIYlGo3S0dWHrzNA6wc/vs5euntDBEMRIpEoVqsZh82CK8NObmYKxe4MCvPSMZt1009ERGQ4ao638n827qPd38f180v4/McnYLdZjA4roVgtZqZNzKFsXBb7j7ay92grG988yoR8J7PL8shMtxsdooiIxMD+Y60AVIx3GRvIEM0qzaW2voP3DzbzqTnFRocjIpL0lFwTEZEBiUajdHQHOdXkp665q//nVFMX3YHQOftazCbSU23YrWbMJhPBcITevhA9gXD/Pg7bmTr30ybmEIlESUvRR5KIiMhAhcIRNrxxhBe3HcOTncq9yy9XCchhslstzCzNo3x8NnuP+th/rJVjpzuZVJTJrMl5ZKRpjRsRkURWc7yVzDQbhXnpRocyJOmpNirGu9h3tJVTzV2UFSXOunEiImOR7mSKiMg5otEovo4A9S1dnGrp5lRzF/UtXdS3dOPvCfbvl55ipTAvnSsrvRTmppGblUKOM4Vsp4OMNBvmC5Si6u0L0dLey/EGP7X1HeypbeHZPx7CZIJxngymlmTjyU5VGSsREZFLaPB18/Pf7eXo6U4+MbOAW68pI8Wur3ax4rBbmDPFzdSSbPbU+qg50UbtqQ7Ge51MLXHhdmlNNhGRRBONRtl/vI3y8dkJ/X1zxqRcDp5s53dvHOGf/2G20eGIiCQ1fQMTEUkykWiUdn8fvo5eWj748bUH+n9vbO0hEPzrDLOzSbQ5U9wU5qVT5E6nKC+drHT7oL+UpNitFLkzKHJn8LHp+USjUQ7Xd7Dh9SMcPNnG8QY/+blpXF7uJjczJdaXLiIikvB21jTxixf2YTGb+P8tnc7cCo/RIY1ZqQ4rV0z1UDkxm/3H2jh4oo1jpzvJyrDT2R3kqhkF5Ki/IiKSEBpbe2jtDFBRkm10KMPisFuYMSmHdw40s+twCzMn5xodkohI0lJyTUTiRjQaxd8TpKcvTDAYxmG3kOawkeqwJPTIstEWjUbp6g3R5g/Q1ROkqzdEV0+Q7t4Qv996lHZ/H+FI9JzXpDqs5GY6yMlMoXyci4K8dApz0yjITceZZhux9jeZTBTkpnN5uZtZpbkcPNHOrsMtvLD1GFPGZXF5uQeb1Twi5xYREUkkkUiU/369lhe2HWNiQSb/9HfTldgZJekpNi4vdzNzci5H6zs4VNfO+tePsP71I0zIdzJjUi4V411MKhx6ea5wJIK/O0hHd5CeQKi/r5Zit5CeYiUnMwWrRX0iEZGhqj6e2OutfdjUCdmcbOriqZdrqBg/T2utiogYRMk1ETFMd2+I6mOt7Dvq40h9B/W+bgJ94fP2S0+xUpSXTkl+JtMm5lA+zoXDrs7jWd29IU77umluOzMSr9UfoC8Y6d9uMp25KZSWYmVSYSYeVxo5mQ5yM1PIzUwhJzMlLtY7s1rMTJ2QzeSiTN4/1EL1sVZONXdz1cx8PNlpRocnIiJiGH9PkJ//bi97j/hYOKuQ26+dosEnBrBZzZSNc1E2zkVJvpN9R3y8e7CZ3287ysatYALyc9PxuFJwOR1kpdux2yxYLWbCkQi9gTC9feEP1qEN0dkdpKO7j87uIF09QaKXOLfFbMLtSqW0KIsZk3OZNiEnLvpvIiKJYv+xVrIy7OTnJP53S4vZzN9/upQf/3Y3L/7lGEs/McnokEREkpJ64yIyqiLRKHtqfbyxu573DjYRCkdx2C1MKsjkqhkFeFyppDqs2G1mAsEwXT0hGtt6ONnk59X36nh5xwnsVjNzprhZMCOfygk5F1zbayyLRqO0dgY43uDneEMnbf4+AKwWE64MBxPynWQ7HbicDpypdlIclv42umKql3RHfL/1220WrpjqYXx+Bm/uOs3mt09w5VQP5eMTu3yHyEjYuHEjTzzxBMFgkC9+8Yvcfvvt52yvrq7mvvvuw+/3M3fuXB588EGsVis7d+7ku9/9LqFQCJfLxXe/+12KiorYvn07X//618nPzwegsrKSRx991IhLE5EPHDvdyU/+ezdt/gBf+Fw5V88uMjokATzZaUzMz2TxxybQ3RviUF0bR+s7aeoMcOxUB7X1HXR2B895jYkz5bxS7BZSHVacaXYK89LJTLPjTLORmW4nM81OqsOKxXym79bbF6arN8hp35l1cN892MQbu+ux28x8fEYB184dhzPdbkALiIjEt1AEAsEQcOY7dPWxVsrHu+i+wIDeyKVGN8Sp8vHZzKv08uJfjjGv0ktBbrrRIYmIJJ34vsMqImNGKBzhrX0NvPiXY9S3dJORauOTlxUxt9zDpMLMAZW56QuGOXiynZ0Hmnh7XwN/2ddAQW4ai64cz8emeUfhKozVFwxTe6qDgyfbae0MYAI82anMKXdTkJNGdqZjTCUavdlp3LCghNd31fPWvkZaOwNcOdWL2Tx2rlFkOBoaGlizZg3PP/88drudW265hXnz5lFaWtq/z6pVq3j44YeZPXs299xzD88++yy33XYbq1at4qc//SkVFRU899xzPPzwwzzxxBPs3r2bL3/5y3zlK18x8MpE5Kxte07zH5v2k5Fq4+7bL2dSYabRIckFpKVYmTk5j5mT83C7nTQ1dQJnSnkGQxGC4QhWiwm7zTLsvlo4EuFwXQdv7Krn9fdP8eq7dVw9u4j83FTsVlV2EBE5KxAMsb26AYA2f4DO7iA2i7n/uQ+bNcU92uHFxC2fLmVPbQv/7+/38a3/cbnKB4uIjDIl10RkREWjUd4/1MKzfzrEaV83xe4M7qiqZG6FZ9AdP7vNwrSJOUybmMOtnyllZ00Tm94+zn+8tJ/fvXmEz80rwWxizCVfWjsDvPiXY7z23imC4Qi5mQ7mVXooyXeSYh/bb+N2m4VPzSni3QPN7D3iIxCMcNXMgv7R3CLJbOvWrcyfPx+XywXAokWL2LRpE1//+tcBqKuro7e3l9mzZwOwbNkyfvjDH3LTTTdx1113UVFRAUB5eTm//vWvAdi9ezctLS289NJL5Ofn8+1vf5uCgoJRvzZJPj2BEMcbOjnZ1IWvo5f2rj76gmGinCmH50y140y3UZD71zVBx9rn/YeFwhGe+eMhXtl5kvJxLr62dDqZmp2UcMxmEw67BQexS3pZzGamjHMxZZyLGz85md+9eYRX36kjxWHhqpkFmrkgInIBja09AHjHQEnID8vKcPCFz1Xw0/V7+P3WoyoPKSIyysb2XVkRMVRLey//uWk/e474yM9J4xvLZjC7LA9TDGZX2awW5k/LZ16ll31HW3n+tcM8/fIBXBl2rqz0jok66j2BEC+9dZwtbx8nGI5Q4nVSOTGHvKwUo0MbVWaTicvL3aTaLeyoaSIcjnD17EIsGpUnSa6xsRG3+6+jbD0eD7t27brodrfbTUNDA3a7nSVLlgAQiUT48Y9/zDXXXAOA0+lk8eLFXHPNNfzmN79h5cqVrFu3blBx5eZmDOeycLudw3p9MjKizaK+bpwZw/s86uqLsL2mnrf2nubA8VaiH5RkslrMuJwOUh0WTCYTwVCEzq5W/D1/LbGXnmKlclIul1d4WTCzgGznwGO5UHvF4noA0tIcuIfZB2nt6GX1k9vZd8TH0qsn88XFlYZ+5jXGoG1i0S6xFIt/70td02j9P+l2wzcn5LJgZhE/ff59/rDjJB+fWcjM0qH1t438d9J7/+CovUQGp7G1hxS7BWeazehQYm5uhYePTcvn91uPMWNyLpMLs4wOSUQkaSi5JiIxF4lG+fN7p3j2T4cAuPWaMj51WdGIlCgwmUxMm5hD5YRstu49zbo/HGTL2yeYVJh5JiET5+uLXUg4EuG1906x4Y0jdHQHuXKqh8/NL+FofYfRoRmqcmIOFouZt/Y18Mauej4xu3BMlcEUGaxo9PzFIT58M/Wjtvf19XH33XcTCoX6y0A+9NBD/dtvvfVWHn/8cTo7O3E6B34Tr6XFT2SIC1d8uJyaDIxRbdYdCNHp7x3Sa5tae9h71MeJRj/RKEwscPL5j09kYkEm4zwZuDLsF0wM9AXDnPZ1c7LJz8GT7VQfa2X7vgZ+/t+7qJyQw6fnFDFrct4lZ7RdrL2Gcz3nHKc7QFP4/LVcBurAiTae2LCHnkCIr3x+GvMqvfh8XcOOa1gslmG3zXDbJdZi8e99sWsy4v/J/OwUPnfleN7YVc8b75+iqbWbK6d6Bp1gM+rfSe/9gzPc9jKbTcMeCCOSaJraevBkp8ZkoG88uv3aKWf6EOv38MAXrtBsdxGRUZJ4d51FJK6dbuni8d+8y/7jbVROyOaLn6sgz5U64uc1mUzMLnPTEwix+3ALe4+0cqLRz+yyPMrHuxImCbPrUBM/fvY96lu6mTLOxV03lzKxIJOuQCjpk2sA5eNdhMMRdtQ0kVLdOKQbRyJjhdfrZceOHf2PGxsb8Xg852xvbm7uf9zU1NS/vauri6997Wu4XC6eeOIJbDYbkUiEn//859xxxx1YLH8tYWa1qrsosdHdG2JnTSNH6jtx2Cxce8U4Pjt3HDmZA5tBZLdZGO91Mt7rZMH0AqLRKHXNXbxd3cibu+v50W93k5eVwg0LJrBgen5CrTsSjUb5w46TPPunQ+RmpfDNv5/NOI9ufsvA2axmPnlZITtrmth3tBWzycTcCrf6SSKS9HoCITq7g0wZ5zI6lBGTlmLl68tm8N1f7+RnG/bwz7fMxmJOnH6QiEii0t0SEYmZN3fX89TLBwD4wufKWTircNS/0FstZi6b4mZyURZv7Wtge3UjtXUdfGy6d8A374zg7wny7J8O8cauejyuVL5x4wxmD7Gkz1hXOTGHnr4Qe4+0kp5iZfqkXKNDEjHEggUL+NGPfoTP5yM1NZUtW7bwne98p397UVERDoeDnTt3cvnll7N+/XoWLlwIwKpVqygpKeGhhx7qf58xm828/PLLlJSUcP3117N+/XpmzZpFaurID5CQse94Qydv7j5NOBxlxuRcpk/MYcGMAtKHMcPcZDJR7M6g2J3Bkqsm8O6BZl5668xarL/fepSbP1XK3PL4Ty709oX4j5f283Z1I5eV5fH/LK4kLUVf02TwTB+U0o5GofpYK1aLicumuD/6hSIiY9jZ9dY82WO7T1uS72T5onJ+8UI1z/7xMLdeU2Z0SCIiY56+tYmMskgkSps/gK8jQG8wRF8wgtViItVhJTPdTl5WSsKNMOrtC/HrLQfYuuc00yfn8oXPlpNr8Lpgmel2rplbzNHTnWyvbuSFbceonJDDrNLcuBrJHo1Gebu6kd/84QD+nhA3fqqUa+cUYbfFbuH7sWjOFDf+nhDvHmgmJzOFwrx0o0MSGXVer5eVK1eyfPlygsEgN910EzNnzmTFihXceeedzJgxg9WrV3PffffR1dVFZWUly5cvZ9++fbzyyiuUlpaydOlS4Mx6bWvXruWxxx7j/vvv5yc/+Qk5OTl873vfM/YiJeFFolHePdDM3iM+crNS+MTMghEpVWQxm5lb4eHycje7a1t4/s+1PLF+D1NLsvkfn51CQW58fk6c9nXzk+d3c6qlixuvnsR180sSZra9xCfTBzPWQuEIu2t9ZGU4mFSYaXRYIiKGaWztwWI2xfVg21j5+IwCjjV08vKOE+RkOlh05XijQxIRGdPiKrm2ceNGnnjiCYLBIF/84he5/fbbz9leXV3Nfffdh9/vZ+7cuTz44INYrVZ27tzJd7/7XUKhEC6Xi+9+97sUFRWxfft2vv71r5Ofnw9AZWUljz76qBGXJknM19HL3iM+Dta1c+x0J6eauwhfYi0ai9lEfm4aU8a5mDo+m2kTc+J63bATjX6eWL+HBl83S66ayJeWzMDX4jc6LODMzYWJBZkU5qaz80ATe4/4OHa6k/nTvHGRjGlp7+VXW2rYdbiFCflOvvkPFVw+vVBrTgyAyWRiwfR82v0BXnv/FIs/VmJ0SCKGqKqqoqqq6pzn1q5d2/97RUUFzz333DnbKysrqampueDxysrKWLduXewDlaQUiUR5c3c9R+o7mTIuiyumekZ8AJHJZGLm5DymT8zl1ffqeP7PtTzwi7f57BXjqPr4hBE992DtrGniFy/sw2ox881/mM20CTlGhyRjhMlkYl6ll/auPrbtOY0rw54UN5VFRC6kqa3ng0HMyTF45ZZPl9HWGeCZPx4iK8PO/Mp8o0MSERmz4uaOfUNDA2vWrOH555/Hbrdzyy23MG/ePEpLS/v3WbVqFQ8//DCzZ8/mnnvu4dlnn+W2225j1apV/PSnP+2/gfTwww/zxBNPsHv3br785S/zla98xcArk2TU2d3HkfpO/rDjJKeazyxCn5FqoyTfyfSJObhdqeRkppDmsGKzmglFIvQEQrR19nHa183xhk627j7Nn96pw241M6s0j0/MLKByYk7cjGaORqO8+m4dT//hIOmpVv7l1suYWpIdlx1Wh93Cgun5TCrIZNve0/xhx0kmFWYyt8JNin303wbDkQh/3FnH86/VEiXKLZ8u5Zq54zDHYdvFM5vVzKfmFPHC1mP8+b1TfG7BJGxGByUiIsC5ibXLpuQxY5RL+JrNJj49p5i55R6e+/NhXnrrOH/Z18A3/n42E9zGDrAJhsL89s+1bNl+gokFmfzT301X4kNizmw2cfXsQl7YeoxX3z3FDR8vwW5VZQQRSS6hcISWjl6mTUyeASxms4kVVZV0dr/PL35fjfWD2f0iIhJ7cZNc27p1K/Pnz8flcgGwaNEiNm3axNe//nUA6urq6O3tZfbs2QAsW7aMH/7wh9x0003cddddVFRUAFBeXs6vf/1rAHbv3k1LSwsvvfQS+fn5fPvb36agoGDUr02SQzQa5WRTF/uPtVLf0g3ApMJM/v5TpUyflENRXvqg1vwIhSMcrmvn7f2NbK9uZPv+RvJz0vjsFeO4amaBoaUN+4Jh/u+L+3n3QBPTJ+bwjzdUjkiJp1jLz03j8x+fwK5aH3tqW6hr6uKKqW4mFmSO2nosB0+28avNBzjZ5Gf6pByWf7acPNfYrv0+kpxpdhbMyOfVd0/xu9dquXHhRKNDEhFJetFolLf2NRiWWPuwzHQ7X75+KgtnFfKfm/bz0C/e4sqpHm67ZoohfZeTjX7+z8a9nGzq4tNziviHT5dhs8ZPuWoZW1IdVq6eXcimt46zc38TH5uu2Qsiklya23qJRsf+emt/y2a1cOdNM1nzX+/zsw17WRGJMq/Sa3RYIiJjTtwk1xobG3G7/7rYssfjYdeuXRfd7na7aWhowG63s2TJEgAikQg//vGPueaaawBwOp0sXryYa665ht/85jesXLly0KWOcnMzhnNZhnO7nUaHkJAafd04MwY2gjgajVJ7qp239zbg6+glPdXGvGn5lJdkc/VlxXhy0oYcR0F+FlddPp5gKMKb79fxu9dreXJzDZvePs4t15bz6bnjsAwyyRYdxLVdyKkmP6/sOIG/O8gXFley7JOl5824MurvbqDXtvCyNKZNyuVPO0/yxq7THGvw84lZRWR/MGo8Lc2Bexj/bhfS2tnLf/x+H3/ccYK8rBTu/sIVLJhRcMGk3oXab7j/bmeNxLUN13CvbVpGCqdbe3hx2xE+cVkR0wy8iZvI9HkhIrFy4EQ7B0+2M31ijqGJtQ8rLcri21+8gj/vPs0zL9ew94iPWz5TxoLp+aMywCYSjfLy9hP89s+HSUux8f+/eSYzJ+eN+HlF3NmpVE7MYe8RHyX5zrgojS4iMlqa2noAcCfhgNZUh5Vv/v0svv9fu/g/G/fi7wnymcuLjQ5LRGRMiZvkWjR6/hpUH/6i+1Hb+/r6uPvuuwmFQv1lIB966KH+7bfeeiuPP/44nZ2dOJ0Dv4HY0uIncon1seKZ2+3U2k1DZbHQ6e/9yN18Hb28ta+BprZeMtPtXDWzgAn5zjPJpkiE7u4ATeFwTEKaNt5F5W2XseeIj/9+rZYfPvse616uYcnHJzKv0jvgkoLdgdCAru1vhcMR3j3YzL6jrWSk2rjr72cyY2IuLX+zvpqRf3eDuTa7xcS1VxRz4Hgb7x5o5jcv11BalMWs0ly6x2XF7N8t0Bfmj++c5PfbjtEXDHP9/BKqFkzAYbfQ3Hz+2nQXa7+h/rudd5wY/k3GSiyu7bLSPFraeln96x185/+Zh8OuskeDkcifF2azKeEHwoiMJY2t3WyvbqAoL53ZU+IreWS1mLnl2nIqirP4z5f284sXqvnLvga+sKic1NSRKyzc0NrNf760n/3H27isLI8vXFdBZlr8z/iXsWN2aS4nG/1s3XOaz181QeUhRSRpNLX3kpVux2FLzve9FLuVlTfP4v9s3MtTLx/gVEsXt36mLKaVkHoCIU41d9ETCJHqsOJMs+FUP0dEkkTcJNe8Xi87duzof9zY2IjH4zlne3Nzc//jpqam/u1dXV187Wtfw+Vy8cQTT2Cz2YhEIvz85z/njjvuwGL564eo1Ro3lywJLByJ8t7BJvYdbcVh+2A9r8LMEV8zy2QyMWNSLtMn5vDeoWbWv36Etb/fx4t/OcbfLZzEZWV5IzL6uqWjlzd31dPm72PKuCwuL/cwqTAr5ucZbWaTiYqSbCYUONl1uIWa420cruugrrmbGz5WQkHu0Ef2+nuCvL7rFJvfOk5Hd5Dpk3K49TNlwzqmXJzNaubLVdN47Fc72PDmEf7+U6Uf/SIREYmpvmCY196rJz3VxidmFcTNOrF/qygvnbv/xxxefbeO/3r1MPf94i2um1dCRqp10BUBLqUvGObFvxzjxb8cx2Y18cXrKvjEzAvPWhcZSRaLmQXT83nprePsOtSitXdEJClEo1Ga23qSfsauw27hn5bN4LevnlmD9vjpTv6xqhJv9tAr2gRDEY6e7uDA8Xae3FRz3vZiTwaXT8kjK8MxnNBFROJe3GSaFixYwI9+9CN8Ph+pqals2bKF73znO/3bi4qKcDgc7Ny5k8svv5z169ezcOFCAFatWkVJSQkPPfRQ/5dVs9nMyy+/TElJCddffz3r169n1qxZpKYm31Rwia3O7j5ee6+elo5eSouzuHyKe9RnyZhMJi4rczOrNI8d+xtZ//oRfvz8biYWOFl29WSmTYjNYr19oTC7D/vYd9RHit3CZy4vosg99maIpNitXDnVy9SSbPYdbWV7dQPb9pymrDiLj88oYObkXFwD6BQGQxGqj/nYvr+Rt6sbCYYiTC3J5p8+MZGyYtfIX0iSmzI+m0/MLGDL2yeYX+llvFdlDkVERtOOmiZ6AiGu+1gJ9jgfIW42mfj0nGJml+bx6y0H2PDGETJSbcwuy2NCgXNYicFwJMIbu+rZ8MYR2vx9XDnVwy2fKRtQX0IuLRSBQDA07OMkaGGSYXFnpzK5KJP9x9ooH+/SrAIRGfNaOwP09oXJcw1/eYVEZzaZuPlTpZTkO3lyUw3f/uXbLFs4mU9dVjSotV/b/QFqTpwZlBwMRXBl2Pnc/PGEQhHSU2z09IVobO1hb62P3715lCumeqgYnz2CVyYiYqy4Sa55vV5WrlzJ8uXLCQaD3HTTTcycOZMVK1Zw5513MmPGDFavXs19991HV1cXlZWVLF++nH379vHKK69QWlrK0qVLgTPrta1du5bHHnuM+++/n5/85Cfk5OTwve99z9iLlIRX39LFq++ewgR88rJCw2/em00mrpzq5fJyN1t3n2bDm0d4fN17TBnn4nPzxjNzcu6Qbg6FwhEOnWxn1+EWevvCTC7KZG65Z8yX2nOm2ZlX6WX55yp490ATr++q5z9e2g9AsTudEu+ZdSoyPygrEY5E6ezuo6Wjl2OnOzlyupNAX5hUh4WPTcvnM5cXM84z9pKR8ezmT5Xy3qFmntxcwz3/4/IRn00qIiJnnGru4tDJdqZNzCEvK3FuYuVkpnDnTTPZeaCJp18+wBu76nn/UDOVE3KYWOAcVJIw0BfmDztO8Mb7p2jpCDC5KJOvfH4a5bqphMlsoisQm6TYzv0Nwz7OrCnuj95pDLqszM2x053srGnik5cVGR2OiMiIOnb6TNn7vCwNsj/ryqleSouy+I+X9rPulYO8vP0ENywo4YoKD2kpFy6RHY5EONHYxYHjbZz2dWM2wfh8J+XjXHiyU5ld7uH9A00AZGEnPyeNKeOy2Lr7NG/va8RhszCxIHM0L1NEZNTETXINoKqqiqqqqnOeW7t2bf/vFRUVPPfcc+dsr6yspKbm/CnIAGVlZaxbty72gUpSqj3Vwdbd9WSm2/n0nGIy0kZubY7BspjNfGJWIfOneXn13VNsevs4P3xuF96cND4+PZ/5lV7yBrCAb7s/wJH6TmqOtxEIhvFkp/Lpyz0JdZMsFjLT7Vw/v4Tr5o3nRKOfPUd8VB/1seeojzf3nD5vf6vFxDiPk49Pz2fm5FymluQMavSXxE5Gqo1/+HQp/+/vq3ljdz0LZxUaHZKIyJgXCkfYtuc0mel2ZpXmGh3OkFSUZLN4QQknGvzsqfXx1r4GduxvpNiTQWFeGm5XKpnp9nMGLYUjEdo6+2hu7+FEYxenW7qIRKFivIvbry1nVmmuSkB+IBAM9994G45kTYrFSlqKlemTcnnvYDMNvm68OUMvCSYiEu+One7EbDKR7dTM8Q/LyUxh5d/PYu9RH7/9cy3/uamGp14+wNSSHIry0snJdNDTF+bgiTZaOnppbO0hHImSnmLlsrI8SouzSHVc+nZyit3K1bML+cOOk7y5qx6HzZL05TlFZGyKq+SaSLw6cLyNv+xrwJudyqfmFMVtqSOb1cK1V4zjU3OK2LG/kT+9W8fzr9Xy/Gu1H4wecpHnSqG5rQerxUwoHKG3L4yvM0BTWw/t/j4AitzpTJ+Ygyc7NalvCplMJsZ7nYz3Orl+fgkA3b1B/L0h+vrCmExnZrtlpNo0QyqOfGxaPn96p47/fr2WK6d6SLHro05EZCRVH22lqzfEoivHYY3hmmWjzWwyUZLvZLw3g+b2XmpPdXDsdGf/yHcTZ9YtsVrMBEMR+kJhoh+UF8xItVFRkk3VVRMpj5NS0LEqoWiJn/FkEgOVE7I5cKKNdw4087l545K6ry8iY9ux053kZDqw6Lv6eUwmE9Mn5jJtQg619R3s2N/IrsMtVB9rJRSOfLAPZKXbmTLORWFeOgV5aYOqjGSxmPnUnCI2vXWcN3efZuknJmoQsoiMObrjKPIRjpzq4C/7Gihyp/PJ2YUxXeh+pFgtZuZPy2f+tHya23rYXtNIzfE2duxvpPsCJXkcNgs5mQ6mjHNR4nWSlqK3hotJS7FdtFyCxAeTycQ/fLqM7/56J5veOs7ST0wyOiQRkTGrJxBiT62PcZ6MMTMLxmQy4Xal4nalcuVUDx1dQZraevD3BOkJhAhHotisZuw2C9lOBzlOB840GyaTieI4Wps2EAyxvXr4JRTnTiuIQTRyMbFIgg5mDTmrxcz0STm8va+R075uCnI1k0CSy8aNG3niiScIBoN88Ytf5Pbbbz9ne3V1Nffddx9+v5+5c+fy4IMPYrVaOXXqFKtWraKlpYWJEyeyevVq0tPTaW9v51/+5V9oaGjAbrfzne98h6lTpxp0dXJWOBLheEMnk4pUjvBSTCYTkwuzmFyYxT98uoxINEpnVx994Sh7apuHPQDDbrPwsen5vPSX4+yubWGOZqCLyBijO+gil3Cyyc8bu+vxZqdydYIk1v5WniuV6+aVcN28EqLRKE0dvby5q55QOILNcubGUKrDolGrMqaUFmcxt8LDprePc/XsIpUCEREZIbsOtxCKRMbszRKTyURWhp2sDLvRocgYFYsk6GDLZZYVZ7HnsI9dh1qUXJOk0tDQwJo1a3j++eex2+3ccsstzJs3j9LS0v59Vq1axcMPP8zs2bO55557ePbZZ7ntttt48MEHue2221i8eDE/+clP+OlPf8qqVav4v//3/zJlyhTWrl3LH//4Rx566CF+85vfGHiVAlDf3E1fKKL11gbJbDKRleGgKxCK2T0ityuVSYWZ7DvSSllxVkyOKSISLxIvUyAyStr9fbz+Xj3ZTgefurwoocscnWUymUhPsZHtdOB2peJyOkhLsSqxJmPSTVdPIhyO8rs3jxgdiojImNTR1ceBE22UFbuUfBJJIBazmWmTcmho7eF0S7fR4YiMmq1btzJ//nxcLhdpaWksWrSITZs29W+vq6ujt7eX2bNnA7Bs2TI2bdpEMBhk+/btLFq06JznASKRCF1dXQD09PSQkpJc65XHq9r6DoCkWz8+Xs2Z4sZshh37h7/+qohIPNHMNZEL6AmEePW9OsxmE5+8rAi7NT7XWBORi/Nkp7FwViGvvX+KxR8r0ahFEZEY21Prw2wyMas01+hQRGSQyoqz2FPbwq7DLeTnjo2SriIfpbGxEbf7rzM9PR4Pu3btuuh2t9tNQ0MDra2tZGRkYLVaz3ke4Mtf/jL/8A//wFVXXUVXVxe//OUvBxVTbm78lBOOBbfbaXQIANS39pCWYqXQ4xzQYGKbzYozY2CJuMHsO9xjX+p1aWkO3CNUkjvq645pezgzYE65l7f3naatK8iE4uxYhDlo8fL3OVaoPWNL7Rlbo9WeSq6J/I1oNMp/vrCPDn8f11xRTEaq1tcSSVSLP1bC67tO8cK2Y3zhcxVGhyMiMma0dgaoPdVO2TgXqQ59pRBJNFaLmakl2bxzoBlfRy85mZrdIWNfNHr+AoUfTrxcbPulXved73yH22+/neXLl/Puu++ycuVKXnjhBdLTB1ZytaXFT2QwCyfGMbfbSVNTp9FhAFBd28J4rxN/V2BA+weDITr9vTHfdzjHdmakXPJ13d0BmsLhAccxGN2B2LfHhPx0duw3seWtoxTljP7A13j6+xwL1J6xpfaMrVi3p9lsuuhgmMSvcycSY2/ta2B7dQOzp+RpDQKRBJeTmcInZhXyxq56mtt7jA5HRGTM+NM7J4kC0ybkGB2KiAxRWbELq8VE9bFWo0MRGRVer5fm5ub+x42NjXg8notub2pqwuPxkJOTg9/vJ/xBIuPs8wCvvPIKN954IwCXXXYZubm5HD58eDQuRy4iGIpQ19zFOM/YmhWY6FLsVibmO3l7XyM9gZDR4YiIxISSayIf0uYP8NTLB5hclMW0ibpZNBpCEegKhGLyM0YG/EmMLZ5fgskEL2w7ZnQoIiJjgr8nyJu765lYkElGmvEz/AfTl2j0dasPIfIBh93CpMIsjpzq1I1OSQoLFixg27Zt+Hw+enp62LJlCwsXLuzfXlRUhMPhYOfOnQCsX7+ehQsXYrPZmDt3Li+++OI5zwNUVFTwhz/8AYCjR4/S2NjIxIkTR/nK5MNONXcRjkSVXItD5SXZBIJhtu45bXQoIiIxoRouIh+IRqM8uamGvlCEL1dNo+Zoi9EhJYVAMMT26oaYHGvWFPdH7yRJJyczhU/MLOT1XadYetVEsjIcRockIpLQ/vTOSfqCkbgZiDSYvsTFSiypDyHJamqJiwMn2jh4oo2Fs4uMDkdkRHm9XlauXMny5csJBoPcdNNNzJw5kxUrVnDnnXcyY8YMVq9ezX333UdXVxeVlZUsX74cgG9/+9vcfffdPPHEExQUFPDv//7vAPzv//2/eeCBB1i7di12u53HHnsMp1Pr5hjpWMOZUmDFngyO1ncYHI18WF5WCiX5Tv74zkk+PadoQOvhiYjEMyXXRD7wzoEm3jvUzC2fLiU/N13JNZEx5LNXjOPVd+t45Z06li2cZHQ4IiIJKxyJ8Op7p6goySbbqcEKIokuK8NBYV46NSfaCIUjRocjMuKqqqqoqqo657m1a9f2/15RUcFzzz133uuKior41a9+dd7zEyZM4Mknn4x9oDJkx053kuqwkpeVouRaHPrErEJ+vbmGAyfaKB+fbXQ4IiLDorKQIkAwFOaZPx6i2J3OZ+YWGx2OiMSYNyeNy6a4+dM7Jwn0jcyizyIiyWDXoRZaOwNcNbPA6FBEJEYqSlz0BMLsqdXgQhFJfMcaOinxZmhWVJyaXZqHzWpmx/4mo0MRERk2JddEgM1vn6C5vZdbP1OGxaz/LUTGokVXjqOrN8Qbu+uNDkVEJGH96d06sp0Opk/KNToUEYmRwrx00lKsWgNHRBJeOBLhRKOf8V6V5oxXDruFmZNy2XGgkUhUi96KSGJTFkGSXmtngBe2HePyKW6mToiPtUNEJPZKi7KYXJjJlu3HiUTUiRcRGazGth72HPGxcFYhFrNGg4uMFWaTidKiLPYfbaWl/fw1CUVEEkV9SzfBUISSfCXX4tnlFW7a/X0cOtludCgiIsOi5Jokvd+9eYRwJMLNny41OhSREWcym+gKhIb9E0rAJTlMJhPXXjGOprZe9hxR2SMRkcH683t1mE0mFs4qNDoUEYmx0qIsAM3wF5GEdryhE0Az1+LcrMl5WC1mduxvNDoUEZFhsRodgIiRmtt6eGNXPQtnF+JxpRodjsiICwTDvH9g+LXNr5yWTyAYm9lfozmJbM4UN5npdv70Th0zJ+eN3olFRBJcOBLhzd2nmVWaS7bTQVcgZHRIIhJDGWk2ykuyeWPXKaoWTMCs2akikoCOnfZjt5opyEmjJ6i1tuNVqsPKjEk57Khp5JZryjBrfTwRSVBKrklS+/22o5hMsHh+idGhiCSUWCXpAGZNccfkOANhtZhZOKuAF7Yeo7m9h7wsJdVFRAZi75FWOrr6+PiMAqNDEZERsmB6Pr98oZp9R31aV1FEEtKxhk7GeTM0QCABzK3w8O7BZg7XtVNW7DI6HBGRIVFZSElaTW09vLn7NFfPKiInM8XocERklFw9qwhM8Of3ThkdiohIwvjL3tOkp1iZoRvuImPW9Em5pDmsbNt72uhQREQGLRKNcryhUyUhE8Ts0jwsZhPvHmw2OhQRkSFTck2S1gvbjmIymbj+Y5q1JpJMcrNSmDU5j9ffP0UonICLx4mIjLKeQIh3DjRxxVQvNqu+PoiMVTarmbkVbt450EygT+XURCSxNLf30tsXpkTJtQsKRRjwGuujsXRDqsNKWXEWe2p9I38yEZERorKQkpTau/rYuqeBq2bkk+10GB2OiIyyT15WxHuHmnnvYDNzKzxGhyMiEtfeOdBEXyjCx6Z5jQ5FREbY/Mp8Xnu/nncPNTG/Mt/ocEREBuxkox+AYneGwZHEp0AwxPbqhgHtO1pLN0yflMtzrx6mzR/AlaF7cyKSeJRck6T0p3dOEgpHuPaKcUaHkrBMZhNdgdB5z0d93XRf4PmLGY0RUSJ/a/rEHFwZdt7cXa/kmojIR/jL3tPkZaVQWpRldChJIxQ5cxNsONTHkqGYMt5FttPBX/Y2KLkmIgnlRKMfE1CUl250KDJA0ybk8ByH2XvEp3V9RSQhKbkmSacvGOZP79Yxa3IuBbnqdA1VIBjm/QNN5z3vzEih09874OOM1ogokQ8zm00smF7ApreO097VR1a63eiQRETiUrs/wL5jrdzwsQmYTCajw0kagxldfjHqY8lQmE0m5lV6eXn7CTq7+3CmqY8kIonhZKMfT3YqDrvF6FBkgMZ5M8hMsym5JiIJS4smSNL5y74GOruDfPbK8UaHIiIG+viMfCLRKH/Ze9roUERE4tY7B5qIRuHKqZrlK5Is5ld6CUei7NjfaHQoIiIDdqLJzziPSkImErPJxLSJOew54iMS1ZR7EUk8mrkmSSUajbJl+wnGezOoGO8yOpwBi0VpoLNUIkjkjILcdCYVZvLm7no+e8U4zcgQEbmAHTVN5OekUagSSyJJY5wng4LcNLbvb+RTc4qNDkdEBLj0fZFAX5im1h6uqPD0L1+hex+JYfrEXLbtbeB4QycT8jONDkdEZFCUXJOkcvBkO6eau/jSdRUJdSM9FqWBzlKJIJG/+vj0fH615QDHG/yU5DuNDkdEJK50dvdRc7yN6+aPT6h+k4gMj8lk4vJyDy9sO0pHVx+ZKp8tInHgUvdFmtp6iAJdvcH+fXTvIzFMm5gDwJ5an5JrIpJwVBZSksqf36sj1WHhyqleo0MRkThwZaUXq8XENpWGFBE5z7sHm4lEo8wtV0nIgTKZTXQFQsP+0Wh7MdrccjfRKLxz8Pw1lkVE4k1rZwCAbKfD4EhksDLT7Yz3ZrDvqM/oUEREBk0z1yRp+HuCbN/fxMJZBaO2wO3ZGyzDpRssIiMjPcXGjEm5bN/fyN9/uhSzZmaIiPTbWdNEXlYK471av2SgAsEw7x8YfjJCo+3FaOM8GXhcqeysaeKTs4uMDkdE5JJaOwPYLGYyUm1GhyJDUDE+mz+9W0cwFMFm1TwQEUkcSq5J0ti65zShcISFswpH7Zy6wZLchrJWXtTXTfcFErJKsI6cK6Z6ePdgM4dOtjNlnMvocERE4kJ3b5B9R31cO1drUookozOlId1s2X4Cf09QN6xFJK61dgZwOe3qsySoKeNcbNl+gqOnOygrdhkdjojIgCm5JkkhGo3y5/fqmFSYyXiv1lWS0TGUtfKcGSl0+nvPe14J1pEzuzQPu9XM29UNSq6JiHzg/cMthCNR5pTr80ckWc2t8PDSW8d572AzV80sMDocEZELikajtHYGmFig9boSVVlxFgAHTrQpuSYiCUVzbSUpHK7roL6lm6tHcdaaiCSGFLuVmaV57NjfSDgSMTocEZG48P6hZjLTbEwq1I0qkWQ1Id9JbqaDnTWNRociInJRXb0hgqGI1ltLYM40O0V56dQcbzM6FBGRQVFyTZLCtr2nsVvNzK3wGB2KiMShKys8dHQH1ZkXEQFC4Qh7an3MnJyntShFkpjJZOKyKW72Hm0l0Bc2OhwRkQtq6wwAkO20GxyJDMeU8S4O1rVrwKuIJBQl12TMC4UjvF3dwGVT3KQ6VAlVRM43c3IuDruFtwdZxlNEZCw6XNdOdyDEzMm5I3oek9lEVyA07B+tSyoycmaX5hEKR9h31Gd0KCIiF9TmP5Ncc2Vo5loiKx/nItAX5niD3+hQREQGTJkGGfN2HW6hqzfEx6blGx2KiMQpu83C7NI83jnQzPJFUcxmzdQQkeT1/qEWLGYT0ybmjOh5AsEw7x9oGvZxtC6pyMiZMs5FqsPCu4eauUz/r4lIHGrz95HmsGK3WYwORYbh7FprNcfbtH6eiCQMzVyTMW/b3tNkptmYNjHb6FBEJI7NmeLG3xPkUF270aGIiBjq/cPNlI93aca/iGC1mJkxKZddh1uIRDVNVETiT5s/QFaGSkImumynA092KgdOtBkdiojIgCm5JmNaV2+Q9w81c2WlF4tZf+4iY1koHBlWWbFJRZlYLSZ21gx/FoWISKJqbO2mvqWbWZPzjA5FROLErNI8Orr6OFLfYXQoIiLniESjtPv7VBJyjCgf5+LgyTYN5hCRhKHhqDKm7axpIhSOqiSkSBIIBMPsGOaaad6cNN450MQtnynFZFJpSBFJPu8fbgFgVunIrrcmIoljxqRczCYT7x1sZnJhltHhiIj083cHCUeiuJyauTYWlBZn8fquek63dFOYl250OCIiH0lTeWRM217dgMeVyoR8p9GhiEgCGOfJoKWjl5NNXUaHIiJiiN21LXhz0vBkpxkdiojEiYxUG2XFWbx/qNnoUEREztHmDwBo5toYUVp0ZgDHYS3VICIJQsk1GbM6u/uoPtbG3AqPZqCIyICM82RgAt49oNKQkhg2btzI9ddfz7XXXstTTz113vbq6mpuvPFGFi1axL333ksoFAJg586d3HjjjSxZsoQvfOEL1NXVAdDR0cEdd9zBddddx+23305Tk/5fSCbBUJgDx9uYPjHH6FBEJM7MKs3jZFMXze09RociItKv3d8HKLk2Vnhz0khPsXL4lJJrIpIYlFyTMevdg81EolGuqPAYHYqIJIhUh5WJhZm8o+SaJICGhgbWrFnD008/zYYNG3jmmWc4dOjQOfusWrWK+++/n82bNxONRnn22Wf7n3/kkUfYsGEDVVVVPPzwwwB8//vfZ+7cubz00kvcfPPNPPLII6N+XWKcgyfb6QtFmKbkmoj8jZmTz5SK3XPEZ3AkIiJ/1eoPkJ5ixWbV7c2xwGwyMakwi8N1WuNTRBKDPn1kzNq+vxGPK5Xx3gyjQxGRBDJjci7HG/34OnqNDkXkkrZu3cr8+fNxuVykpaWxaNEiNm3a1L+9rq6O3t5eZs+eDcCyZcvYtGkTfX193HXXXVRUVABQXl5OfX09AK+++ipVVVUA3HDDDbz22msEg8HRvTAxzN4jPixmExXjXUaHIiJxpiA3jdxMB3tqlVwTkfjR7u/TrLUxZnJRJqeau+ju1XcQEYl/VqMDEBkJnd19VB9t5XPzxqskpIgMyrSJOWx4/Qi7alv45Owio8MRuajGxkbcbnf/Y4/Hw65duy663e1209DQgN1uZ8mSJQBEIhF+/OMfc80115z3GqvVSkZGBj6fD6/XO+C4cnOHN6jF7dY6qYMVqzarOdFO5cRcxhVlf+S+UV83zoyUYZ3PZrMO+xhDOc6F9jUqlpE8TqxigQu3mRGxxNNx7A4bUcv5Y1Ubfd1gsQz4OBZb/LRvWpoDd87F11ucW5nPa+/W4cpOj/ksEb33D47aSwQikSjt/j4KcrVO7FhSWpRFFKg91cH0SblGhyMicklKrsmYpJKQIjJU+Tlp5GamsPuwkmsS36LR6HnPfXhAyUdt7+vr4+677yYUCvGVr3zloucxmwd3A7WlxU8kcv65B8LtdtLU1Dmk1yarWLVZe1cftafaufHqSQM6XncgRKd/eDN8g8HhH2Owx3FmpFxwXyNiGenjxCoWIG5iiafj+LsDvH+BMtIX+xu7mFlT3HHTvt3dAZrC4YtuLy3IZPNfjvHW+ycpH//RSfiB0nv/4Ay3vcxm07AHwojEg87uIJFolGynZq6NJRMLMjGZ4FBdu5JrIhL3VBZSxqQdNY24XSkqCSkig2YymZg5OZd9R1sJhiJGhyNyUV6vl+bm5v7HjY2NeDyei25vamrq397V1cU//uM/EgqFeOKJJ7DZbMCZ2W9nXxMKhfD7/bhcrlG4GjHavg/WUdJ6ayJyMZUTsrGYTexWaUgRiQNt/gAAWSoLOaakOqwU5WVw+JTWXROR+BdXybWNGzdy/fXXc+211/LUU0+dt726upobb7yRRYsWce+99xIKhQDYuXMnN954I0uWLOELX/gCdXV1AHR0dHDHHXdw3XXXcfvtt9PUdP7IQhl7egIh9h9r5bIyt0pCisiQzJycSyAY5sCJNqNDEbmoBQsWsG3bNnw+Hz09PWzZsoWFCxf2by8qKsLhcLBz504A1q9f37991apVlJSU8IMf/AC73d7/mquvvpr169cD8OKLLzJ37tz+xJuMbXuO+MhItTHeq1JjInJhqQ4rpUVZ7KltMToUERHazybX0u0fsafEE5PZRFcgdMmfknwntafa6QsPrRqGiMhoiZvkWkNDA2vWrOHpp59mw4YNPPPMMxw6dOicfVatWsX999/P5s2biUajPPvss/3PP/LII2zYsIGqqioefvhhAL7//e8zd+5cXnrpJW6++WYeeeSRUb8uGX17j/gIhaNcVpZndCgikqAqSrKxWszsOqybRxK/vF4vK1euZPny5SxdupQbbriBmTNnsmLFCnbv3g3A6tWrefTRR7nuuuvo6elh+fLl7Nu3j1deeYV33nmHpUuXsmTJElasWAHAXXfdxXvvvcfixYt5+umneeCBB4y8RBkl0WiUfcd8VE7IxqyBSSJyCdMn5XC80d8/Y0RExChtXX1kpNpivgakjKxAMMz26oZL/kCUnkCYY6c1e01E4lvcrLm2detW5s+f3196aNGiRWzatImvf/3rANTV1dHb28vs2bMBWLZsGT/84Q+56aabuOuuu6ioqACgvLycX//61wC8+uqr/TPgbrjhBh566CGCwaBGYI9x7x5sIj3FSmlxltGhiEiCctgsVJS42FXbwq2UGR2OyEVVVVVRVVV1znNr167t/72iooLnnnvunO2VlZXU1NRc8Hgul4uf/exnsQ9U4tppXzft/j4qJ6gkpIhc2oxJufz2z7XsPeLj4zMKjA5HRJJYu7+PTM1aG5PyslIBON7QSWFe+oBf57BZUa5VREZT3CTXGhsbcbvd/Y89Hg+7du266Ha3201DQwN2u50lS5YAEIlE+PGPf8w111xz3musVisZGRn4fD68Xu+A40r0hX7d7uQq7RMOR9hd62Pe9ALyvUNPrjX6unFmpAw7HpvNGlfHieWxLnWcwRw/Hq8tLc2BOydt2MeJDvHv6EKvibe/pXj8d4PB/e1dzNl//wUzi/g/63cTNJkozEvsz4KBSLbPCxH5q+pjrcCZWbsiIpdS7MnAmWZj31El10TEONFolI6uPvJj8L1d4k9m+pkZibWnOrCYB15V4YqpXqyOuLnVLSJJYETecb7xjW9w6623smDBggG/Jho9v47uh9fL+qjtfX193H333YRCIb7yla9c9Dxm8+CGMLS0+IlEErPGr9vtpKmp0+gwRtX+Y634e4JMHZc1vGu3WOj09w47nmAwFFfHieWxLnYcZ0bKoI4fj9fW09vH0ZPDL3UTiTLoeC7WfvH2txSP/24w+Pa+kO7uAE3hMBO9Z0bIvb7zBJ+eUzzs48azRP68MJtNCT8QBobWdxKJlepjreRmOnBnxWagg4iMXWaTicoJOew72ko0GtUa12IY9Z2Sm78nSDgSJStDM9fGIpPJRF5WCscbOilTVSoRiWMjklz77Gc/y09/+lMefPBB/v7v/54bb7yxv9zjxXi9Xnbs2NH/uLGxEY/Hc8725ubm/sdNTU3927u6uvja176Gy+XiiSee6C/76PF4aG5uJj8/n1AohN/v/8g4JLG9e7AZq8XMtIkqayRDFwiGef9A07CPM2uK+6N3krjlcaWSl5XC3iO+MZ9cE+MNpe8kEguRaJT9x1qZXZanm+QiMiCVJdm8ta+BU81dFLkTf4CLJCb1nZJbR1cfgJJrY9jZ7+KhcASrRbUeRSQ+jci7U1VVFb/+9a/56U9/SktLCzfffDOrVq06p8zj31qwYAHbtm3D5/PR09PDli1bWLhwYf/2oqIiHA4HO3fuBGD9+vX921etWkVJSQk/+MEPsNv/+sF69dVXs379egBefPFF5s6dq/XWxrBoNMp7h5qonJBNil3TwEVkeEwfjMzef7yVcCRidDgyxg2l7yQSCycb/XT1hpiqkpAiMkBn12fcd7TV4EgkmanvlNza/R8k17Tm2piV50olEgVfR2yq3IiIjIQRS/1HIhGOHTvG0aNHCYVC5Obm8q//+q/827/92wX393q9rFy5kuXLl7N06VJuuOEGZs6cyYoVK9i9ezcAq1ev5tFHH+W6666jp6eH5cuXs2/fPl555RXeeecdli5dypIlS1ixYgUAd911F++99x6LFy/m6aef5oEHHhipy5U4cNrXTVNbL7Mm5xodioiMEdMm5tATCHOkPjFLJkpiGWzfSSQW+tdbG6/kmogMTG5WCt7sVPYe9RkdiiQ59Z2SV1tXHw6bRQOrx7C8D8qVN7cruSYi8WtEPoXWrFnD888/z7hx47jtttv4wQ9+gM1mo7u7m0996lOsWrXqgq+rqqqiqqrqnOfWrl3b/3tFRQXPPffcOdsrKyupqam54PFcLhc/+9nPhnk1kijeO9QCwORiF12B0LCOZdEERxEBppZkYwL2HfFRWqRa7zJyhtp3Ehmu6mOteHPSyMnUemsiMnCVE3LYuue0ynWJYdR3Sm7t/j6VhBzjUh1Wsp0OmtuUXBOR+DUiyTWfz8fatWupqKg45/m0tDQef/zxkTilCLsON5OVYaf2VDu1p9qHday50wpiFJWIJLKMVBsl+U72HPXx+asmGh2OjGHqO4kRwpEIB060MX9avtGhiEiCqZyQzZ/eraP2VAdTxrmMDkeSkPpOySsajdLeFaDE6zQ6FBlh47wZ1NZ1GB2GiMhFjcgQs3A4fF4H5xvf+AYAV1111UicUpJcb1+Iw3XtFOWlGx2KiIwx0ybmUFvXQc8wZ8SKXIr6TmKE4w1+evvCVIx3GR2KiCSYipJsTCbYp9KQYhD1nZJXb1+YvmAk6WeumcwmugKhAf9EokZHPHjj8534e4L09um7uIjEp5jOXPv2t79NQ0MDO3fuxOf7ayc7FApRW1sby1OJnKP6WCuhcJRid4bRoYjIGFM5IYcXth1j//FWLitzGx2OjDHqO8loC0UgEDxzg2J37ZmS2sWejEGX1E7EGzQiEjvpKTbGe53sP95mdCiSZNR3ko6uPgCy0h0GR2KsQDDM+weaBrz/rCmJ9112/AezE5vbein26H6fiMSfmCbXbrrpJg4ePEhNTQ2LFi3qf95isXDZZZfF8lQi59h9uAWHzYI7O9XoUERkjCktysJuNVN9VMk1iT31nWS0BYIhtlc3ALBjfyPONBsHTrQN+jiJeINGRGKrYryLV3bWEQyFsVktRocjSUJ9J2n3f5BcS/KZa8mg2J2BCWhuV3JNROJTTJNrM2bMYMaMGXz84x/H6/XG8tAiFxWNRtlV20J5iQuL2WR0OCIyxtisZkqLs9h/vNXoUGQMUt9JjBKNRmls7WF8vtYrEZGhKR+Xzea3T1B7qoPy8dlGhyNJQn0nae/qw2oxkZ4S01uaEoccdgtZGXaa23uNDkVE5IJi+kl011138YMf/IB//Md/vOD2jRs3xvJ0IgCcau7C1xHgs1eONzoUERmjKsZn8/xrtXR095GZphGSEjvqO4lRWjsD9IUieDXrX0SGaMq4LEzA/uNtSq7JqFHfSdq7AmSm2zGZNLg6GeS5Ujne0Ek0GtW/uYjEnZgm11asWAHA/fffH8vDilzSvqNnZpNMLcnmcF27wdGIyFhUUXLmhtGB423MrfAYHI2MJeo7iVEaWnsA8OakGRyJiCSqtBQb47wZ1BxvBSYaHY4kCfWdpKMrSJ4rxegwZJTkZaVw6GQ7nd1BMtM10FVE4os5lgebPn06AFdeeSUFBQVceeWVtLW18fbbbzN16tRYnkqk376jPrzZqeRkqnMlIiNjQr4Th82i0pASc+o7iVEafd2kp1jJSLUZHYqIJLDycdkcPtVBMBQxOhRJEuo7JbdwOIK/J6hqIkkkL+vMvT6VhhSReBTT5NpZDzzwAGvXruXw4cM89NBD1NXVce+9947EqSTJhcIR9p9oo3JCjtGhiMgYZrWYKRuXxf7jbUaHImOU+k4ymqLRKA2tPZq1JiLDVjHeRTAU4Uh9h9GhSJJR3yk5dXYHATSDKYm4MhxYLSaa23uMDkVE5Dwjklzbs2cP//qv/8rLL7/M3/3d3/Hoo49SV1c3EqeSJHekvoNAX5jKCarxLyIjq2J8Nqeau2jv6jM6FBmD1HeS0dTR1UdvXxhvjtZbE5HhKRvnwgQflIYUGT3qOyWnju4z38WUXEseZrOJnMwUmts0c01E4s+IJNei0Shms5k333yT+fPnA9DToxEGEnv7jrZi4q/rIYmIjJSK8WfeZ3TzSEaC+k4ymvrXW8vWzDURGZ6MVBtF7gxqTrQZHYokGfWdklPHBwMdM9NU1jqZ5GWl4OsMEI5EjQ5FROQcI5JcGz9+PCtWrODkyZNceeWV/PM//zPl5eUjcSpJcvuO+phQ4CQ9RR0rERlZJfkZpNgt7D+m5JrEnvpOMpqaWntIsVtw6saUiHyIyWyiKxAa9M/kokwOnmynvbsPLb0mo2WofaeNGzdy/fXXc+211/LUU0+dt726upobb7yRRYsWce+99xIKhQA4deoUt99+O5/73Of42te+RldXFwB+v59//ud/ZunSpSxdupS9e/fG9kLlHB3dQVLsFuw2i9GhyCjKc6USiURp6wwYHYqIyDmsI3HQRx99lJdffpnLL78cm83G3LlzWbp06UicSpJYTyBE7akOPjdvvNGhiEgSsJjNTBnn0shsGRHqO8loamzrwe1KxWQyGR2KiMSRQDDM+weahvTaYCjC5reOs3jBBKyOEbnNIHKOofSdGhoaWLNmDc8//zx2u51bbrmFefPmUVpa2r/PqlWrePjhh5k9ezb33HMPzz77LLfddhsPPvggt912G4sXL+YnP/kJP/3pT1m1ahWPPvooBQUFPP7447z22mv867/+K//1X/81wlefvDq6+lQSMgnlZaUA0NTeQ+4Hv4uIxIMRmbmWlpbG3Llz6ejoYO/evcycOZPa2tqROJUksQMn2ghHolSqJKSIjJKy4izqW7rx9wSNDkXGGPWdZLR0dvfR2R3Ena311kQkNs6u39jg6zY4EkkmQ+k7bd26lfnz5+NyuUhLS2PRokVs2rSpf3tdXR29vb3Mnj0bgGXLlrFp0yaCwSDbt29n0aJF5zwfjUbZsmULd9xxBwALFy7ku9/97shcsAAfJNfSlFxLNukpVlLsFlq07pqIxJkRGVL2b//2b/z6178mNze3/zmTycQrr7wyEqeTJLXvaCs2q5nS4iyjQxGRJFFW7ALg0Ml2ZpflGRuMjCnqO8loqT3VAYDHpeSaiMRGit2KK8POaSXXZBQNpe/U2NiI2+3uf+zxeNi1a9dFt7vdbhoaGmhtbSUjIwOr1XrO8y0tLdjtdn7961+zZcsWMjMzueeeewZ1Hbm5GYPaP9653c4RO3bXqXZ6+8K4s9NwZnz07CWbzTqg/UZy3+Ee+1KvG804YrXvcI6dn5uOrzNwydempTlw51x8TeGR/PtMRmrP2FJ7xtZoteeIJNdeeukltmzZgtfrHYnDiwCw75iPKcVZ2KyqtS0io2NigROrxcTBk21KrklMqe8ko+XIqQ7MJhO5WQ6jQxGRMcSbk8bhunbCYS26JqNjKH2naDR63nMfLpF8se0Xez4cDtPc3ExWVhbr16/nzTff5J/+6Z8GNTiqpcVPJHL+8ROR2+2kqalzxI5//FQ7AA6biU7/R89gCgZDA9pvJPcdzrGdGSmXfN1oxRHLfYdzbFeGnaP1HbS0dl10zb3u7gBN4fAFt43032eyUXvGltoztmLdnmaz6aKDYUakLGRBQYFuDsmIavcHqGvqonJCjtGhiEgSsVktlOQ7OXiy3ehQZIxR30lGS+2pDnKzHFjMI/I1QESSlDcnjVA4yolGv9GhSJIYSt/J6/XS3Nzc/7ixsRGPx3PR7U1NTXg8HnJycvD7/YQ/uGl/9vns7GysVis33HADAB//+Mfp7u6mpaVlOJcmF9HY1gOgspBJ6uy6ay0dKg0pIvFjRL5Vf+xjH+N73/seO3fuZO/evf0/IrGy71grgJJrIjLqyopdHD3dQTB04RFxIkOhvpOMhmAozInGTjxab01EYsz7wfvKIQ1AklEylL7TggUL2LZtGz6fj56eHrZs2cLChQv7txcVFeFwONi5cycA69evZ+HChdhsNubOncuLL754zvN2u50FCxbwwgsvAPDee++RmppKdrbWhR8Jja1nSs8602wGRyJGyP0gudasdddEJI6MSFnI559/HuCchWG1bojE0r6jPtJTrIzzjq365CIS/8qKs9j01nGO1HcyZZzL6HBkjFDfSUbD0dOdhMJR3FpvTURiLNVhJSvdzsGTbUaHIkliKH0nr9fLypUrWb58OcFgkJtuuomZM2eyYsUK7rzzTmbMmMHq1au577776OrqorKykuXLlwPw7W9/m7vvvpsnnniCgoIC/v3f/x2ARx55hAceeICnn34aq9XKmjVrMGt2+IhoaushI9WGxaL2TUYOm4XMNBvN7UquiUj8GJHk2h//+MeROKwIcKYO+r6jrUydkIP5Q/XRRURGQ2lRFgAHT7YpuSYxo76TjIZDdWdmlCi5JiIjwZuTSu2pDsKRiErPyogbat+pqqqKqqqqc55bu3Zt/+8VFRU899xz572uqKiIX/3qV+c97/F4+NnPfjakWGRwGlt7NGstyeW5Uqlv6SIajZ6zXqKIiFFGpMfb1dXFQw89xBe+8AXa2tp44IEH6OrqGolTSRI67eumtTNA5QSVWhCR0edMs1OQm6Z11ySm1HeS0XDoZDtuVyqpjhEZXyciSc6bnUZvX5iTjfr8kpGnvlNyiUajNLb2kJmu9daSWW5WCj2BMN2BkNGhiIgAI5Rce/jhh3E6nbS0tOBwOPD7/TzwwAMjcSpJQvuOar01ETFWWXEWh+vaiUSjRociY4T6TjLSotEoh+ramVSYaXQoIjJGuc+uu1anAUgy8tR3Si4d3UF6+8Jkpim5lszcWndNROLMiCTXqqurWblyJVarldTUVFavXk11dfVInEqSUPWxVvKyUvCopJGIGKSs2EVXb4j6Zo2OldhQ30lGWmNrD53dQSXXRGTEZKTacGVo3TUZHeo7JZcGXzeAZq4luexMB2YTWndNROLGiCTX/nbx1nA4rAVdJSYi0SgHTrRRPt5ldCgiksTKis+uu6aR2RIb6jvJSDv7fjVRyTURGUGTCrM0c01GhfpOyeV0f3JNa64lM4vZTHZmCs3tPUaHIiICjFBy7YorruDf/u3f6O3t5fXXX+frX/868+bNG4lTSZKpb+7C3xOkfJzWWxMR47hdqWSma2S2xI76TjLSDtW1kZ5ixZuTZnQoIjKGTSzMxNcRwNehWQUystR3GhtCEegKhD7y52STH4vZRHqqkmvJLi8rhZb2Xi3RICJxYUSSa//yL/9CWloaTqeT73//+1RUVPA//+f/HIlTSZKpOdEGwBTNXBMRA5lMJsqKszRzTWJGfScZaYfqOphclIXZZDI6FBEZw86WnlUfSUaa+k5jQyAYYnt1w0f+1BxvIy8rRf0YIS8rhVA4Sru/z+hQRESwxvqAL7/8Mr/4xS+oqakhJSWF8vJy5syZg8PhiPWpJAnVHG8j2+noX8RURMQoZcUudtY00doZINupzzgZOvWdZKT5e4Kcau5ifqXX6FBEZIwrcmfgsFk4VNfOPL3nyAhR3yn5dHT3UezJMDoMiQN5WanAmXXX9D1cRIwW0+Ta+vXr+elPf8qdd95JRUUFJpOJ3bt388gjjxAIBPjsZz8by9NJkol+sN7a1AnZmDRaSUQM9td119q4cqpuHsnQqO8ko+HwB+sfnX3fEhEZKRaziUmFmRzSzDUZIeo7JZ9INEpnVxC3K9XoUCQOZKbbsFnNtLT3qG8rIoaLaXLtV7/6Ff/xH/9BYWFh/3OTJ09m1qxZ3HPPPerkyLA0tPbQ3tXHlHEuo0MREWGcJwO7zcyhk+1KrsmQqe8ko+FQXTsWs4kJBZmEIlqfQkRG1uSiLF7cdozevhAp9pgXy5Ekp75T8unuCRGJRpVcE+DMEg15WSk0tWltTxExXkzXXAsGg+d0cM6aOHEigUAglqeSJFRzvBWAciXXRCQOWC1mJhdq3TUZHvWdZDQcOtnOeO+ZUm0iIiOtrDiLSDRK7akOo0ORMUh9p+TT0X1mbS13tpJrckZeVgpt/gChcMToUEQkycU0uWaxXPwLezSqUbIyPAdOtJGZbic/J83oUEREgDM3j443dtITCBkdiiQo9Z1kpIUjEY6c7mByocrmiMjomFyYhQlUGlJGhPpOyaej64PkmmauyQfyXKlEo+Dr0Ow1ETFWTJNrIiMlGo1Sc6KNKeNcWm9NROJGaXEW0SjU1mtktojEp7qmLvqCESYVZRodiogkibQUK0XudA7VKbkmIsPX0dWH1WLCmWYzOhSJE3lZKQA0qzSkiBgspgXQa2pqmDNnznnPR6NR+vr6YnkqSTLN7b34OgJcN89ldCgiIv0mFZy5WV17qoNpE3IMjkYSkfpOMtLOlmWbpJlrIjKKSouyeKu6gUgkitmswZESO+o7JZ+O7j4y0+0aaC39Uh1W0lOsNLcruSYixoppcu3ll1+O5eFE+h040QZA+XiXoXGIiHxYWoqNgtw0jmhNERki9Z1kpNWe6iAj1Yb7gxG+IiKjobQ4i1ffO0VdcxfjPBlGhyNjiPpOyaejK9g/U0nkrLysFCXXRMRwMU2uFRUVxfJwIv1qjreRnmKlMC/d6FBEZIwzmU10DWINtfFeJ3uP+PD3Bs8bTemwWbGqALNcgvpOMtJq6zuYVJip0d4iMqpKi10AHDrZpuSaxJT6TsklHIng7wkyqVDlreVcea5UjjX46e0LkWKP6e1tEZEB07uPJISaE61MGefCrBtDIjLCAsEw7x9oGtRr/D1B/vTOSZxp9nOev2KqF6tDH7UiYoyeQIj65i6unOoxOhQRSTLurBSy0u0cqmvnU3OKjQ5HRBJUZ3cQgMx0+0fsKcnm7GzGprZeDeIQEcNoPL3EPV9HL01tvZSPzzY6FBGR8+S5PlhMWSUpRCTOHKnvIAoa7S0io85kMlFalMXBk+1GhyIiCayj68w6epnpNoMjkXiTm5WC2QSNrT1GhyIiSUzJNYl7/eutjXMZGoeIyIVkZziwmE00tym5JqNv48aNXH/99Vx77bU89dRT522vrq7mxhtvZNGiRdx7772EQueWPP3BD37Aj370o/7H27dvZ968eSxZsoQlS5bwrW99a8SvQUZO7QfrQU4qUHJNREZfaXEWze29tPkDRociIgmq4+zMtTTNXJNzWS1mcrNSaGztNjoUEUliSq5J3Ks50Uaqw6pp3iISl8xmE7lZKTS3a8ScjK6GhgbWrFnD008/zYYNG3jmmWc4dOjQOfusWrWK+++/n82bNxONRnn22WcB6Ozs5J577uGXv/zlOfvv3r2bL3/5y2zYsIENGzbw6KOPjtr1SOzVnuqgIDeNtBSN9haR0VdanAXAIc1eE5Eh6ujqI8VuwW6zGB2KxCFPdiot7QHC4YjRoYhIklJyTeLegRNtlBVnYTZrvTURiU95WSm0dAQIR6JGhyJJZOvWrcyfPx+Xy0VaWhqLFi1i06ZN/dvr6uro7e1l9uzZACxbtqx/+yuvvMKECRP40pe+dM4xd+/ezZtvvsnSpUv56le/Sn19/ahdj8RWNBql9lS7Zq2JiGFKvE5sVrNKQ4rIkHV29Z23rrXIWZ7sNCLRKM0dqiIjIsawGh2AyKV0dPVR39LNVTMKjA5FROSi3K5U9h1tpbWzl7ysVKPDkSTR2NiI2+3uf+zxeNi1a9dFt7vdbhoaGgBYunQpwDklIQGcTieLFy/mmmuu4Te/+Q0rV65k3bp1g4orN3d4M83dbuewXp+MLtRmDb5uOrqDzCz3nLM96uvGmZEy7HPabNZhHycWxxjKcS60r1GxjORxYhULXLjNjIglno5zqWMM5tjx9G8di+OkpTlw56T1Py4tdnGiyf+R7+167x8ctZcki47uPgrz0o0OQ+KU+4P1zxtbe/Bmp33E3iIisafkmsS1s6Mcy7TemojEsbysM5365jYl12T0RKPnz5Q0mUwD3n4hDz30UP/vt956K48//jidnZ04nQO/idfS4icyxFmcbreTpqbOIb02WV2szXZUn0mkepyOc7Z3B0J0+oc/ujcYHP5xYnGMwR7HmZFywX2NiGWkjxOrWIC4iSWejnOxY1zsb8yIWIw4Tnd3gKZwuP/xeE86r+yso/50O1bLhQvn6L1/cIbbXmazadgDYURGQ18oTE8gTGa6Zq7JhaXYrWSl22ls1RINImKMuCoLuXHjRq6//nquvfZannrqqfO2V1dXc+ONN7Jo0SLuvfdeQqHQOdt/8IMfnDMCe/v27cybN48lS5awZMkSvvWtb434NUhsHaprw2oxU+LVyDwRiV9pKVZSHRaa21WOQkaP1+ulubm5/3FjYyMej+ei25uams7Z/rcikQhPPPEE4Q/dFAWwWjUWKxHVnurAZjVT5NZobxExzuTCLELhCCca/UaHIiIJprMrCECmykLKJbizU2lq67ngwEIRkZEWN8m1hoYG1qxZw9NPP82GDRt45plnOHTo0Dn7rFq1ivvvv5/NmzcTjUZ59tlnAejs7OSee+7hl7/85Tn77969my9/+cts2LCBDRs28Oijj47a9UhsHDrZzsSCM7X6RUTilclkwu0606kXGS0LFixg27Zt+Hw+enp62LJlCwsXLuzfXlRUhMPhYOfOnQCsX7/+nO1/y2w28/LLL7N58+b+/WfNmkVqqmZjJqLDp9opyXdedKaIiMhomFR4Zt3Hw3Vad01EBqejqw9AM9fkkjyuVPqCEdr9fUaHIiJJKG6+bW/dupX58+fjcrlIS0tj0aJFbNq0qX97XV0dvb29zJ49G4Bly5b1b3/llVeYMGECX/rSl8455u7du3nzzTdZunQpX/3qV6mvrx+165Hh6wuGOXq6k9LiLKNDERH5SHlZKXR2B+ntC3/0ziIx4PV6WblyJcuXL2fp0qXccMMNzJw5kxUrVrB7924AVq9ezaOPPsp1111HT08Py5cvv+QxH3vsMZ588kkWL17Mb3/7Wx5++OHRuBSJsVA4wrHTfiYVZBodiogkuWynA1eGndr6DqNDEZEE09F9JlniTLMZHInEM0/2mYGADSoNKSIGiJs6P42Njbjd7v7HHo+HXbt2XXS72+2moeHMWhJLly4FOKckJIDT6WTx4sVcc801/OY3v2HlypWsW7duUHElei3yRF7oeG9tC+FIlMun5g/oOqK+7pgt2g7DX7gd4mtx8VgfK54WcY/1sYw+zoVeY3RMI3WcWB/LyGsbn5/FOwea6Q6EceecKcOWlubAnZMYCysn8udFMquqqqKqquqc59auXdv/e0VFBc8999xFX/+Nb3zjnMdlZWWD7itJ/DnR6CcUjjC5SAOURMRYJpOJSYVZ1NYpuSYig9PR1Ud6ilWz8OWSnGk2Uh1WGnzdRociIkkobpJrF6qNazKZBrz9Qh566KH+32+99VYef/xxOjs7cToHfgOxpcVPJJKYdXsTfWHoHXvPzDR0O+0Duo7uQOwWbYfhL9wO8bW4eKyPFU+LuMf6WEYe52LtNxaubTSOZeS1pdrNmIDjpzvIcZ4pXdLdHaApHP8z2RL588JsNiX8QBiRWKs9deYmtmauiUg8mFyYyTsHmujs7sOptZNEZIA6uoIqCSkfyWQykZ+TSn1Lt9ZdE5FRFzfDP7xeL83Nzf2PGxsb8Xg8F93e1NR0zva/FYlEeOKJJwj/zU1NqzVu8onyEQ6dbCc/J01fwEQkIdisZrIy7DS3xy7JLyIyFLWnOshKt5OT6TA6FBGR/nXXzib+RUQ+SjQapaO7T8k1GZD83DR6+8Kc1uw1ERllcZNcW7BgAdu2bcPn89HT08OWLVtYuHBh//aioiIcDgc7d+4EYP369eds/1tms5mXX36ZzZs39+8/a9YsUlNTR/ZCJCai0SiH6tq13pqIJBS3K5Xm9h6NmBMRQ9XWdzCpMPMjqzyIiIyGCfmZmExwWMk1ERmg3r4wwVCETA22lgHI/2AphoMn2g2ORESSTdwk17xeLytXrmT58uUsXbqUG264gZkzZ7JixQp2794NwOrVq3n00Ue57rrr6OnpYfny5Zc85mOPPcaTTz7J4sWL+e1vf8vDDz88GpcigxSKQFcgdM5P7elO/D1Bxnszztt2sZ8Erd4pImNIniuFvmCEzu6g0aGISJLy9wRp8HX3zxQRETGaw25hnDuDI6d001NEBqajuw+AzHSbwZFIIshItZGeYuXgiTajQxGRJBNXNRKrqqqoqqo657m1a9f2/15RUcFzzz130dd/4xvfOOdxWVkZ69ati22QEnOBYIjt1Q3nPHfw5JkvXl09wfO2XcysKe6YxyYiMhh5WWdmRze19aiEiYgY4ki91lsTkfgzqTCTt6obiESjmDWrVkQ+QkfXmcGK+k4lA2EymcjPTePgyTZ9zojIqIqbmWsiH9bU2oPDZlFHSkQSSlaGHavFpHXXRMQwtac6MAETlFwTkTgyqTCLnkCY0y1aD0dEPlpHVx9mE6SnaOaaDEx+ThpdvSFONvqNDkVEkoiSaxKXGtt6cLtStFaIiCQUs8lEXlYqzW1KromIMWpPdVDoTifVEVcFKkQkyZ0tVXtYpSFFZAA6u/twptkxm3VPSAbm7Lpr+4+3GRuIiCQVJdck7vT2hejo6sOdnWp0KCIig5ablUJrZy/hSMToUEQkyUSjUY7Ud6gkpIjEnfzcNFIdVo6c6jA6FBFJAB1dfThVyUgGIT3VhtuVQvVRn9GhiEgS0ZBWiTtNH8z48LiUXBORxJOXlUIkCq2dAaNDEZEk09jWg78n2D9DREQkXphNJiYVZnJYyTUR+QiRaJSO7iCFeelGhyIJpqIkm7f3NRIMRbBZYzefJBSBQDA04P0dNisxPL2IxDEl1yTuNLb2YDadmf0hIpJozr53qTSkiIy22rozN60nFWYZHImIyPkmFWTy+21H6e0LkWLXrQgRubDunhCRSJRMzVyTQaqckMPr79dz4GQb0ybkxOy4gWCI/4+9Ow+Pqr77//+aLZN9n5ksbGHfQQyKVMENgyxiUVuFltrexbvetXrbX/mWKrbF5bZaKlRvtdW7q0WFWgSpGLFa3EAFVEANS9iz78tkne33BxKNbBNIciaT5+O6uHTOOXPyOiczmTPn/Vm25pUGvf3EES5ZGaId6BWooyPklNc0KTk+UlYLL08APU9MpFWRERZV1lJcA9C9DhTVyW6zKJOW3gBC0KDMeAUC0uGSeqOjAAhhdY2tkkRxDR02tG+irBazdu2vNDoKgF6C6gVCis/vV0Vts5zMtwaghzKZTEpNiFRFHcU1AN3rQHGtBqTFyWw2GR0FAE6Q9fl8kAwNCeB06ho+L65FU1xDx0TYLBrWL1G7DlBcA9A9KK4hpFTVtsjvD8jBfGsAerCUhEjVulvV3Br8uOwAcC48Xp+OlLqZbw1AyIqLjpAzKUoHKK4BOI26xlZZLSZF2S1GR0EPNGZgioorG1Ve02R0FAC9AMU1hJSyzz/86LkGoCdLTTj2N+xoqdvgJAB6iyOlbvn8AeZbAxDSBmXEa39RrQKBgNFRAISougaP4mMiZDLREx8dN3ZQiiTRew1At6C4hpBSXtOkuGibopj4E0APlpJglyQdLmVOEQDd4/gwa/RcAxDKBmYkqNbdqur6FqOjAAhRdQ2tDAmJs+ZKipIjMZJ51wB0C4prCBmBQEBl1U0MCQmgx4uMsCo2yqYjJRTXAHSPA0W1SoqzKynObnQUADil4w0AmHcNwMn4/H41NB3ruQacDZPJpLEDU5V3uFotrT6j4wAIcxTXEDLqGz1qbvXJSXENQBhISYik5xqAbnOgqI5eawBCXl9nrKwWs/YX1hodBUAIqm/0KCApPsZmdBT0YBOGOdTq9TM0JIAuR3ENIeP4ZKMO5lsDEAZSEyJVVdeiusZWo6MACHN1ja2qqG2muAYg5FktZg1Ii9OBYnquAThRXcOx704MC4lzMbRvguKibdq2p8zoKADCHMU1hIyy6iZFWM1KjOUiCkDPl5oQKUk6xM0jAF3swPH51tIprgEIfQMz4nW4pF5en9/oKABCTF2jR5IUx7CQOAcWs1nnD3VoR36lWj0MDQmg61BcQ8gorzk235rJZDI6CgCcs+T4SJlMX9z0BoCucqCoTmaTSQPSKK4BCH0DM+Ll8fpVUO42OgqAEFPX0KrICIvsNovRUdDDZQ93qsXjY2hIAF2K4hpCQovHpxp3K0NCAggbNqtZacnROlTCvGsAutaBolr1ccTIHsGNKAChb1BGgiRpfyENkAC0V9/QqjiGhEQnGNYvUbFRNm3bU250FABhjOIaQsLx+daciRTXAISP/mlxOlhcp0AgYHQUAGHK7w/oYHEd860B6DGS4+1KiInQgaJao6MACDF1ja2Kj7EZHQNhwGI2a8JQhz7Or2BoSABdhuIaQkJ5dZNMJinl8zmKACAc9HPFqb7Ro8raZqOjAAhTheVuNbX4lEVxDUAIMJlNamjxnvZfY6tP/dPilF9Yp4YWr8qqGk/Yxst0bECv4/H61dTiUzw919BJLhjhVEurTx/tqzA6CoAwZTU6ACBJZTVNSo6LlM1KvRdA+OifFidJOlhSr1R65gLoAnsOV0uSBn4+zBoAGKnF49OOvWcegstqMam8pklv7yiSIzlG9e72DZEmjnDJaud2BdCb1DW0SpLiYyiuoXMM75+k1IRIvbWjSLOmDjY6DoAwRCUDhvP5/KqoaZYjiV5rAMJLRmqMrBaTDhYzpwiAc+P166Q9QHbsK1dkhEXxsRFn7C3S0OKVn1FqAYSA1IRjjY4qapsMTgIgVNQ1UlxD5zKbTLpkbLryDlerpLLB6DgAwhBNwWC4gvIG+fwB5lsDEHasFrP6OuN0iOIagHPU4vFqa17pCcs/OVCpxDi7tu8uC2o/44Y6OjsaAHRYSkKkTJIqahg6G8Axx3uuxUUz5xo6z9fGpGvtOwe18f3DunpiX6PjAAgz9FyD4Y5PZO1MorgGIPxkpcfpYEm9/HQXAdDJvD6/Kmub5GDOWgA9jM1qVmKcnZ5r6Hbr16/XjBkzNG3aNK1cufKE9Xl5ebruuuuUk5Oju+++W16vV5JUVFSk+fPna/r06br11lvV0NC+F0xJSYkuuOACFRQUdMtxhKO6hlbFRFpltXCrEp0nOT5SYwem6PWtR+TzM6EngM7FJxYMd7CoTjGRVkVH0joJQPjJSo9XS6tPxVWNRkcBEGYqa5sVCIg5HQH0SKkJkaqobVYgQAMkdI/S0lItX75czz77rNatW6dVq1YpPz+/3TaLFi3SPffco1dffVWBQECrV6+WJC1dulTz5s1Tbm6uRo8erSeeeKLtOX6/X3fffbc8Hk+3Hk+4qWv0MCQkusSUcRmqqmvRjvxKo6MACDMU12CoQCCgA0V19FoDELay0uMliaEhAXS6itpjw6ml0nMNQA+UmhilVo9fNe4Wo6Ogl9i8ebMmTZqkxMRERUdHKycnR7m5uW3rCwsL1dzcrPHjx0uS5s6dq9zcXHk8Hm3dulU5OTntlh/3f//3f5o8ebKSkpK69XjCSSAQUF1DK8U1dImxg1PkSIpS7vtHaNABoFMx5xoMVVnbrNqGVg3rl2h0FADoEmkp0YqMsOhAcZ2+Nibd6DgAwkhFTZPioiMUZeeSHkDPc3xI29KqRmWmRBucBr1BWVmZHI4v5h51Op3auXPnKdc7HA6VlpaqurpasbGxslqt7ZZL0ieffKL3339fTz/99EmHmTyTlJTYsz2ckORwxHVo+0BVo+JiI9XU4pXH65cjKVpxsSdvNGSzWU+57ly376ptz3Xfp3tebzwfZxIdbZcj+eSfJ9ddOli/e3GXSutaNWZwatD7lL54nXZGjnDS0fc7To/z2bm663zyTRyG2lfIfGsAwpvZZNKAtDh6rgHodOW1zcpIDa+bcgB6j/jYCNksZopr6DYn67FiMpnOuP5Uy5uamnTvvfdqxYoVMpvPbmCoykp32MzN7HDEqby8vkPPaWzxqt7drLLqY0Po260m1bubT7qtx+M95bpz3b6rtj2XfcfFRp72eb3tfASjsbFF5T7fSdddeWF/Pbtxj57Z8JkW3XRe0PuUvniddkaOcHE273ecGuezc3X2+TSbTadsDMOwkDBUfmGtIiMsSoyzGx0FALpMVnq8jpa55fEygTKAztHY7FVjs1euXtAqFkB4MptMSkmMVGkl89Kie7hcLlVUVLQ9Lisrk9PpPOX68vJyOZ1OJScny+12y/f5zfLjy7dt26aKigrdeuutmjNnjsrKynTLLbfowIED3XdQYaKu4dh8dQwLia5it1k0/YJ+yjtcrf1FtUbHARAmKK7BUPkFtRqQFifzl1qLAUC4yUqPl9cXUEG52+goAMJERW2TJFFcA9CjORIiVVnbJK+PBkjoepMnT9aWLVtUVVWlpqYmbdy4UVOmTGlbn5mZKbvdru3bt0uS1q5dqylTpshmsyk7O1sbNmxot/ySSy7RG2+8oXXr1mndunVyOp166qmnNHDgQEOOryera2iVySTFRNqMjoIwdul5GYqJtGrtWweYew1Ap6C4BsM0tXhVUO5WVka80VEAoEsNSD821vNBhoYE0EnKa5plMkkOhtYG0IOlJkbJH5Cq6oIfbgs4Wy6XS3feeacWLFiga6+9VrNmzdLYsWO1cOFC7dq1S5K0bNkyPfjgg7r66qvV1NSkBQsWSJJ+8YtfaPXq1ZoxY4a2bdum//7v/zbwSMJPXWOr4qIjZDbT8BpdJzLCqmsuztKnh6q1bU+50XEAhAHmXINh9hfVKhCQBmYkqL6x1eg4ANBlUuIjFR9to7gGoNNU1DYpOS5SVgtt5QD0XKkJkZKONRhwJtETF11v9uzZmj17drtlTz/9dNv/Dx8+XC+88MIJz8vMzNQzzzxz2n2/8cYbnROyF6praFV8NL3W0PUun5Cpd3cV67l/7dXorGRF2bk1DuDs8W0chskvqJXJ9EWPDgAIVyaTSQPS43WwmAlqAZw7fyCgytpmpSZGGh0FAM5JlN2quOgIVdTScw3orfyBgOobPcy3hm5hMZv17ZxhqnW3au3bB42OA6CHo7gGw+QX1qqvI1aREbQSARD+stLjVVzRoKYWr9FRAPRwte4WeX2Bth4fANCTuZKjVVHTZHQMAAZpaPLI5w8ogeIausmgjARNPS9T/9p2VDvyK4yOA6AHo7gGQ/j8fu0vqtOgPglGRwGAbpGVHq+ApCOl9F4DcG7Ka4718HAkMt8agJ7PlRythmavGptpgAT0RnUNx6YJoecautM3Lx+svq5YPbX+UxVXNhgdB0APRXENhigoa1BLq09DMimuAegdsj4fApehIQGcq/KaJtltFsUxNwmAMJCWcmyutYpaeq8BvVHt58W1hFiKa+g+dptFt80dI4vZrMf+sUt1ja1GRwLQA1FcgyHyC2slSYPpuQagl4iLjlBqQqQOFNcZHQVAD1dRc2y+NZPJZHQUADhnqYlRMpuO/W0D0PvUNbQqwmaW3WYxOgp6mdSEKP3w66NVWdesB5/ZrnKGKAbQQRTXYIj8wlolxdmVEs9cIQB6jwHp8TpEcQ3AOWjx+FTb0MqQkADChtViVlJcpCpqKa4BvVGtu1UJMRE0GoIhhvVL0k9uHC93k0cPPLNde45UGx0JQA9CcQ2GyC+o0eDMBC6eAPQqA9PjVVHbzJATAM5aRdt8azRQAhA+UhMjVVHbJH8gYHQUAN2stqFVCTF2o2OgFxvSJ1E/+9b5irCa9dCzH+mPL+fxnR1AUCiuodtV1TWrsq5Fg5lvDUAvc3zeNXqvAThbx4erSUmguAYgfDgSI+X1BVTr5mYm0Js0NnvU3OpTPPOtwWAZqTG67z8u1NUX9tOWT0v0k8c36w///Ex7j9bI56fhB4CTsxodAL0P860B6K36ueJkknSwuF5jB6UaHQdhYP369XryySfl8Xh08803a/78+e3W5+XlacmSJXK73crOztbSpUtltX5x+ffb3/5WZrNZP/rRjyRJdXV1+slPfqKjR48qOTlZK1askMPh6NZjwulV1DYpMTZCEVbmJQEQPlITjg11W1HTpKQ4erAAvUVp9bFGQwkxFNdgPHuERTdcNlhfG5Ou17cXaPOnJXr3kxJF2a1yJEYqNSFSKQmRSomPVARzBAIQPddggH0FtYqwmdXXGWt0FADoVlF2qzJSY3SQnmvoBKWlpVq+fLmeffZZrVu3TqtWrVJ+fn67bRYtWqR77rlHr776qgKBgFavXi1Jqq+v11133aU//vGP7bZfsWKFsrOz9corr+iGG27QAw880G3HgzMLBAKqqGlmvjUAYScu2qYIm1nlzLsG9CqlVY2SKK4htGSkxujbOcP0yA+/ph/MGaXxQ1JVVdeiD/dW6LWtBXr+9Xy9+NYBvfVxkT49WKWSyka1en1GxwZgAHquodvtK6jRoIwEWS3UdgH0PgPS47Rzf6UCgQDzTuKcbN68WZMmTVJiYqIkKScnR7m5ubrtttskSYWFhWpubtb48eMlSXPnztWjjz6qefPm6fXXX9eAAQP03e9+t90+N23apJUrV0qSZs2apXvvvVcej0c2m63bjgunVtvQqlavX6kU1wCEGZPJJEdClCo+H/oWQO9QWtUks0mKjeJaE6Enym7VBSNcGjUwRVv7lKql1afKumZV1jarsq5Z5TVNOlRS37Z9QkyEMh0xSoy1a+zAFJnNfN8Hwh3FNXSrphavjpa5NXvyAKOjAIAhstLj9e6uElXWNbcNgQScjbKysnZDNjqdTu3cufOU6x0Oh0pLSyVJ1157rSTpscceO+U+rVarYmNjVVVVJZfL1VWHgQ6oqDnWo8ORyHxrAMJPamKkCvMb5PH6jY4CoJuUVjcqLiaCIgR6BHuERRmpMcpIjWlb1tzqVWVtiyrrmlVW3ajdh2v02aFqJcZG6KLRaZoyNkOu5GgDUwPoSiFVXGPekPC3v6hWgYA0pE+i0VEAwBBZ6fGSpEPF9RTXcE4CgRMn1v5yb8gzrQ+W2dyxnuYpKec27LPDEXdOzw9XgapG1TS0KsJmVh9XfLvfZVxs8MU2m83aoe27cj9GZTnZtqF0XjprP52VRerYa6wrs4TSfk63j+5+T/aU83I6cbGR6pcWrx35lWps9Sk62i4HNyNPic9KhIvSqkaGhESPFhlhVabDqkxHjKQUebx+RUZY9eGeMr36/lHlvndEE4Y6NP3CfhqUmWB0XACdLGSKa8fnDVmzZo0iIiJ044036sILL9TgwYPbtlm0aJHuv/9+jR8/XnfddZdWr16tefPmqb6+Xg8++KBefvllff/732/b/vi8IU899ZTWrl2rBx54QCtWrDDg6HDcvqO1MpmkgRnxRkcBAEP0dcbKajHpYHGdsoc7jY6DHszlcmnbtm1tj8vKyuR0Otutr6ioaHtcXl7ebv3JOJ1OVVRUKC0tTV6vV263u23YyWBVVrrl959Y2AuGwxGn8vL6M2/YCzW2eFVU7lZKfKTcDS1ty+NiI1XvDn6OIo/H26Htu3I/RmQ51fkKpfPSWfvprCySQiZLKO3nVPsw4j3ZE87L6Rw/Z9F2iyTpSHGdGhtbVO5j/pqTOdfPSrPZdM4NYYDO4PX5VVHbrFEDkoyOAnQam9WsCcMcumRsumrdLXr9wwL9+8NCbd9briF9EnT1hf01bnAKU0QAYSJkJr368rwh0dHRbfOGHHeyeUOOrz/dvCGzZ8+WdGzekLfeeksej6d7Dggnta+gRv2ccYqyh0xdFwC6ldViVl9nrA4W1xkdBT3c5MmTtWXLFlVVVampqUkbN27UlClT2tZnZmbKbrdr+/btkqS1a9e2W38yU6dO1dq1ayVJGzZsUHZ2NvOthYjmVq9q3K1yMN8agDBlt1kUH21TRW3nFIUBhLbymib5/QHF03MNYSoh1q65Uwbp1/81WTddMURVdc169B87df9ftyvvcLXR8QB0gpCpcITqvCE9vUVXKA0X4fX5daC4XjmT+rfLFahqDJlhTL4slDJ15rF1RyYjhqfqzH0ZvZ/eMlxVV+wr1I4twm5TwHJiO5YBGQnasqtYPrNZ5iBarEVFWhUX3bVfOkPp8wLBcblcuvPOO7VgwQJ5PB5df/31Gjt2rBYuXKjbb79dY8aM0bJly7RkyRI1NDRo5MiRWrBgwWn3eccdd2jx4sWaOXOm4uLitGzZsm46GpzJ4c8nS6e4BiCcpSZGqaii4aRDGwMIL8WVjZKkhFiKawhvkRFWTZvYV5dNyNSWT0q07t2D+vVzH2lUVrKunzpI/dP4Lg70VCFTXAvVeUPOZWgjo4Xa0EoHiurU6vGpT0p0u1yNLaEzjMmXhVKmzjy2rs5k1PBUnbkvI/fTm4ar6op9hdqxuRtbtGNv+QnLW1u9am71af1b+UqMtZ9xPxNHuNT8pWHgOluofV50RG8f2mj27NltvfSPe/rpp9v+f/jw4XrhhRdO+fzj89Qel5iYqN/97nedGxKd4lDxsfdoamLnNSQCgFCTmhipA0V1qq5vUWwkPaeBcFZc2SBJ9FxDr2G1mHXJuAxNGuXSGx8W6p+bD2npn7dq0kiXrr90kJLjuc4HepqQGRbyq/OCdOa8IZLOet4QdJ59BTWSpMFM4Amgl0tJOHbRXMmwRwCCdKi4TgkxEbLbLEZHAYAu40g41jv3eIMCAOGrpLJRCTERirBybYPexWa1KOeCfnroB5M186L+2r63XHc99Z7WvXNQLR7mGwV6kpAprjFvSPjbV1ArR2KkkuLO3EsDAMJZfEyErBYTc4oACEogENChknp6rQEIe0lxdlnMJh0qYW5aINwVVzXKlRxtdAzAMNGRVl03dZAeWHihxg1O1bp3Durup9/T+5+VnnQEN69famjxBv3P6zfgoIBeJmSGhWTekPAWCASUX1Cj0QNTjI4CAIYzm0xKSYik5xqAoJTVNMnd5NHohGSjowBAlzKbTUqOj6TnGhDmAoGAiisblT3cYXQUwHCpCVG69drRuuJojZ791179/qVP9fqHBbrpiiHKSo9v267F49XWvNKg9ztxhEtWe8jc+gfCUki9w5g3JHyVVTeprtGjIX0YEhIAJCk1IVJ5h2rk8wdkMXd8DlEAvceBwmM9OBxJ9FwDEP4ciZHad7RWXp9fVkvIDLYDoBPVNbSqqcUrVxI914DjhvZN1M+/M1Hv7CrWmjf36/6/bNPXxqTruqkDlRDEXO0Auh9XqugWe4/Pt9Yn0dAcABAqUhKi5A8EVF3fYnQUACEuv6hWETYzX6oB9AqOxCh5fH4dKXUbHQVAFymubJQkhoUEvsJsNmnKuAw9+J8XafqF/bTl0xItfuo9vfLeYfl8jPMIhBqKa+gW+wpqFRNpVXoKF04AIEmp8cd6oFTWNhmcBECoyy+oVVZ6vMwmerkCCH+OxChJUn5hrcFJAHSV4qrjxbUog5MAoSnKbtUNlw3W/Qsv1Ih+Sfr7pv16aOWHKv38vQMgNFBcQ7fYV1CrIX0SuSkEAJ+LibIqMsKiCuZdA3Aajc1eFZS5NTCDobUB9A7RkVYlx9uV//noJwDCT3Flg+w2C73ygTNwJUXr9uvH6vbrxqrF49OrHxzVu7uK1dzqNToaAIXYnGsIT3UNrSqtatSUselGRwGAkGEymZSSEKlKimsATmN/Ua0CkgZlxquuodXoOADQLQZmJCi/oEaBQEAmGmgCYaekslFpydE0wEanMplNamg5edEpUNWoxi+ts9ussvagLifjh6SqX3qc/vRynj47VKWCsgZNHOFUVnocn5OAgSiuocvtKzg2nMcQ5lsDgHZSEyJVWN6gVq9PEVaL0XEAhKB9BTUym0wakBavnfsrjI4DAN0iKyNe23aXqbK2WamJDBsHhJviykYN6UOvfHSuFo9PO/aWn3RdXGyk6t1fNGydOMIlq71n3Ra32yw6f5hDgzLitfmTEr2zs1iHS+p14UiXoiN71rEA4aIH1ejRU+0rqJHVYlb/tDijowBASDk+p0hFDb3XAJzcvqO16ueKlT2CAjyA3mNgRrwkaR/zrgFhp8XjU2Vds9JSoo2OAhjO65caWrxB/fMHjj0nMc6u6ZP66fxhDhVVNOildw/qQFGtAoGAsQcD9EKUtdHl9hXUamB6nGw9qb81AHSD1IRISVJ5TZMyUmMMTgMg1Hh9fh0ortOl4zONjgIA3SojJUaRERblF9bqolFpRscB0IlKqxolSekpfP8BWjxebc0rDWrbcUMdbf9vNpk0KitZfRyx2vxJsd7ZWaLDJW5dNNqlyAhu9wPdhWoHulRzq1eHS+o1pG+i0VEAIORE2CxKjI1QOT3XAJzE4ZJ6ebx+hk0C0OuYzSYNyohXfgE914BwU1z5eXEtmZ5rCE/H537rSG+0s5UQG6GcC4/1Yissd2v9u4dVXNnQOQcC4IwoZaNL5RfUyh8IaFi/RKOjAEBIciRG6VBJvQKBABMRA2jni3lrKa4B6H0GZSZo/eZDamrxKqqHzYsD4NSKKxtkkuRMipLnXCsLQAg63dxvX/Xl3mhn63gvtrSUaL29o1ivbS3Q6KxkTeiEfQM4PXquoUvtPlIji9mkwZncFAKAk3EmRcnj9avW3Wp0FAAhZl9BjZxJUUqItRsdBQC63ZA+iQoEpANFdUZHAdCJCisa5EyKUoSN+WSBzpQSH6mZF/XX4D4J+uRglR5ZtUNlNU1GxwLCGsU1dKk9R6o1ID2O8X4B4BQciVGSxEUvgHYCgYD2FdTSaw1ArzUwI14mk5RfyNCQQDgpqmhgvmmgi9isZk0enaap4zNUXtOkpX/6QNt2lxkdCwhbFNfQZZpbvTpUUq/h/ZKMjgIAISsu2ia7zaJyimsAvqSkqlHuJo+G9Ek0OgoAGCLKblUfR6zyC2qMjgKgk3i8PpVWNSnTEWt0FCCs9U+L00/nT1BacoyeWPuJntm4Rx6vz+hYQNihOxG6TH5hrXx+5lsDgNMxmUxyJEaqvKbZ6CgAQgjzrQGANLhPgrZ8UiK/PyCzmblpgZ6uuLJR/kBAfRz0XIOxTGaTGlq8QW3bU6cGTE2K0u03jNX6dw/pje0F2ne0Rt+dOVLOpKgTtrXbrLLSBQfoMIpr6DJ7mG8NAILiSIpSQXmDmlt9ioxg7gEAx+Zbi42yKS052ugoAGCYwZkJ+veHhSood6ufK87oOADOUVFFgyQxLCQM1+Lxacfe8qC2HTfU0cVpusbxY+zjiNFlEzL17q5iPfjMNl00Kk1ZGfHttp04wiWrnTIB0FG8a3DWvH6pxXPqVh6fHapWX1esfAGdtjVIT20BAgCd5fi8axU1TerjZIgUAGqbb81koqcGgN5ryOcNNfcX1lJcA8JAYUWDLGYTjYeAbtbXGavZkwforR1FentnsUqqGjVxhFNWC93VgHNBcQ1nrcXj1da80pOu83j9OlRSp1EDkk+5zXE9tQUIAHSW1IRImUxSOcU1AJJq3S0qq27SpeMzjY4CAIZKSYhUQmyE9hXW6rIJfYyOA+AcFZY3KC05mhv6gAFiomzKuaCfPt5XoU8OVqm8pklTx2coIdZudDSgx+LTDF2ivKZJgYDkojUSAJyR1WJWclykymqajI4CIAS0zbfWl6G1AfRuJpNJQzITlP/530UAPVthhZshIQEDmc0mTRjm0BXn91FTi08vbzms/YV8xgJni+IaukRpVaNMJp10kkwAwIkcSZGqrG2Wn7FygV5vX0GtIqxm9WcINADQ4MwEVdQ2q8bdYnQUAOegpdWn8ppmZToorgFGy3TEaPbX+islPlLv7irR317do5ZWn9GxgB6H4hq6RElVo1LiI2Wz8hIDgGA4EqPk9QVUXc+NI6C321dQo4EZ8QyZBACSBvdJlCR6rwE9XFFlgyQpM5Vh8IFQEB1p07SJfTV2UIo++KxU9/11mwrL3UbHAnoUvrGj03m8flXUNjNBLQB0gCPxWE/fcoaGBHq15lavjpS6NbgPQ0ICgCT1c8UqwmpuGzIXQM9UWP55cY2ea0DIMJtNGj8kVf81d4zcTR7d95dt+vdHhQoEGFEHCAbFNXQ65lsDgI6LibQq2m5l3jWgl8svqJU/ENCwvklGRwGAkGC1mDUwI157j9YYHQXAOSiscMtqMcuZyPQhQKgZ3j9JS787UYP7JOiZV/fo1899pLLqRqNjASGP4ho6HfOtAUDHmUwmORIjVVHTbHQUAAbafaRGFrNJgzPpuQYAxw3tm6gjZfVqbPYaHQXAWSosb1BGSrTMZpPRUQCcREKsXf/fN8frO9OH6VBJvX7+hw+08YMjzAsPnAbFNXS6kqom5lsDgLPgSIqSu8nDjSOgF9t9pFpZ6fGyR1iMjgIAIWNYvyQFAlJ+YY3RUQCcpaNlbvV1Mt8aEMpMJpOmjs/U/d+/UMP7J+n5N/L14N+263BJfds2Xr9UVtWohhZvUP+8fgMPCOhiVqMDILx4vH5V1jZpxIBko6MAQI/z5XnX+qfFGZwGQHdravHqUHG9ZlzUz+goABBSBmbEy2I2ac+RGo0dlGp0HAAdVNvQqtqGVoprQA+RHB+pO64fq/c+K9Vz/9qne/+8VVPHZ+jrUwbKbDFr94FK1buDG3Vn4giXrHZKEAhPvLLRqcprmuQPSGnMtwYAHZYcHymL2aSyaoprQG+UX/j5fGv9mG8NAL7MbrMoi3nXgB7raNmxXi99XXzHAXoKk8mki0aladygFK1755Be316gD/LKNOOi/nIkxxgdDwgJFNfQqUoqmW8NAM6WxWxSamKkSpk4GOiVdh+pPjbfWgbzrQHAVw3rm6jc94+opdXH0LlAD3O0zC1J9FwDeqDoSJtuunKIpozP0PP/2qsXNu1XYpxd4walqJ8rViZTz5hH0euXWjzBTcFht1nFbEcIBsU1dKriykY5EqOYbw0AzpIrKVq79leq1eNThI0bR0BvsvtwjbIymG8NAE5mWN9EvbzlsPILazUqi2kIgJ7kaKlbyfF2xUbZjI4C4Cxlpsbox98cr/fzyvT3f+frzY+LlJIQqQlDU5WeEvo92Vo8Xm3NKw1qW4ayRLCogKDTNLf6VFnXrPQUhoQEgLOVlhytgKSy6iajowDoRk0tXh0uqddwhoQEgJMalJkgs8mkPQwNCfQ4R8vc6uug1xrQ05lMJo0ZlKIbrxqmyaPT1Nzi1WtbC/Ta1qOqqA1uDjYgnFBcQ6cprTo2jFlPaK0AAKEqNTFSZpNUSnEN6FX2FdR8Pt9aotFRACAkRdmt6p8Wq71Hqo2OAqADPF6fiisbmW8NCCNmk0mD+yTo2kuylD3coaq6Fm3YclhvflSoWneL0fGAbkP/RnSaoooG2SxmpSZEGh0FAHosq8WslISotgYLAHqHzw5Vy2oxa0gm860BwKkM65ek17YeZd41oAcprGiQPxBQP+ZbA8KOxWLWyAHJGtwnQZ8drNZnh6p0pNStrIx4jRucorjoCKMjAl2K4ho6TXFlo1wp0TKbe8ZElgAQqtKSo/TJwSp5vH7msAR6ic8OVWlInwTmWgSA0xjRP0m57x/RvsIajc5KMToOgCAcKXVLkvq6KK4B4SrCatH4Iaka3j9Rnxyo0p4jNTpYXKfBmQka3Dcx6P3YbVZxCwQ9CcU1dIr6xla5mzwaOYB5QgDgXDmTohU4UKXymiZlpDLULhDuat0tKihv0HVTXUZHAYCQNrRPoixmk/IOV1Ncw1lZv369nnzySXk8Ht18882aP39+u/V5eXlasmSJ3G63srOztXTpUlmtVhUVFWnRokWqrKxUVlaWli1bppiYGO3fv1/33HOPGhoaFBkZqV/+8pcaMWKEQUcXmo6WuWWPsMiRGGV0FABdLDLCquzhTo0ckKxPDlRq79FaLf3DBxrcJ0FjBqYoOvL0pYiJI1yy2ilXoOegFoxOUVx5fL61aIOTAEDP50yKkskkhoYEeom8w8fmDxo5INngJAAQ2uwRFg3MiFfeIeZdQ8eVlpZq+fLlevbZZ7Vu3TqtWrVK+fn57bZZtGiR7rnnHr366qsKBAJavXq1JGnp0qWaN2+ecnNzNXr0aD3xxBOSpCVLlmjhwoVat26d/vu//1s//elPu/24Qt3R0nr1dcTKbGKUIyBUmcwmNbR4g/rnD5x5f9GRVl0w0qVrp2Rp4kiX9h6t0YtvHdC23WVqbvV2/QEB3YTiGjpFUUWDoiOtio9hLF0AOFc2q1kp8ZEqqWoyOgqAbvDpoSrFRFrV3xVndBQACHkj+ifpcGm9Gpo9RkdBD7N582ZNmjRJiYmJio6OVk5OjnJzc9vWFxYWqrm5WePHj5ckzZ07V7m5ufJ4PNq6datycnLaLZekG264QVOmTJEkDRs2TMXFxd17UCHOHwjoaLlbfZlvDQhpLR6ftuaVBvXP6/cHvd/YKJtuuHywrr0kS/3T4pR3qFpr3jygj/aWq8Xj68IjAroH/Sxxzvz+gIorG9U/LU4mWiIBQKdIS47Wp4eOzbsGIHwFAgF9dqhaI/onMW8tAARhRP8kvfTuIe05UqMJQx1Gx0EPUlZWJofji9eM0+nUzp07T7ne4XCotLRU1dXVio2NldVqbbdcOlZoO+7RRx/VlVde2aFMKSnhVXRyONo3FCoqd6upxadRgx0nrJOkQFWj4mIjg9q3zWYNetuObt9V257rvk/3vN54Ps51+y+v64nHGEo5pNO/Pr+6fYYzXhnOeFXXNeuDz0q160CV9hyt0fghTo0bkto273R0tF2O5K4ZFa0jf2+6MsepnOxvJM5ed51Pims4Z+U1TfJ4/cpkXiAA6DTpqdH65GCVSqsZGhIIZyVVjaqub2FISAAI0qDMBEVYzco7XE1xDR0SCJw4ltmXGwifan0wz3v44Ye1Y8cO/fWvf+1QpspKt/zBjLHWAzgccSovr2+3bPunJZKk1FjbCeskqbHFq3p3c1D793iC37aj23fVtuey77jYyNM+r7edj3Pd/qvnsyceYyjlkHRW+7aapcmjXRrRP0Ef76vUB5+V6ON9ZRo1IFlD+iaqsbFF5b6u6dHWkb83XZnjZE729xNnr7PPp9lsOmVjGIprOGeF5Q0ymY7dCAYAdA5HYpTMZpNKKimuAeHss8/nDRqZRXENAIJhtZg1pG+idh9m3jV0jMvl0rZt29oel5WVyel0tltfUVHR9ri8vFxOp1PJyclyu93y+XyyWCxtyyXJ6/Xqpz/9qUpLS/XXv/5VcXH0PPiyQyX1slnNyqAxNoAvSYqL1GUTMlVR26SP91Xqo30V2rm/UkdK6zX9gn7qF8Rw+V6/1OIJfv62MGnHgBBDcQ3nrLCiQc7EKEVYLUZHAYCwYbWY5UyMUjHFNSCsfXKgUo7ESDkTo4yOAgA9xsj+Sfr7pv2qcbcoMdZudBz0EJMnT9Zjjz2mqqoqRUVFaePGjbrvvvva1mdmZsput2v79u06//zztXbtWk2ZMkU2m03Z2dnasGGDZs+e3bZckh566CG53W798Y9/VEQEc9B/1cHiOvVzxcpqMRsdBUAISk2I0pXZfVRd36I9R6r14Z5yvfdpqQb3SdDFY9I1YahDsVG2kz63xePV1rzSoH/WOHq7owvw6YZz0tjsVXV9izIdtEICgM6WnhKt6voW1Te2Gh0FQBfweH3KO1KtMQNTjI4CAD3KqM97+356sMrgJOhJXC6X7rzzTi1YsEDXXnutZs2apbFjx2rhwoXatWuXJGnZsmV68MEHdfXVV6upqUkLFiyQJP3iF7/Q6tWrNWPGDG3btk3//d//raqqKq1cuVIHDx7UDTfcoDlz5mjOnDlGHmJI8fsDOlxarwFp8UZHARDikuLsmjQqTfctvFA3Xj5Y9Q2t+vMru3XnY+9o2fMf6ZX3D+twSb28PuakR2ih5xrOSWFFgyRRXAOALpCeEq2P9kl7j9YoLYmhd4Fws+dojVo9fo0dRHENADqijzNW8TER+uRglb42Jt3oOOhBZs+erdmzZ7db9vTTT7f9//Dhw/XCCy+c8LzMzEw988wzJyz/7LPPOj9kmCiqbFCrx6+sdIbKBBCc6Eibrrqgn6ZN7KvDpfXamlemnQcq9fd/75e0XzarWX0csXIkRioh1q66hlbFRlkVZbcqwmaR3WaR1WJqNy8m0JUoruGcFJW7FW23MhQHAHSB5IRI2axm7TlSoyljM4yOgxC0fv16Pfnkk/J4PLr55ps1f/78duvz8vK0ZMkSud1uZWdna+nSpbJarSoqKtKiRYtUWVmprKwsLVu2TDExMdq6datuu+02paWlSZJGjhypBx980IhD6xV27a+S1WLWsH5JRkcBgB7FbDJpdFaydu6vlN8fkNnMTTQg1Bwqrpckeq4B6DCTyaQBafEakBavGy4brOr6Fu0rqNHB4jodKXXrYHGdqupa5DvJRGpms0l2m1n2z4tt9giLImwWldU0qanZq6Q4u+KibRTg0ClCqrjGDaKexevzq6iyUf3T4viDBABdwGwyKS05WnuOVBsdBSGotLRUy5cv15o1axQREaEbb7xRF154oQYPHty2zaJFi3T//fdr/Pjxuuuuu7R69WrNmzdPS5cu1bx58zRz5kw9/vjjeuKJJ7Ro0SLt2rVL3/ve9/Sf//mfBh5Z77HrQKWG90uU3ca8tQDQUaOzkrX5kxIdLq1XVjo374FQc7CkTvYIi9JSGIEDwLlJirPrghEuXTDC1basvsmjt3cUyt3kVXOrVy2tPrV4fGrx+I/9t9WnVo9PdQ2tam71Kb+gtu25UXaLXEnR6uuKVR9HrGxWZs7C2QmZV87xG0TPPvus1q1bp1WrVik/P7/dNosWLdI999yjV199VYFAQKtXr5akthtEubm5Gj16tJ544glJartBtG7dOq1bt47CWifLL6iVx+tXX2es0VEAIGylp0arqq5FpVWNRkdBiNm8ebMmTZqkxMRERUdHKycnR7m5uW3rCwsL1dzcrPHjx0uS5s6dq9zcXHk8Hm3dulU5OTntlkvHrp3effddXXvttfrBD36g4uLibj+u3qKspkklVY0aw5CQAHBWRmYlyyTpkwOVRkcBcBKHius1wBUnM42xAXQBs9mk6EibnElR6ueK05C+iRo9MEXnD3No8ug0XTYhUzkX9tM1F2fpG5cP1v/cepFmXtRfk0a6lJYcrZKqRr29o1ir38jXu7uKVVXXbPQhoQcKmZ5rX75BJKntBtFtt90m6eQ3iB599FHdcMMN2rp1qx5//PG25d/61rfaWl9XVlbqlVdeUVpamn7xi18oPZ3x2DvLrgOVsphNSqcVEgB0mczUY3Na7txfqWnJ/L3FF8rKyuRwONoeO51O7dy585TrHQ6HSktLVV1drdjYWFmt1nbLJSkuLk4zZ87UlVdeqeeee0533nmnnn/++Q7lSkk5t0Y3DkfvmJfjgz3lkqRLs/vJ4TjzOQtUNSouNvKk6061/GRsNmuHtu/K/RiV5WTbhtJ56az9dFYWqWOvsa7MEkr7Od0+uvs92VPOy+l89TnR0XY5znDd45A0qG+i9hTU6nu95LPjuN7yWYmey+vz62hZva48v6/RUQBAkmS3WZSSEKmUhEgN7ZcofyCg8uomHSiq08HiOu0vrFNGaowmDE01Oip6kJAproXqDSKcXCAQ0K79lcpIjZHVEjIdIAEg7MRFR8iZFKVdByo1bSJfTvGFQODE8eW/PEzzqdaf7nn33ntv27KbbrpJv/nNb1RfX6+4uOBv4lVWuuU/ydj3wXA44lReXn9Wz+1pNu8skjMpSjYFgjrmxhav6t0ntqaMi4086fJT8XhOvp+O6oz9GJHlVOcrlM5LZ+2ns7JICpksobSfU+3DiPdkTzgvp3Oyc9bY2KJyn++Mzx3eN0EbthzR4aPVio4MmdsbXepcPyvNZtM5N4QBzqSg3C2vL6AB6RSCAYQms8kkV3K0XMnRmjDMob1Ha/TpwSr9c/NhlVU3ad60oYqPjjA6JkJcyFx9huoNop5+0dlVLdr2F9Sour5F44c6wqql5ZeFUqbOPLbuyGREC/rO3JfR++ktLeq7Yl/hemzjhji06cMCxSVEKTKiaz66aQHd87hcLm3btq3tcVlZmZxOZ7v1FRUVbY/Ly8vldDqVnJwst9stn88ni8XSttzv9+v3v/+9brnlFlksX8wBdrwBEzpPc6tXnx2q1qXnZRgdBQB6tNFZKfrn5sP67FCVsoc7z/wEAN3i+NxGAzOYDxFA6LPbLBozMEXD+iZq14Eqbd9Trs8OVeumK4do0khXuxoF8GUhc7ckVG8QnUvra6N1Zevvf289IpOk1Hh7WLW0/LJQytSZx9bVmYxqQd+Z+zJyP72pRX1X7Ctcj21onwS99sERvfvhUY0d1PlDFPTk3kK9ufX15MmT9dhjj6mqqkpRUVHauHGj7rvvvrb1mZmZstvt2r59u84//3ytXbtWU6ZMkc1mU3Z2tjZs2KDZs2e3LTebzXrttdfUv39/zZgxQ2vXrtW4ceMUFRVl4FGGp08PVsnr8+u8IY4zbwwAvZDJbFJDi/eM26WlxijabtW2veUakZV8wnq7zSorA60A3S6/sFZJcXalxHdeA2gA6GoRNovOH+bQNRdnadXr+/T0+s+0a3+lvp0zTFH2kCmjIISEzKuCG0Q9y0f7yjUgPZ4/LADQDQZlJijCZtau/VVdUlxDz+RyuXTnnXdqwYIF8ng8uv766zV27FgtXLhQt99+u8aMGaNly5ZpyZIlamho0MiRI7VgwQJJ0i9+8QstXrxYTz75pNLT0/XII49Ikh566CHdc889evzxx5WcnKyHH37YyEMMWx/urVBMpFVD+yYYHQUAQlKLx6cde8uD2jYtJVo79lVoaN8Emb/SsnziCJesfGcFut2+gloN6ZNAbw8APVJGaozu+tb5ennLIa1956AOFNfptq+PUR9n72zYi1MLmatMbhD1HJW1zTpS6taci7OMjgIAvYLNataIfknaeaBC8wJD+JKKNrNnz9bs2bPbLXv66afb/n/48OF64YUXTnheZmamnnnmmROWDxkyhPlpu4DXL7V4jvXA8PkD2pFfodEDk9Xs8UvyB7WPHjqQAgB0uT7OWB0oqlN5TZNcSdFGxwF6vcraZlXXt2hwJo2IAPRcZrNJs7+WpaF9E/W7lz7VA3/brv+8ZpTGD6bBM74QMsU1iRtEPcW2PWWSpHFDUnWouM7gNADQO4wdlKId+ytVUtWo9JQYo+MA6IAWj1db80olSSWVjWps8SrKbm1bFoxxQxlCEgBOJiM1WmaTVFDmprgGhIB9hTWSpCF9Eg3NAQCdYVi/JP38OxP16As79dgLO3XjFUM0bWJfo2MhRDD6ODps6+4y9XPFypHIEJsA0F2ODwf5cX7FGbYEEMqOlNXLYjYpI5UiOQB0hgirRa7kaBWUNRgdBYCODQlpt1nUx8m1DoDwkBRn1+JvTdB5Qx167vV9WvPWfgUCDC0CimvooIraJh0oqtPE4U6jowBAr5KSEKn+rjh9GOT8IwBCTyAQ0NFSt9JTomWzchkOAJ2lrzNWtQ2tqmtoNToK0OvlF9RqUGa8LGaudQCED7vNov+6drSmjMvQPzcf1t827pWfAluvxycdOmTb7mM3dSmuAUD3mzA0VfsL61TjbjE6CoCzUFnXooZmr/q64oyOAgBhpY8zVpJ0tMxtcBKgd2tq8aqg3M18awDCktls0nemD9PVF/bTvz8q1HOv7ZPHF1BDizfof97gptxGDxFSc64h9G3bU6b+rjg5k6LV0OI1Og4A9CoThjr04tsH9dG+Cl12XqbRcQB00KHiOplNUj9XrNFRACCsxEbZlBRn1+GSeo3KSjY6DtBr7S+qVSDAfGsAwpfJZNL1lw5SICDlfnBEAZOUmRotk8kU1PMnjnDJaqckEy7ouYagtQ0JOYJeawBghIzUGLmSohgaEuiBAoGADpXUKyM1Rnabxeg4ABB2BqTFqaK2We4mj9FRgF5r79EamUzSwIx4o6MAQJcxmUy64bJBumJCH72xvUAf51caHQkGobiGoG3NK5MkZTMkJAAYwmQy6byhDu0+XK3GZm4cAT1JeU2TGpu9GpDOzSYA6Ar9044NuXukpN7gJEDvlXeoWgPT4xVFrwwAYc5kMummaUM0eXSadu2v1M79FNh6I4prCEogENC7n5RocGaCnIlRRscBgF5rwlCHfP6AdtAyCuhRDhbXy2I2qa+TISEBoCvEx0QoOd6uQxTXAEM0NHl0oLhOIwYwNCuAns1kNgU1f1pTq083XDFEAzPi9fG+CuUdrjY6OroZTUkQlMOl9SqqaNCCnGFGRwGAXm1gRryS4uzaurtMF41OMzoOgCD4/QEdLqlXpiNGNitt2wCgq/RPi9NHeyvkbvIoNspmdBygV9mZX6FAQBo1IMnoKABwTlo8Pu0IcjqOcUMdmjw6TR6vX1vzyhQTaVU/V1wXJ0So4Ns9grJ5V4msFjPzrQGAwcwmky4Y4dSuA5XMKQL0EPsKatTc6lMWQ0ICQJca8PnQkIfpvQZ0ux37yhVhM2tQZoLRUQCgW5nNJl0yLl2pCZF6e0exymuajI6EbkJxDWfk9fn13melGj8kVTGRtP4DAKNNGpkmnz+gbbvLjI4CIAjvf1oqm9WsTEeM0VEAIKzFRUcoJd6uQ8UU14Du9vHecg3rmySrhVuNAHofq8Wsy8/PVHSkVW9sL1RdQ6vRkdAN+MTDGR3vHTGZ4ccAICT0c8UqPSVa731WanQUAGfQ2OzVx/kVykqP42YTAHSDrIx4VdY1q8bdYnQUoNeoqmtWYbmbISEBnJNg5zpraPHKHzA67YkiI6y64vw+kqTXtxeoudVrcCJ0NeZcwxm9s7NYcdE2jc5iUloACAUmk0kXjnRp7dsHVVnbrJSESKMjATiFD3aXyuP1azBDJAFAt8hKj9f2PeXaX1inaRONTgP0Dp8eqpIkjRzAfSMAZ6+jc52FoviYCF02IVOvbT2qf39YqKsm9pWFRpZhi98sTqu6vkU78it18dh0WlsDQAiZNNIlSfogj95rQCh7Z2ex0lOiKYIDQDeJsluV6YjVgaJa+UKxWTsQhj47VK3EODtDYAOAJGdSlC4em67ymmZt/qREgQDXI+GKaglO682PCxUIBDR1fKbRUQAAX+JMitagjHi9y4UaELIKKxp0oKhOF45Kk8lkMjoOAPQagzPj1dTi0+7D1UZHAcKe1+fXrv2VmjDMyfUOAHyuf1qczhuSqoPF9dq1v9LoOOgiFNdwSl6fX2/tKNKogclyJkYZHQcA8BWXjMtQUUWD8gtrjY4C4CTe3lEki9mkicOdRkcBgF4l0xEru82i95mfFuhye4/WqLHFq0mj042OAgAhZfTAZA3MiNfH+ZU6WFxndBx0AYprOKUd+RWqcbfqsvPotQYAoeiCEU5FRlj05sdFRkcB8BUtrT69s7NYE4Y6FB8TYXQcAOhVLGaTstLjtGt/hdxNHqPjAGHtw73lirCadd6w0Jz/CACMYjKZdNFol5xJUdq8q0TlNU1GR0Ino7iGU/r3R4VKjrdr3KBUo6MAAE4iMsKqi0alaevuMjU0c+MICCVbPi1RY4tXV2b3MToKAPRKQ/omyusL6K0dNEICukogENBH+yo0KitZkRFWo+MAQMixmM269LwMRdmt+veHhaqqazY6EjoRxTWc1JHSen12qFqXnZcps5kxswEgVE0dnyGP168tn5QYHQXA5wKBgP61vUD9XXEanJlgdBwA6JWS4uwa0jdB//6wQD6/3+g4QFg6VFKv6voWTRhKrzUAOJXICKsuPz9TPn9Av1/3qZpavEZHQiehuIaTyn3/iOwRFl3KkJAAENL6ueKUlR6vNz8uUiAQMDoOAEl5h6tVVNGgK7P7yGSikRIAGGXq+ExV1rVoR36l0VGAsPTh3nKZTSaNG8yIRwBwOomxdk0dn6GSygY99dKn8vu5fxMOKK7hBBU1Tfogr0yXjs9QTKTN6DgAgDO4fEKmCisa9OmhKqOjAJD0r20Fiou26YIRTqOjAECvNnpgipLj7Xp9e4HRUYCw9NG+Cg3tm6DYKO4dAcCZZKTG6PrLBmvH/kqt/ne+0XHQCSiu4QSvbj0qk0malt3X6CgAgCBcONKlxNgIvfLeEaOjAL3e0TK3Ps6v0GXnZcpmtRgdBwB6NYvZpMvOy1Te4WoVlLuNjgOElSOl9SqqaND5w2hMBADBumRchq48v482bj2qTR8XGh0H54jiGtqpa2zV2zuKNGmUS8nxkUbHAQAEwWoxa9rEvso7XK1DJXVGxwF6tfWbDykywqJpE2mkBAChYOr4TNltFm1477DRUYCw8s6uYlktJl040mV0FADoUb55xWCNGZiilRv36jNGIOrRKK6hnZc3H5bH59eMSf2NjgIA6ICp4zIVZbco9316rwFGKaxo0PbdZboyuw9DawNAiIiNsumyCZl6/7NSlVY1Gh0HCAten1/vfVqq8UMcDAkJAB1kMZv1gzmjlJYcrSde/EQFZfVGR8JZoriGNhW1Tfr3RwW6eEy60lNijI4DAOiA6EirLh2fqa27y1RWzY0jwAgvbz6kCJtFV03sZ3QUAMCX5FzQTzaLWf/ccsjoKEBY2JFfKXeTRxePSTM6CgD0SFF2q+64fqwsFpPu/cP7cjd5jI6Es0BxDW3WvXNQkklzLs4yOgoA4CxMm9hXNotZa98+aHQUoNcpKHfr/bxSXT4hkxbcABBiEmIiNGV8hrZ8Uqrymiaj4wA93ru7ipUQG6FRWclGRwGAHis1MUo/mjtWFTVNenzNLnl9fqMjoYMorkGSVFju1uZPSnTF+ZnMtQYAPVRirF3TJvbVe5+V6nAJwwoA3SUQCOj51/cp2m7V1QytDQAh6eoL+8tsll56h0ZIwLmobWjVzv2Vmjw6TRYztxUB4FwM7pOg2795nvYcrdFfX92jQCBgdCR0AJ+CUCAQ0MrX9ioqwspcawDQw119YT/FRFr1jzf3Gx0F6DV27K/UZ4eqdc3FWfRaA4AQlRRn15XZffXuJyU6VFJndBygx3pje4ECgYAuGZthdBQACAuXTuija742QO/sLFbuB0eMjoMOoLgGvfdZqXYfqdF1lw5SXHSE0XEAAOcgOtKmmRcN0CcHq5R3qMroOEDY8/r8WvVGvtKSo3XZeZlGxwEAnMbsyQMUH23Tc//aR8tw4Cw0t3r1xocFOm+oQ2nJ0UbHAYCwMefiLF0wwqkX/r1fW3eXGR0HQaK41ss1NHu06vV9ykqP19TxtDoCgHBwxfmZSk2I1N9e2yuPlzG7ga706gdHVFrVqG9ePlhWC5fWABDKouxWfX3KQO0rqOXGFXAW3tpRrIZmr66+sJ/RUQAgrJhMJn1vxggN6pOgp176VLsOVBodCUHgDkAv9/d/56u+yaMFOcNkNpmMjgMA6AQ2q0XfumqYiisb9cp7h42OA4StwnK31r1zUNnDnRo3ONXoOACAIFwyNkN9nbFa9Ua+Gps9RscBegyvz6+NW49oaN9EDcpMMDoOAPRIJrNJDS3edv/KqhrV0OKVxx/QLdeMUnpqjP73H7v06aFqo+PiDCiu9WLb95TprR3Fmn5BP/VPizM6DgCgE40dlKILR7r0zy2HVFzZYHQcIOz4/H794eU8RUZY9a1pQ42OAwAIktls0s1XD1etu1XP/Wuf0XGAHuO9T0tVVdeiGZPotQYAZ6vF49PWvNJ2/z7cU9b2/58cqNTk0S5FR1r12D92aM8RCmyhjOJaL1VV16w/v7JbA9Li9PUpA42OAwDoAjdeMUR2m0V/fDlPXh/DQwKd6eXNh3WopF7fzhmm+BjmrAWAniQrPV4zLuqvdz8p0Uf7yo2OA4S85lav1ry1XwPS4jRmYIrRcQAgrEVGWHXVBX2VHBep5at3KO9QldGRcAoU13ohr8+vp176VF5fQP95zSjmBwGAMJUQE6Fv5wzT/qI6/ePN/UbHAcLGzv2VWvfOQU0a5dLE4U6j4wAAzsI1Xxugvs5Y/eWV3aqubzE6DhDSXt5yWDXuVs2bNlQmphQBgC4XZbfq9hvGypEYpeV/36kP99IYKBRRVellAoGA/pK7W3sLavWdq4fJlRxtdCQAQBe6YIRLV0zoo1c/OMrFGNAJyqob9dRLn6qPM1bfmT7c6DgAgLNktZi1cPZItXj8evzFXfJ4fUZHAkJSWXWjXv3giC4alabBzLUGAN0mLjpCP50/Qf1dsXr8xV3a9FGh0ZHwFRTXepmXtxzWu7tKdM3XBmjSyDSj4wAAusE3Lh+sAWlx+sPLn+lIab3RcYAeq76xVY/+Y5dMJumHc8fIbrMYHQkAcA76OGL1/VkjdKCoTn/N3aNAIGB0JCCk+AMB/e21vbKYzbr+0kFGxwGAXic2yqaf3HiexgxM0V9f3aPn/rVPPj/TfoQKimu9yOvbC7TmrQO6aJRLcy7OMjoOAKCb2Kxm3TZ3jKLsVj2y6mOVVjUaHQnocRqbPfrNqo9VXtOkH359jJyJUUZHAgB0gvOHOXXN1wbo3U9KtOatAxTYgC959YMj+uRAla6/dJCS4uxGxwGAXskeYdGPrhujK7P76LVtR/XIqh2qb2w1OhZEca3XeOX9w1r52l6dNyRVN189gjGyAaCXSY6P1P/3zfHyB6Rlzx8rEAAIjrvJo+V/36HC8gb98OtjNLx/ktGRAACd6JqLszRlXLpe3nJYL759kAIbICm/oFb/2HRA2cMcunxCptFxAKBXs5jNmnflUH13xnDtK6jRz//4gT49WGV0rF6P4lqY8/r8ev71ffr7v/frghFO3XrtaNms/NoBoDdKT4nRj785Ts2tXj3wzHYdLK4zOhIQ8kqrG/XAM9t1uKReP5gzSmMHpRgdCQDQycwmkxZMH65Lxqbrn5sPadUb+Qy5hF6tvKZJT677RCkJdhpoA0AIuWRshpYsyFa03arfrPpYKzfuVVOL1+hYvRZVljBWXd+s3zz/sTZuPaorJvTRLbNHyWrhVw4AvdmAtHj97FvnK8Jq1kPPfqgP8kqNjgSErJ37K/XAX7erocmjn9x4ns4f5jQ6EgCgi5hNJn3n6uG64vw+2rj1qFas3iF3k8foWEC3q6hp0sPPfqhWj0+3zR2r6Eir0ZEAAF/SzxWnn988UVec30dvfFigu59+Tx/kldLz3gBUWsJQIBDQu7uK9cOH/60DxXX6j5kjNP+qoTKbaWkEAJAyUmN097fPV19HrH637lP95tntamympRNwXHOrV3/N3a0Vf9+hhNgI3b3gfA3tm2h0LABAFzObTJo/bahuvnq4dh+p0S//9IF27q80OhbQbQorGvTwcx+pqcWnn9x4nvo6Y42OBAA4CbvNovnThuquBecrPjpCv1v3qe79yzZ9cqCSIls3ovlJmMkvrNWaN/dr95EaDe+fpPlXDlGmg4shAEB7CbF2Lf7WBK1/95D+ueWwPtxdpmsvztIl49JlMdP2Br2Tz+/X2zuLte7tg6praNX0C/rp61OyZLNajI4GAOhGU8ZlqI8jVn94+TOt+PsOXTjSpa9fkiVnUrTR0YAu8+6uYj2zcY8ibRb9fzeOV/+0OKMjAQDOYFBGgu65OVtbPinVuncO6JHVO9TXGatp2X01cYRTdhvfZbsSxbUw4PP7tWt/lV7/sECfHqxSXLRN37pqqG6YNlyVlW6j4wEAQpTFbNa1lwzUpRP76ckXduivr+7Rq1uPalp2H00enabICC4T0Ds0Nnv1zq5ivbG9QGU1TRrcJ0G3zR2jQZkJRkcDABhkYEa8fvndC/TylkN65f0j2ppXpsmj03Rldh/1c1F0QPgoLHfrhU37tWN/pYb3S9Qt14xSYqzd6FgA0OuZzCY1BDmf2qTR6bpwpEtbPi3Ra9uO6o8b8rTyX3uVPdSh84c7NaJfkuwRFNo6W0jdNVu/fr2efPJJeTwe3XzzzZo/f3679Xl5eVqyZIncbreys7O1dOlSWa1WFRUVadGiRaqsrFRWVpaWLVummJgY1dXV6Sc/+YmOHj2q5ORkrVixQg6Hw6Cj61xen197j9bo430V2ranTDXuVsXHROiGSwfp8gl9ZI+wMAwkACAoQ/omafH8CfpoX4Ve3nJIf9u4Vy9s2q/zhqTq/GFOjeifpCh7SF0y4HNcO509d5NHnx6s0rY9Zdq1v1KtXr8GZyboG5cP1nlDUmUycR0FAL2dzfp5Q6TzMrVhy2Ft+rhI7+wqVn9XnC4c6dLYQSlKT4nmM6MH4drpGH8goLzD1Xp7R5G27i5TZIRVN1w6SDkX9ONeEgCEiBaPTzv2lge17cQRLsXYrZoyLkOXjE3XniM12vJpibbtKdO7n5TIajFrcGa8BqTHa0BanAakx8uREMk1zDkKmTtlpaWlWr58udasWaOIiAjdeOONuvDCCzV48OC2bRYtWqT7779f48eP11133aXVq1dr3rx5Wrp0qebNm6eZM2fq8ccf1xNPPKFFixZpxYoVys7O1lNPPaW1a9fqgQce0IoVK4w7yLMQCARU425VaVWjSqobVVLZqEPFdTpQXC+vzy+b1axRA5L1tTHpGjc4RVYLQ3kBADrOZDJpwlCHJgx1aH9Rrd78uEgf7S3Xlk9LZTaZ1D8tVlnp8UpPiVF6SrTSU2KUGBvBhZiBuHYKjtfnV3V9iyprm1VU2aAjpW4dKKpVQXmDJCkhJkJfG5uuS8ama0BavMFpAQChKDHWrnnThuqai7P03qclemdXsVb/O1+r/52vpDi7BmXEKys9Xs6kaLmSouRIjKJ1eAjqzddOXp9fJVWNOlxSr92Hq/XpoSrVuFsVbbfqqol9NfOiAYqNshkdEwDQCUwmk4b3T9Lw/kn61lXDtLegRjvzK7W3oEavbT0qn//YnGzRdqucSVFKSYhUSvyxf4lxdkVHWhVttyom0qroSJui7VYaXpxCyBTXNm/erEmTJikxMVGSlJOTo9zcXN12222SpMLCQjU3N2v8+PGSpLlz5+rRRx/VDTfcoK1bt+rxxx9vW/6tb31LixYt0qZNm7Ry5UpJ0qxZs3TvvffK4/HIZgv+gqGzXzhNLV7lHa6Wx+uXx+eX1+uX1+eXxxuQx+dXc6tHDU1eNTZ75W7yqL7Jo1aPr+35VqtZGSkxmnNJqgZmxGtIn0RFWE9dUOvKF77VYlZ05LlffIXafo7tyxRSmTr32Lo2U5TdKp83+P33pGPrjv2c6vyFw7F19b5C7X3bmfuyWsxdfiHz5f0P6ZOoIX0S5fP7dbCoTvlFdTpYVKd9BbX65GBV23YRNoviomyKibIpJtKqmCib7BEWRVgssllNslrMslnNslrMioywaFRWcqc3AunNF3jheu301efXNbbqSIlbPr9fPn/g8/9Kfn9APt8Xy1o9ATW3etXU6jv232avqt0tqm9o1Zenc462WzUgLU6XT+ijQZkJ6uuM7fLXUWf8LQi1z92uPKau3E9v+pwNpc/XUDovnbWfUHpP9oTzcjonO2eheg0VHxOhqy7op6su6Kcad4t2H67RgeI6HS6p05s7itptGxcTofioCEVHWhRltyk60qqoCKusVpOs5mPXSRaLWTaLSRarWRaTSWaTSSazSSbTF59XJ2vIdC7HxLVTaF07dcXvY0d+hQ4U1amusVXuRo/qGltV19Da7mbq+cOcGjMwRaMHdu71eUePpyPv9Y7+XeiqfXdXjjN9nvS283Gu23/1fPbEYwylHB253ukN5+Ncc3TGd5RTXfPYIywaMzBFYwamSPqiscWR0gYVlNerur5FtQ0t+uRQlbxe/yn3b7dZFBFhkc1iks1qkdViltVqVsTnjy0WsyI+vw9ktZplMx/LYzYf+2ywmEwyf77MYjbJZDLJYpbMJpPMFtMX10EmSTJJnx/KFw9NbYuPb2NS22aSSUqItcuVFCWpcz9fT7evkCmulZWVtes673Q6tXPnzlOudzgcKi0tVXV1tWJjY2W1Wtst/+pzrFarYmNjVVVVJZfLFXSupKSYczquk+mTkdjp+zyVlJTYLt1/n/TOmYtkYJ+kkNqPJPV1dU7r9VA8tlDLxLF1775CbT+dua9Qe9929r660qk+L5yOeF04rpvDICjheu301ddiSoqU1Tf5nPYZCjrjminU/n53xn7I0rX7CaXP11A6L521H7J03T46cz9dJSUlVoP6pxj2s9FxoXjt1BX3nC5PidXlnb7X4JzNa7Mj10gd/bvQke27altyhMe+yUGOnpAjWC5nvMYN7/TdhpTuulYKmTEEA4HACcu+3ELrVOvP9LyvMptD5pABAADOGtdOAAAAwePaCQAAdKaQ+cR3uVyqqKhoe1xWVian03nK9eXl5XI6nUpOTpbb7ZbP52u3XDrWCun4c7xer9xud1v3fwAAgJ6MaycAAIDgce0EAAA6U8gU1yZPnqwtW7aoqqpKTU1N2rhxo6ZMmdK2PjMzU3a7Xdu3b5ckrV27VlOmTJHNZlN2drY2bNjQbrkkTZ06VWvXrpUkbdiwQdnZ2R2aMwQAACBUce0EAAAQPK6dAABAZzIFTta/3SDr16/X73//e3k8Hl1//fVauHChFi5cqNtvv11jxozR7t27tWTJEjU0NGjkyJF68MEHFRERocLCQi1evFiVlZVKT0/XI488ooSEBNXU1Gjx4sU6evSo4uLitGzZMvXp08fowwQAAOgUXDsBAAAEj2snAADQWUKquAYAAAAAAAAAAACEspAZFhIAAAAAAAAAAAAIdRTXAAAAAAAAAAAAgCBRXAMAAAAAAAAAAACCRHENAAAAAAAAAAAACBLFNQAAAAAAAAAAACBIFNfCxP/+7/9q5syZmjlzph5++GFJ0ubNmzV79mxdddVVWr58ucEJQ9dvf/tbzZgxQzNnztSf/vQnSZy7jnrooYe0ePFiSVJeXp6uu+465eTk6O6775bX6zU4XehasGCBZs6cqTlz5mjOnDnasWOH1q9frxkzZmjatGlauXKl0RFD1htvvKG5c+dq+vTpuv/++yXxvg3G3//+97bX25w5c3T++efr3nvv5dwhZPz2t7/VY4891va4rq5Ot9xyi66++mrNnz9f5eXlBqYLLXxeBMftdmvWrFkqKCiQxGfFmfCdouP4LnF2+P4QPL4zINTxejx3vM87R7DXfXzuBOer5/NnP/uZrrrqqrbX6WuvvSaJ655gdOQam9fnmZ3sfBr2+gygx3v33XcD3/zmNwMtLS2B1tbWwIIFCwLr168PTJ06NXDkyJGAx+MJfO973wts2rTJ6Kgh5/333w/ceOONAY/HE2hqagpcdtllgby8PM5dB2zevDlw4YUXBn76058GAoFAYObMmYGPPvooEAgEAj/72c8CK1euNDBd6PL7/YGvfe1rAY/H07aspKQkcNlllwWqq6sDDQ0NgdmzZwf27dtnYMrQdOTIkcDFF18cKC4uDrS2tgZuuummwKZNm3jfdtDevXsD06ZNCxQVFXHuYLi6urrAz372s8DYsWMDjz76aNvypUuXBn7/+98HAoFA4MUXXwzccccdBiUMLXxeBOfjjz8OzJo1KzBq1KjA0aNHA01NTfy9Ow2+U3Qc3yXODt8fgsd3BoQ6Xo/njvd55+jIdR+fO2f21fMZCAQCs2bNCpSWlrbbjuvrM+voNTavz9M72fncuHGjYa9Peq6FAYfDocWLFysiIkI2m02DBg3SoUOH1L9/f/Xt21dWq1WzZ89Wbm6u0VFDzgUXXKC//vWvslqtqqyslM/nU11dHecuSDU1NVq+fLl+8IMfSJIKCwvV3Nys8ePHS5Lmzp3LuTuFAwcOyGQyaeHChbrmmmv0t7/9TZs3b9akSZOUmJio6Oho5eTkcP5O4rXXXtOMGTOUlpYmm82m5cuXKyoqivdtB/3yl7/UnXfeqaNHj3LuYLjXX39dAwYM0He/+912yzdt2qTZs2dLkmbNmqW33npLHo/HiIghhc+L4KxevVq/+MUv5HQ6JUk7d+7k791p8J2i4/gu0XF8f+gYvjMg1PF6PHe8zztHsNd9fO4E56vns7GxUUVFRbrnnns0e/ZsPfroo/L7/VxfB6Ej19i8Ps/sZOezqKjIsNcnxbUwMGTIkLY33aFDh7RhwwaZTCY5HI62bZxOp0pLSw1KGNpsNpseffRRzZw5UxdddJHKyso4d0H6+c9/rjvvvFPx8fGSdMK5czgcnLtTqKur00UXXaTHH39cf/7zn/X888+rqKiI114QDh8+LJ/Pp//4j//QNddco2effZb3bQdt3rxZzc3Nuvrqqzl3CAnXXnutbrnlFlkslnbLv/z6tFqtio2NVVVVlRERQwrv2+A88MADys7ObnvMeTs9vlOcHb5LdAzfHzqG7wwIdfzNO3e8zztHsNd9fO4E56vns7KyUpMmTdL//M//aPXq1dq2bZteeOEF/gYEoSPX2Lw+z+xk5/OSSy4x7PVJcS2M7Nu3T9/73vf005/+VP369TthvclkMiBVz3D77bdry5YtKi4u1qFDh05Yz7k70d///nelp6froosualsWCARO2I5zd3LnnXeeHn74YUVHRys5OVnXX3+9Hn300RO24/ydyOfzacuWLfr1r3+t1atXa9euXW1jgH8Z5+7Unn/++bYeQrxv0Z1eeeUVTZkypd2/m2++uUP7MJu5fOV9e3Y4b8HhO0XH8V0iOHx/6Di+MyDU8R4+d7zPu8apXpu8Zs9O37599fjjjyslJUVRUVH69re/rTfffJPz2QHBXGNzPoP35fM5cOBAw16f1k7dGwyzfft23X777brrrrs0c+ZMffDBB6qoqGhbX1ZW1taVF1/Yv3+/WltbNWLECEVFRemqq65Sbm5uu5bznLuT27Bhg8rLyzVnzhzV1taqsbFRJpOp3euuvLycc3cK27Ztk8fjabu5EAgElJmZyfs2CKmpqbrooouUnJwsSbriiit433ZAa2urtm7dql/96leSJJfLxesO3ebqq6/W1VdfHfT2TqdTFRUVSktLk9frldvtVmJiYtcF7CFcLpe2bdvW9pj3bXD4e3dmfKfoGL5LdAzfHzqO7wwIdVyTnDve513jVNd9X13O505w9uzZo0OHDiknJ0fSsdep1Wrl+jpIwV5j8/oMzlfPp5GvT5r+hoHi4mL98Ic/1LJlyzRz5kxJ0rhx43Tw4MG24dP++c9/asqUKQYnDT0FBQVasmSJWltb1draqtdff1033ngj5y4If/rTn/TPf/5T69at0+23367LL79cDz74oOx2u7Zv3y5JWrt2LefuFOrr6/Xwww+rpaVFbrdbL774on79619ry5YtqqqqUlNTkzZu3Mj5O4nLLrtM77zzjurq6uTz+fT2229r+vTpvG+DtGfPHg0YMEDR0dGS+LxAaJs6darWrl0r6dhN2ezsbNlsNmNDhYDJkyfzeXEW+Ht3enyn6Di+S3QM3x86ju8MCHVck5w73udd41TXMJmZmXzunIVAIKD/+Z//UW1trTwej1atWqVp06ZxrRiEjlxj8/o8s5OdTyNfn/RcCwN/+MMf1NLS0tYLQZJuvPFG/epXv9KPfvQjtbS0aOrUqZo+fbqBKUPT1KlTtWPHDl177bWyWCy66qqrNHPmTCUnJ3PuztKyZcu0ZMkSNTQ0aOTIkVqwYIHRkULSZZdd1vba8/v9mjdvns4//3zdeeedWrBggTwej66//nqNHTvW6KghZ9y4cfr+97+vefPmyePx6Gtf+5puuukmDRw4kPdtEI4ePaq0tLS2x3a7nc8LhKw77rhDixcv1syZMxUXF6dly5YZHSkkuFwuPi/OAn/vTo/vFB3Hd4nOwfeHU+M7A0Id1yTnjvd51zjddR+fOx03fPhw3XLLLbrpppvk9Xp11VVXadasWZLEteIZdPQam9fn6Z3qfBr1+jQFTjb4JAAAAAAAAAAAAIATMCwkAAAAAAAAAAAAECSKawAAAAAAAAAAAECQKK4BAAAAAAAAAAAAQaK4BgAAAAAAAAAAAASJ4hoAAAAAAAAAAAAQJIprAMKKx+PRxRdfrP/4j/8wOgoAAECnGjZsmGbPnq05c+a0+1dQUNDlP3vhwoXKz8/v8p8DAADQ3S6//HLt2rXL6BgAehir0QEAoDO99tprGjZsmD799FPt379fgwYNMjoSAABAp/nLX/6i5OTkbv+5Tz/9dLf/TAAAAAAIVRTXAISV5557TjNmzFD//v31l7/8Rffee68k6amnntILL7ygmJgYZWdn6/XXX9cbb7yh1tZWLVu2TFu3bpXP59PIkSO1ZMkSxcbGGnwkAAAAwXvxxRf1v//7v3rppZdkMpl03XXX6T//8z+Vnp6uhx9+WC6XS0ePHlVkZKR+9atfadCgQae9Drr88ss1duxY7dmzRz/+8Y/14IMP6re//a3GjBmjN954Q08++aQ8Ho8iIyP105/+VOedd54ee+wxFRYWqry8XIWFhUpOTtby5cvlcrl08OBB/fznP1dVVZXMZrNuvfVWzZgxQ6Wlpbr33ntVXFwsj8ejmTNn6gc/+IHRpxMAAPRCY8aM0S233KJ3331XZWVlWrBggW6++WZJ0u9//3u9+OKLslqt6t+/v371q18pLi5Ojz/+uF5++WVZLBZlZWXpnnvukcPh0Le//W2NGjVK7733niorK7VgwQJVVlbqgw8+UFNTk1asWKFhw4apvr5eDzzwgPbu3SuPx6OLLrpI/+///T9Zrdy2B0Idw0ICCBv5+fn6+OOPdfXVV+vaa6/VunXrVF1drbfffltr1qzRCy+8oDVr1qihoaHtOU899ZQsFovWrFmjl156SU6nU8uWLTPwKAAAAE7tO9/5TrshIX/4wx9Kkr7+9a9r/Pjx+vWvf637779f2dnZuvbaayVJn332mb73ve9p/fr1mjt3rhYtWiTpzNdBQ4YM0SuvvKJp06a1LTt06JCWL1+up556SmvXrtV9992nH/3oR2psbJQkbdu2Tb/97W+Vm5ur+Ph4rVq1SpL04x//WNOnT9fLL7+sp556So888ojcbrcWLVqk6667ru1abfPmzdqwYUN3nEoAAIB2WltblZSUpOeff16PPvqofvOb36ilpUWvv/661qxZo1WrVumf//yn+vTpo7/97W/6xz/+obffflsvvPCC1q9fryFDhmjx4sVt+yssLNTatWv1v//7v1q2bJkuuOACrVmzRpdccon+9re/SZL+53/+R6NGjdKaNWu0du1aVVdX609/+pNRpwBAB1ACBxA2nnvuOV166aVKTExUYmKi+vTpo1WrVqmiokLTp09XfHy8JGn+/Pl67733JEmbNm1SfX29Nm/eLOnYnG0pKSmGHQMAAMDpnG5YyKVLl2rOnDmKjIzUmjVr2pYPHz5c2dnZkqTrrrtO9957r6qrq894HXT8OV92vCX38VbckmQymXTkyBFJ0gUXXNA2AsDIkSNVW1urmpoa7d69WzfccIMkKT09Xf/617/U2NiorVu3qra2Vr/97W8lSY2Njdq9e7dmzJhxtqcIAADgrF1xxRWSpFGjRqm1tVWNjY3asmWLpk+froSEBEnSz372M0nSHXfcoblz5yo6OlqStGDBAv3ud79Ta2urJLU1UOrbt68k6ZJLLpEk9evXTx988IGkY/eldu3apRdeeEGS1Nzc3B2HCaATUFwDEBYaGxu1du1a2e12XX755ZIkt9utlStXaubMmQoEAm3bWiyWtv/3+/266667NHXqVElSQ0ODWlpaujc8AABAJ6isrFRLS4taW1tVVlbWdiPny9c+khQIBGSxWM54HXT8RtGX+f1+XXTRRVqxYkXbsuLiYjmdTr322muKjIxsW24ymRQIBNqGNTKZTG3rDhw4IIfDoUAgoOeff15RUVGSpKqqKtnt9nM8EwAAAGfn+HXI8euW49dNX76OqaurU11dXbt7TdKx6ySv19v2OCIiot16m812ws/z+/367W9/q0GDBrXt+8s/C0DoYlhIAGFh/fr1SkpK0ttvv6033nhDb7zxRluL6JEjR2rjxo2qr6+XpLbWQJJ08cUXa+XKlWptbZXf79c999yjRx55xKjDAAAAOCsej0c//vGPdccdd+i2227Tj3/8Y3k8HknS7t27tXv3bknSqlWrNGHCBMXHx5/VddCkSZP07rvvav/+/ZKkN998U9dcc81pGyfFxsZq1KhRWrt2raRjxbibbrpJzc3NGj9+fNvQR3V1dbrpppv0+uuvn+vpAAAA6DSTJ0/Wa6+9JrfbLUl67LHH9Oc//1kXX3yx1qxZ0zY89jPPPKOJEyeeUFQ7nYsvvlh//vOfFQgE1NraqltvvbVtyEgAoY2eawDCwnPPPafvfve77Vpmx8fH69vf/rb+8pe/6Bvf+Ia++c1vKjIyUkOGDGlrHf1f//Vfeuihh/T1r39dPp9PI0aMaDc+NgAAQCj5zne+I7O5fRvJH//4x3rvvffkcDjahl7817/+peXLl2vq1KlKTU3VihUrVFhYqOTkZD388MOSzu46aMiQIbr33nv14x//uK1X2pNPPnnSXm5f9pvf/EZLly7VM888I5PJpAceeEAOh0PLli3Tfffdp9mzZ6u1tVWzZs3SNddccw5nCAAAoHNNnTpV+fn5uummmyRJgwcP1n333afo6GgVFxfrhhtukN/vV//+/dvNXxuMu+++Ww888IBmz54tj8ejyZMn6/vf/35XHAaATmYKfLX/KgCEmV27dumjjz7SggULJEl/+tOftGPHjnbDGQEAAISj999/X/fdd5/++c9/Gh0FAAAAAMIGPdcAhL2srCw9/fTTWr16tUwmk9LT03XfffcZHQsAAAAAAAAA0APRcw0AAAAAAAAAAAAIkvnMmwAAAAAAAAAAAACQKK4BAAAAAAAAAAAAQaO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KvRAUJddXWD/P6A0TFCUkpKrCor3UbHwGnwOwpt/H5CH7+j0JaSEqvq6gYlJcUYHQVf0huunfjbEDzOVfA4V8HjXAWPc9UxveF8mc0mrp1CSDhfN/WG99OXcbzhjeMNbxxveDvX4z3dtRPFtTPw+wNhe6HTGTg3oY/fUWjj9xP6+B2FNn4/oae3XDv1hmPsLJyr4HGugse5Ch7nqmM4X+hO4X7dFM7HdjIcb3jjeMMbxxveuup4GRYSAAAAAAAAAAAACBLFNQAAAAAAAAAAACBIFNcAAAAAAAAAAACAIFFcAwAAAAAAAAAAAIJEcQ0AAAAAAAAAAAAIEsU1AAAAAAAAAAAAIEgU1wAAAAAAAAAAAIAgdWlxbf369ZoxY4amTZumlStXnrA+Ly9P1113nXJycnT33XfL6/VKkoqKijR//nxNnz5dt956qxoaGiRJdXV1uuWWW3T11Vdr/vz5Ki8vb7c/t9utK6+8Uu+//37bsj/+8Y+aPn26cnJytHHjxi48WgAAAAAAAAAAAIS7LiuulZaWavny5Xr22We1bt06rVq1Svn5+e22WbRoke655x69+uqrCgQCWr16tSRp6dKlmjdvnnJzczV69Gg98cQTkqQVK1YoOztbr7zyim644QY98MAD7fZ33333qa6uru3xzp079dJLL2ndunV69tln9fDDD6umpqarDhkAAAAAAAAAAABhrsuKa5s3b9akSZOUmJio6Oho5eTkKDc3t219YWGhmpubNX78eEnS3LlzlZubK4/Ho61btyonJ6fdcknatGmTZs+eLUmaNWuW3nrrLXk8HknShg0bFBMTo2HDhrX9jLfeekvTpk2T3W5XSkqKLrjgAm3atKmrDhkAAAAAAAAAAABhrsuKa2VlZXI4HG2PnU6nSktLT7ne4XCotLRU1dXVio2NldVqbbf8q8+xWq2KjY1VVVWVioqK9Je//EX/7//9vxMyOJ3Odj+jpKSk8w8WAAAAAAAAAAAAvYK1q3YcCAROWGYymc64/kzPO5m7775b99xzjyIjI8+YwWzuWD0xJSW2Q9v3Ng5HnNERcAb8jkIbv5/Qx+8otPE5DQAAAAAAgO7WZcU1l8ulbdu2tT3+ai8yl8ulioqKtsfl5eVyOp1KTk6W2+2Wz+eTxWJpWy4d6/1WUVGhtLQ0eb1eud1uVVdX68CBA7r77rslSUeOHNGSJUt03333yeVyqby8vN3PyMrK6tBxVFa65fefWKTDsRvO5eX1RsfAafA7Cm38fkIfv6PQ5nDEqbLSTYENAAAAAAAA3arLhoWcPHmytmzZoqqqKjU1NWnjxo2aMmVK2/rMzEzZ7XZt375dkrR27VpNmTJFNptN2dnZ2rBhQ7vlkjR16lStXbtW0rE51rKzszV8+HC9+eabWrdundatW6fRo0fr/vvv16RJkzRlyhRt3LhRTU1Nqqqq0nvvvaeLLrqoqw4ZAAAAAAAAAAAAYa5Le67deeedWrBggTwej66//nqNHTtWCxcu1O23364xY8Zo2bJlWrJkiRoaGjRy5EgtWLBAkvSLX/xCixcv1pNPPqn09HQ98sgjkqQ77rhDixcv1syZMxUXF6dly5adNsPYsWN1zTXX6Prrr5fX69Xtt98ul8vVVYcMAKfl9UstHm/b40BVoxpbvKd5Rnt2m1XWLmsSAQAIVn1jqxpO8/ebv9cAAKC343oJABDuTIGTTUyGNgwLeWoMlxb6+B2FloYWr7bmlbY9jouNVL27OejnTxzhUoy9y9pE4CR4D4U2hoUMTb3h2ilgsejN7UdOuZ6/11/g72jwOFfB41wFj3PVMb3hfJnNJq6dQkg4Xzf1tuul3vD348s43vDG8YY3jrdjTnftRBsRAAAAAAAAAAAAIEgU1wAAAAAAAAAAAIAgUVwDAAAAAAAAAAAAgkRxDQAAAAAAAAAAAAgSxTUAAAAAAAAAAAAgSBTXAAAAAAAAAAAAgCBRXAMAAAAAAAAAAACCRHENAAAAAAAAAAAACBLFNQAAAAAAAAAAACBIFNcAAAAAAAAAAACAIFFcAwAAAAAAAAAAAIJEcQ0AAAAAAAAAAAAIEsU1AAAAAAAAAAAAIEgU1wAAAAAAAAAAAIAgUVwDAAAAAAAAAAAAgkRxDQAAAAAAAAAAAAgSxTUAAAAAAAAAAAAgSFajAwAAuofXL7V4vGf9fLvNKitNMgAAAAAAAAD0chTXAKCXaPF4tTWv9KyfP3GES1Y7HxsAAAAAAAAAejf6IAAAAAAAAAAAAABBorgGAAAAAAAAAAAABIniGgAAAAAAAAAAABAkimsAAAAAAAAAAABAkCiuAQAAAAAAAAAAAEGiuAYAAAAAAIBea/369ZoxY4amTZumlStXnrA+Ly9P1113nXJycnT33XfL6/VKktauXauLL75Yc+bM0Zw5c7R8+fLujg4AAAxiNToAAAAAAAAAYITS0lItX75ca9asUUREhG688UZdeOGFGjx4cNs2ixYt0v3336/x48frrrvu0urVqzVv3jzt2rVLixcv1qxZsww8AgAAYAR6rgEAAAAAAKBX2rx5syZNmqTExERFR0crJydHubm5besLCwvV3Nys8ePHS5Lmzp3btn7Xrl1au3atrrnmGv3kJz9RbW2tEYcAAAAMQHENAAAAAAAAvVJZWZkcDkfbY6fTqdLS0lOudzgcbesdDod+9KMfad26dUpPT9e9997bfcEBAIChGBYSAAAAAAAAvVIgEDhhmclkCmr9448/3rbs+9//vq688soO/eyUlNgObd+TlFU1Ki428pTro6PtciRHd2OirudwxBkdoVtxvOGN4w1vHG/noLgGAAAAAACAXsnlcmnbtm1tj8vKyuR0Otutr6ioaHtcXl4up9Op+vp6/eMf/9DNN98s6VgRzmrt2G22ykq3/P4Ti3dhwWJRvbv5lKsbG1tU7vN1Y6Cu5XDEqby83ugY3YbjDW8cb3jjeDvGbDadsjEMw0ICAAAAAACgV5o8ebK2bNmiqqoqNTU1aePGjZoyZUrb+szMTNntdm3fvl2StHbtWk2ZMkXR0dH6v//7P+3YsUOS9Le//U3Tpk0z5BgAAED3o+caAAAAAAAAeiWXy6U777xTCxYskMfj0fXXX6+xY8dq4cKFuv322zVmzBgtW7ZMS5YsUUNDg0aOHKkFCxbIYrFoxYoV+uUvf6nm5mYNGDBADz/8sNGHAwAAugnFNQAAAAAAAPRas2fP1uzZs9ste/rpp9v+f/jw4XrhhRdOeF52drZefPHFLs8HAABCD8NCAgAAAAAAAAAAAEGi5xrOWn1jqxpavGf9fLvNKivlXQAAAAAAAAAA0INQXMNZa2r2amte6Vk/f+IIl6x2XoIAAAAAAAAAAKDn6NJ+Q+vXr9eMGTM0bdo0rVy58oT1eXl5uu6665STk6O7775bXu+xXlBFRUWaP3++pk+frltvvVUNDQ2SpLq6Ot1yyy26+uqrNX/+fJWXl0uSysrKdPPNN+uaa67RN77xDeXl5UmSPB6PJkyYoDlz5rT98/l8XXnIAAAAAAAAAAAACGNdVlwrLS3V8uXL9eyzz2rdunVatWqV8vPz222zaNEi3XPPPXr11VcVCAS0evVqSdLSpUs1b9485ebmavTo0XriiSckSStWrFB2drZeeeUV3XDDDXrggQckScuXL1dOTo5eeukl3XbbbVq6dKkkac+ePTrvvPO0bt26tn8Wi6WrDhkAAAAAAAAAAABhrsuKa5s3b9akSZOUmJio6Oho5eTkKDc3t219YWGhmpubNX78eEnS3LlzlZubK4/Ho61btyonJ6fdcknatGmTZs+eLUmaNWuW3nrrLXk8Hj3wwAP65je/KUkqKChQfHy8JGnXrl2qqqrSN77xDX3jG9/QBx980FWHCwAAAAAAAAAAgF6gyya8Kisrk8PhaHvsdDq1c+fOU653OBwqLS1VdXW1YmNjZbVa2y3/6nOsVqtiY2NVVVUll8slSZo+fboKCwvberqZTCZdccUV+uEPf6i8vDwtXLhQ69evV3JyctDHkZISe5ZnIPyVVTUqLjbyrJ8fHW2XIzm6ExPhZByOOKMj4HOBk7xnOvIeOtf3zMl+fkf01vcs76HQxuc0AAAAAAAAuluXFdcCgcAJy0wm0xnXn+l5X2U2f9H5Ljc3V3l5efre976nV155RTfeeGPbupEjR2rs2LH68MMPdeWVVwZ9HJWVbvn9J2aCJItF9e7ms356Y2OLypkDr0s5HHEqL683OgY+19jibfeeiYuN7NB76FzfM1/9+R1+fi98z/IeCm0OR5wqK90U2AAAAAAAANCtumxYSJfLpYqKirbHZWVlcjqdp1xfXl4up9Op5ORkud1u+T6/gXt8uXSs99vx53i9XrndbiUmJmrTpk1qaGiQJI0YMUIZGRk6evSo1q5dqyNHjrT9jEAgIJvN1lWHDAAAAAAAAAAAgDDXZcW1yZMna8uWLaqqqlJTU5M2btyoKVOmtK3PzMyU3W7X9u3bJUlr167VlClTZLPZlJ2drQ0bNrRbLklTp07V2rVrJUkbNmxQdna2bDabXnzxRa1evVqSlJ+fr4qKCg0cOFB79uzRH//4R0nSgQMHlJeXp/PPP7+rDhkAAAAAAAAAAABhrsuGhXS5XLrzzju1YMECeTweXX/99Ro7dqwWLlyo22+/XWPGjNGyZcu0ZMkSNTQ0aOTIkVqwYIEk6Re/+IUWL16sJ598Uunp6XrkkUckSXfccYcWL16smTNnKi4uTsuWLZMk3XXXXbrrrrv04osvym636ze/+Y1iYmL0wx/+UHfddZdmzZolk8mkhx56SLGxDB0FAAAAAAAAAACAs9NlxTVJmj17tmbPnt1u2dNPP932/8OHD9cLL7xwwvMyMzP1zDPPnLA8MTFRv/vd705Y7nK59Ic//OGE5bGxsXr00UfPJjoAAAAAAAAAAABwgi4bFhIAAAAAAAAAAAAINxTXAAAAAAAAAAAAgCBRXAMAAAAAAAAAAACCRHENAAAAAAAAAAAACBLFNQAAAAAAAAAAACBIFNcAAAB6ifXr12vGjBmaNm2aVq5cecrtNm3apMsvv7wbkwEAAAAAAPQcVqMDAAAAoOuVlpZq+fLlWrNmjSIiInTjjTfqwgsv1ODBg9ttV1FRoYceesiglOHBZDapocV70nV2m1VWmrcBAAAAANCj8dUeAACgF9i8ebMmTZqkxMRERUdHKycnR7m5uSdst2TJEt12220GJAwfLR6ftuaVnvRfi+fkRTcAAAAAANBz0HMNAACgFygrK5PD4Wh77HQ6tXPnznbb/PWvf9XIkSM1bty4s/45KSmxZ/3cnqKsqlFxsZGnXG+zWU+5PjraLkdydFdFC0kOR5zREXoMzlXwOFfB41x1DOcLAAAAwaC4BgAA0AsEAoETlplMprb/37t3rzZu3Kg///nPKikpOeufU1nplt9/4s8KKxaL6t3Np1zt8XhPub6xsUXlPl9XJQs5DkecysvrjY7RI3Cugse5Ch7nqmN6w/kym029oiEMAABAV2NYSAAAgF7A5XKpoqKi7XFZWZmcTmfb49zcXJWXl+u6667TLbfcorKyMs2bN8+IqAAAAAAAACGN4hoAAEAvMHnyZG3ZskVVVVVqamrSxo0bNWXKlLb1t99+u1599VWtW7dOTz31lJxOp5599lkDEwMAAAAAAIQmimsAAAC9gMvl0p133qkFCxbo2muv1axZszR27FgtXLhQu3btMjoeAAAAAABAj8GcawAAAL3E7NmzNXv27HbLnn766RO269Onj954443uigUAAAAAANCj0HMNAAAAAAAAAAAACBLFNQAAAAAAAAAAACBIFNcAAAAAAAAAAACAIFFcAwAAAAAAAAAAAIJEcQ0AAAAAAAAAAAAIEsU1AAAAAAAAAAAAIEgU1wAAAAAAAAAAAIAgUVwDAAAAAAAAAAAAgkRxDQAAAAAAAAAAAAgSxTUAAAAAAAAAAAAgSBTXAAAAAAAAAAAAgCBRXAMAAAAAAAAAAACCRHENAAAAAAAAAAAACBLFNQAAAAAAAAAAACBIFNcAAAAAAAAAAACAIFFcAwAAAAAAAAAAAIJEcQ0AAAAAAAAAAAAIEsU1AAAAAAAAAAAAIEhWowMAAAAAOMbrl1o83lOut9usstI8DgAAAAAAQ1FcAwAAAEJEi8errXmlp1w/cYRLVjuX8AAAAAAAGIl2rwAAAAAAAAAAAECQKK4BAAAAAAAAAAAAQerS4tr69es1Y8YMTZs2TStXrjxhfV5enq677jrl5OTo7rvvltd7bH6JoqIizZ8/X9OnT9ett96qhoYGSVJdXZ1uueUWXX311Zo/f77Ky8slSWVlZbr55pt1zTXX6Bvf+Iby8vIkSYFAQA899JCmT5+uGTNmaPv27V15uAAAAAAAAAAAAAhzXVZcKy0t1fLly/Xss89q3bp1WrVqlfLz89tts2jRIt1zzz169dVXFQgEtHr1aknS0qVLNW/ePOXm5mr06NF64oknJEkrVqxQdna2XnnlFd1www164IEHJEnLly9XTk6OXnrpJd12221aunSpJOnVV1/V/v37tWHDBj3++ONavHhxWwEPAAAAAAAAAAAA6KguK65t3rxZkyZNUmJioqKjo5WTk6Pc3Ny29YWFhWpubtb48eMlSXPnzlVubq48Ho+2bt2qnJycdssladOmTZo9e7YkadasWXrrrbfk8Xj0wAMP6Jvf/KYkqaCgQPHx8ZKkN998UzNmzJDZbFZWVpYyMjL00UcfddUhAwAAAAAAAAAAIMxZu2rHZWVlcjgcbY+dTqd27tx5yvUOh0OlpaWqrq5WbGysrFZru+VffY7ValVsbKyqqqrkcrkkSdOnT1dhYWFbT7eysjI5nc52P6OkpKRDx5GSEtuh7XuTsqpGxcVGnvXzo6PtciRHd2IinIzDEWd0BHwucJL3TEfeQ+f6njnZz++I3vqe5T0U2vicBgAAAAAAQHfrsuJaIBA4YZnJZDrj+jM976vM5i863+Xm5iovL0/f+9739Morr5x0X1/ePhiVlW75/SfuB5IsFtW7m8/66Y2NLSr3+ToxEL7K4YhTeXm90THwucYWb7v3TFxsZIfeQ+f6nvnqz+/w83vhe5b3UGhzOOJUWemmwAYAAAAAAIBu1WXDQrpcLlVUVLQ9/movsq+uLy8vl9PpVHJystxut3yf38A9vlw61vvt+HO8Xq/cbrcSExO1adMmNTQ0SJJGjBihjIwMHT16VC6XS+Xl5Sf8DAAAAAAAAAAAAOBsdFlxbfLkydqyZYuqqqrU1NSkjRs3asqUKW3rMzMzZbfb9f+zd+fxUdz3/fhfs4d2tdpdrVbaXZ0IiUPikLhkgzHG9clhZHw3NQ1N25A2TWuHNHzt+ojjpDR1SmInaWx/w8/+pnVMguM6EBoMPhKfYHMZJEAIJKFb2l1pdeytPeb3h4xsDELX7s4er+fjoccDzezMvGaFpNG85/P+HD16FACwa9curFy5EkqlElVVVdi7d+9FywHg+uuvx65duwAAe/fuRVVVFZRKJX73u9/hlVdeAQA0NDSgp6cHpaWlWLlyJfbs2YNQKISWlhY0NzejoqIiWqdMRERERERERERERERESS5qbSEtFgs2b96MjRs3IhAI4J577kFlZSU2bdqEBx54ABUVFdi2bRsee+wxuN1uzJ07Fxs3bgQAPPHEE3j44Yfx3HPPIS8vDz/+8Y8BAA8++CAefvhh3HbbbdDpdNi2bRsA4JFHHsEjjzyC3/3ud1CpVPjRj36EjIwMrF69GjU1Nbj99tsBAFu3boVaPfn5hoiIiIiIiIiIiIiIiCi1Ra24BgDV1dWorq6+aNn27dtH/l1eXo5XX331ku0KCgrw0ksvXbLcYDDg+eefv2S5xWLBCy+8cMlyQRDw0EMP4aGHHppMfCIiIiIiIiIiSnJ79uzBc889h0AggK985SvYsGHDRevr6urw2GOPweVyoaqqCk8++SQUis9uqZ0+fRr33XcfTp48GevoREREJJGotYUkIiIiIiIiIiKKZ1arFU8//TR27NiB3bt3Y+fOnWhoaLjoNVu2bMHjjz+O/fv3QxTFkalJAMDr9eJ73/seAoFArKMTERGRhFhcIyIiIiIiIiKilHTgwAEsW7YMBoMBGo0Gq1atwr59+0bWd3R0wOfzYeHChQCAu+6666L1//7v/46vfOUrMU5NREREUotqW0giIiIiIiIiIqJ4ZbPZYDKZRj43m82oqakZdb3JZILVagUAvP322/D5fFi9evWkjp2drZ1k6vhnc3ig06pHXa/RqGAyamKYKPpMJp3UEWKK55vceL7JjecbGSyuERERERERERFRShJF8ZJlgiCMud5ut+O5557DL3/5y0kfu7fXhXD40v0nBbkcTpdv1NUejx/2UCiGgaLLZNLBbndKHSNmeL7Jjeeb3Hi+EyOTCaM+DMO2kERERERERERElJIsFgt6enpGPrfZbDCbzaOut9vtMJvNeOedd9Df348NGzZg/fr1AID169fD5XLFLjwRERFJhsU1IiIiIiIiIiJKScuXL8fBgwfhcDjg9XrxxhtvYOXKlSPrCwoKoFKpcPToUQDArl27sHLlStx777146623sHv3buzevRsAsHv3bmi1ydvqkYiIiD7DtpBERDQugkyA2x+c9PYqpQIKPtJBRERERERxxGKxYPPmzdi4cSMCgQDuueceVFZWYtOmTXjggQdQUVGBbdu24bHHHoPb7cbcuXOxceNGqWMTERGRxFhcIyJKcEOBEN490YnGjgG4fUEIAlBRmo3Fs0zIzhx9AumJ8gdCOHHWPuntr5pjgULFXztERERERBRfqqurUV1dfdGy7du3j/y7vLwcr7766hX3UV9fH5VsREREFJ94l5OIKEGJooh3j3di9wfnMeAegsmghl6TBo8/iF+/dQ6/eescblxciLv/rBTqNP64JyIiIiIiIiIiIooE3m0lIkpAoijitfea8IeDLZhdZMDfr5+HsmlZI+utDg/eOtKOt4+140RjD/5+/XxYsjUSJiYiIiIiIiIiIiJKDpz9hogowYiiiFffbcQfDrbgzxbm4//cv+iiwhoAWIwabLh1Nh7esBgAsO03n6CpY0CKuERERERERERERERJhcU1IqIEc+BkN17/qBU3LCrAX64qg0wQRn3t7CID/uUvlyBTq8LPf1eLbocnhkmJiIiIiIiIiIiIkg+La0RECaTf5cev3zqHWYWZ2HDr7CsW1i7I0qnw8P2LYNSp8c6xDjg9QzFISkRERERERERERJScWFwjIkoQoijipf31CITC+Ou1c8ZVWLsgU6vC390xDxCAdz7pRDAUjmJSIiIiIiIiIiIiouTF4hoRUYI40dCLT8714I7rSpBr1Ex4+5zMdFxXmYc+px8fnbJGISEREU3EgHsIH53qxoe1XXzogYiIiIiIiCiBKKQOQEREYxNFEXsPNiMvW4Nbryqa9H4KTFpUzshGTWMvisxaFOfqIpiSiIjGIxQO47ldp3DsrH1k2e8/PI+7r5+BuSVGCZMRERERERERux62hgAAtN9JREFU0XiwuEZElADa7W509Xrw1XVzIJdNbdBx5YxstNlcOFRnRV62BmlKeYRSEhHRePz2T404dtaONUunoarcDJc3gN/+qRHP7z6Fu6+fgYx0XqITERERERERxTO2hSQiinOiKKK2sRdGvQpXz7FMeX8ymYDl83Ph84dwtN4+9gZERBQxR87Y8MbhNty0pBD33jATJXl6VJRm47t/fRWWzDbhtXcb0WZzSR2TiIiIiIiIiK6AxTUiojhndXjRM+DDzVVFUMgj82M7O1ONOdOzcK59ALY+b0T2SUREV+b1B/HrN89idmEm/vzGmRetk8kEfLV6LoosWrx/ohN9Tr9EKYmIiIiIiIhoLCyuERHFuVPNDqjT5Fg2Lzei+10wMwfpKjmO1tsgimJE901ERJdqaB/AUDCMv1pTftmHJVRKOb52+zwo5DIcPNnNn81EREREREREcYrFNSKiOOb1B9Fpd2NWYSaUisj+yFYqZFgwMwf2fh9bkBERRVlYFHG2rR+ziwzIy84Y9XWZWhWqyk3oGfDhXPvAJesFmQC3PzjqRzAcvXMIhiHZsYmIiIiIiIjiCWdLJyKKY02dgxABlOZnRmX/MwsyUdfch2Nne1Bo0kImE6JyHCKiVNdhd8PtC+K6BXljvrYkT49zbQM4dtaOaRYt1GmfXbL7AyGcODv6fJlXzbFAoYrOJb4/EMThOqskxyYiIiIiIiKKJxy5RkQUx5o6B5GTqUamNi0q+5fJBCyanYNB9xAaOi4dIUFERJFR39qPdJUCFaXZY75WEAQsnWdBIBjGJ2d7YpCOiIiIiIiIiCaCxTUiojjlGPShz+lHaYE+qscpMmuRk6nGySYHwmHO70NEFGlOzxA6e9yYXZQJ+WXmWrscg1aFsiIDGjoG4PQMRTkhEREREREREU0Ei2tERHGqqXMQMgGYnhvd4pogCKiYkQ2XN4DmbmdUj0VElIparcPzWs4omFiL3/ml2ZAJAmoae6MRi4iIiIiIiIgmicU1IqI4FBZFNHUOotCshTpNHvXjFZoyYNCm4WRTL0SRo9eIiCKps8eNzIw0aNOVE9pOo1agbJoBTR2DGHRz9BoRERERERFRvGBxjYgoDvX2++AbCqHYoovJ8QRBwPxSI/pdQ2i3u2NyTCKiVBAKhWHr8yIvRzOp7eeVGCGXCzjRwLnXiIiIiIiIiOIFi2tERHGoze6CIAD5poyYHXN6rh7adCVONrH9GBFRpNj6vQiFReRnT+7nebpqePRac5eTc68RERERERERxQkW14iI4lC7zQVzVjpUyui3hLxAJhNQXmyAvd+H3kFfzI5LRJTMOns8kAmAxTi5kWsAMKfYCEEQcLq5L4LJiIiIiIiIiGiyWFwjIoozLm8A/a4hFJq0MT/2zIJMKOQC6lv7Y35sIqJk1NXrhsmQDqVi8pfdGrUCpQV6NLQPwOUJRDAdEREREREREU0Gi2tERHGm3eYCABSZY19cS1PKUZqvx/nOQfiHQjE/PhFRMvENBeEY9CMvZ+otfudNz0IoLOLDms4IJCMiIiIiIiKiqWBxjYgozrTbXdBrlNBnpEly/LJpwzdwGzoGJDk+EVGy6Or1AADysiffEvKCTK0KRWYtPqjpQiAYnvL+iIiIiIiIiGjyWFwjIoojgWAY3b1eFEowau2CLJ0Klqx01Lf2QxRFyXIQESU6q8MDpUKG7Ex1RPY3r8QIjy+IRj78QERERERERCQpFteIiOKI1eFBWBRRYJp6C7GpmD3NAJc3MDLqgoiIJq53wI9svRoyQYjI/sxZ6Ziep8fp5j6Ew3z4gYiIiIiIiEgqLK4REcWRbocHMpkAsyFd0hzTzFqkKWRsDUmUZPbs2YO1a9filltuwcsvv3zJ+jfffBPV1dW47bbb8PDDD2NoaEiClMkhFBbR5/QjO1MV0f3esLgALm8ALVZnRPdLREREREREROMX1eLaWDdw6urqcPfdd2PVqlV49NFHEQwGAQCdnZ3YsGEDVq9eja9//etwu90AgMHBQXzta1/DmjVrsGHDBtjtdgCAzWbD3/7t32L9+vW48847cfDgQQBAIBDA4sWLsX79+pGPUCgUzVMmIpqSbocHJoMacrm0zz7I5TKU5OvRanXBH+DPTaJkYLVa8fTTT2PHjh3YvXs3du7ciYaGhpH1Ho8H3/ve9/D//t//wx/+8Af4/X787ne/kzBxYhtw+REWRRj1kWkJecHcUiP0GWk4dd7B1r1EREREREREEona3duxbuAAwJYtW/D4449j//79EEURr7zyCgDgySefxP333499+/Zh/vz5ePbZZwEAzzzzDKqqqvD666/j3nvvxdatWwEAP/zhD3HDDTdg9+7d+NGPfoRvf/vbCIVCqK+vx6JFi7B79+6RD7lcHq1TJiKaEv9QCI5BP3KNGqmjAABmFmQiHBbR3DUodRQiioADBw5g2bJlMBgM0Gg0WLVqFfbt2zeyXqPR4I9//CNycnLg8XjQ29sLvV4vYeLE1jvoAwBkR7i4JhMEzCvJgmPQz9a9RERERERERBKJWnFtrBs4HR0d8Pl8WLhwIQDgrrvuwr59+xAIBHD48GGsWrXqouUA8M4776C6uhoAsG7dOrz33nsIBAK49dZbR5YXFxfD7/fD4/GgtrYWDocD9913H+677z4cOnQoWqdLRDRl1r7hm6TxUlwz6lXI0qnQ0MHiGlEysNlsMJlMI5+bzWZYrdaLXqNUKvHuu+/ihhtuQF9fH1asWBHrmEmjd8APpUIGnUYZ8X2X5uuRrpLj1HlHxPdNRERERERERGNTRGvHl7uBU1NTM+p6k8kEq9WKvr4+aLVaKBSKi5Z/cRuFQgGtVguHw4Fbb711ZD8vvPAC5syZA51OB0EQcNNNN+Eb3/gG6urqsGnTJuzZswdGo3Hc55GdrZ3cG5ACbA4PdNrJP42t0ahgipMiQjIzmXRSR6BPiZf5nvn8546GXijkAkoKDJdtCznV75nLHX8s80qz8cGJTgyFRCiVipT8nuf3UHzj7+nxu1wLQUEQLll2/fXX4+OPP8aPf/xjfPe738WPfvSjCR0nFb4mY10DKZUK9LuGYM5Kh1538RyaY/0sHOtntVKpgEGvwcJZZhw82QVfIAxT1mf7i+bP2rGyjXZs/hwdP75X48f3avz4Xk0M3y8iIiIiGo+oFdfGuoEz2vrx3vi5QCb77Ab0L3/5S+zcuRO/+tWvAABf+tKXRtbNnTsXlZWVOHbsGG6++ebxnQSA3l4XwmHOZ3FZcjmcLt+kN/d4/LBzDryoMpl0sNudUsegT3n8wYu+Z3Ra9UWft3YPwmRIh8c7dPntp/g988Xjj0d+djoEATjZ0IOr5phT7nue30PxzWTSobfXlRLFnEiwWCw4cuTIyOc2mw1ms3nk8/7+fpw8eXJktFp1dTU2b9484eOkxLXTGNdAPt8Qega8KJ9muOR1Y/0sHOtndSAwvL7YkoEjdTIcOt2NlQvyx73/qRgr2+WOzZ+j48f3avz4Xo0f36uJSYX3SyYTeO1EREREFAFRawtpsVjQ09Mz8vkXb+B8cb3dbofZbIbRaITL5ULo0z/MLywHhke/XdgmGAzC5XLBYDAAGJ537be//S1efvll5OXlAQB27dqF1tbWkWOIogilMvKteYiIpso3FES/ayhuWkJeoE5TIC9bg+Zu52UffiCixLF8+XIcPHgQDocDXq8Xb7zxBlauXDmyXhRFbNmyBZ2dnQCA119/HYsXL5YqbkKz9nkRDoswRni+tc9LU8oxqygTLd1OOD2XfyiDiIiIiIiIiKIjasW1sW7gFBQUQKVS4ejRowCGC2ErV66EUqlEVVUV9u7de9FyYLhN0a5duwAAe/fuRVVVFZRKJX75y1/i448/xq9//Wvk5uaOHKO+vh4vvvgiAKCpqQl1dXVYsmRJtE6ZiGjSrA4vAMASZ8U1ACjJ08PlDaClO7mf4iVKdhaLBZs3b8bGjRtxxx13YN26daisrMSmTZtQW1uLrKwsfP/738ff/d3f4fbbb0dzczO2bNkideyE1G5zAQCyo1hcA4A507MgAKhr7ovqcYiIiIiIiIjoYlFrC/n5GziBQAD33HPPyA2cBx54ABUVFdi2bRsee+wxuN1uzJ07Fxs3bgQAPPHEE3j44Yfx3HPPIS8vDz/+8Y8BAA8++CAefvhh3HbbbdDpdNi2bRtEUcTPf/5zaLVafPnLXx45/i9+8Qt84xvfwCOPPIJ169ZBEAQ89dRT0GrZ/oCI4o+tzwu5TEBOZnRvxE5GkUUL+SkBx+rtmJGvlzoOEU1BdXU1qqurL1q2ffv2kX/ffPPNE2qfTZfXbnNBIRegz4hux4QMtRIl+Xqcax9A5cxsqNOidmlPRERERERERJ8T1b/Ax7qBU15ejldfffWS7QoKCvDSSy9dstxgMOD555+/ZPnhw4dHzfDTn/50IpGJiCRh7/ciJ1MNmWz0OSalkqaQo8CUgRPnelCSq4vLjERE8aTD7oJRr77ivMGRMm+6EY0dg6hv7ceCmTlRPx4RERERERERRbEtJBERjU8oFIZj0IccQ7rUUUZ1oTVkt8MjdRQiorgmiiK6ez3I0qlicjyDToVCUwbOtPQjGArH5JhEREREREREqY7FNSIiifUO+hAWAZMh/lpCXlBoyoBKKUdzF+ddIyK6Et9QCL6hEPQZaTE75rwSI/yBEBraB2J2TCIiIiIiIqJUxuIaEZHE7P0+AIApjkeuyeUyzC01os3mQjgsSh2HiChuDbiGAACZMSyumbPSkZOpxunmPgSCHL1GREREREREFG0srhERScze74U2XYl0VVSnwZyyyhnZ8AdCsPaxNSQR0WgG3H4AQKY2dsU1QRCwYGYOXN4A3j/RGbPjEhEREREREaUqFteIiCQkiiLs/T7kxHFLyAvKi7OgkAto6XZJHYWIKG4NuIegUsqhifEDEwWmDOTnaLDv41a4vIGYHpuIiIiIiIgo1bC4RkQkIbcvCK8/GNctIS9IU8pRkJOBNpsTosjWkERElzPgGoI5Kx2CIMT82EvKzPANBfH7D8/H/NhEREREREREqYTFNSIiCfX0ewHE93xrnzctVwevPwTbp7mJiOhiA+7h4poUsnQqXDMvF3861oEOO0cZExEREREREUULi2tERBKy9/sglwkw6lRSRxmXQpMWMpmAVraGJCK6RCAYhscXhNmokSzDumunQ6NWYPue0wiGwjE9tiAT4PYHL/qwOTwj/w7GNg4RERERERFR1MR2MggiIrpIz4AXRr0aMlns24dNhlIhQ362Bm02F6rKTZK0PSMiileD7iEAgDkrHWJYmva5Ok0avrKmHD/7n1rs/uA87r5+RsyO7Q+EcOKs/eI8WjWcLh8A4Ko5FihiPBcdERERERERUTTwr1uiBBQMA/5AcMzXiQ4PPP5LX6dSKqDguFXJhcMiHIN+zC4ySB1lQgrNWrTbreh3DSErQUbcERHFwsBIcU0Da69bshyLZpmwckEe9n7UgjnFWZg73TjpfYXDIjp73QiFRATCYQRDYSjkvIggIiIiIiKi1MbiGlEC8geCOFxnHfN1n39a/PP45Hh86HP6EAqLyM5MrAJVoUkLwIp2m4vFNSKizxlwD0EQgJxMtaTFNQD48xtnobFjED/7n1p8688XYFahYdzbhsJhHK2348DJbpxr74fXHxpZp1TIUJKnw+wiA4x6dRSSExEREREREcU/3l0nIpKIvc8LAAl3c1KjViBbr0a73YWKGdlSxyEiihuDLj+06Uoo4mB4eLpKgW9/aSH+fccnePqVE/jmvQvGHCnt8gbw7vEO/PFYB/qcfmTr1bh6jgWzCw1Qp8kx6A3g/ROdaOwYxLn2ASwpM2FOcVbMWgSPNXKfI/OJiIiIiIgoVlhcIyKSiK3fC4VcgD4jTeooE1ZozsCJhl54/UGkcxQkERGA4ZFrmdr4GdGbqVVhy5cW4qkdx/DUy8dw/aIC3LWyFNp05chrwmER9a19OHjKikN1VgwFw5hTnIW/vHU2FszIuWhOULc/CFEUcdUcMw7UduPIGTt6Bny4tiIP8hjMHTrWyH2OzCciIiIiIqJY4V+fREQSsTs8MOrVkMXoif9IKjRpcaKhFx12N2YWZkodh4hIcuGwiEF3AAUmrdRRLmLUq/HEV67G7g/O4+2j7Xj/RCfyczJgMWrQ7/Kju9cDlzcAVZocy+ZZcPOSIhSar3wOKqUcf7YoHyebHPjkXA8UchmumWeJ0RkRERERERERSY/FNSIiCYTDInoGvBOaAyeeGPUqaFQKtNtdLK4REQFw+wIIiyL0GcqxXxxjGrUCf3HzLFxXmYeP66xo6Xai1epEllaFhTNzML/UiAUzc6BSyse9T0EQUDEjG8FQGLVNjuF9lZmjeBZERERERERE8WNcxbV/+qd/wl/8xV9g+fLl0c5DRJQSBtxDCIZEGPXx0z5sIgRBQKE5A02dgwiFw5DLOMkNUSzx2iz+uLwBAIAuPX5b/RaatWOOSpuohbNyMOAewpEzNiyZw+IaERFJi9dIREREFCvjuht666234tlnn8WqVavwwgsvoL+/P8qxiIiSm2PQBwDIzlRLnGTyCk1aBEMirA6v1FGIUg6vzeKP0zNcXNNqrjxyTZAJcPuDo36ExVikjRxBEHBtRR60GiV++8cGBENhqSMREVEK4zUSERERxcq4Rq5VV1ejuroajY2N+J//+R/ce++9WLhwIb785S+jsrIy2hmJiJJO74APCrkM+oz4HeEwltxsDeQyAW02F/JzMqSOQ5RSeG0Wf1yeAGTCcAvGK/EHQjhx1j7q+gWzTZGONiHBMOAPBC+7brTCn1Ihw7J5Frx5uB21jb1YJPE5EBFR6uI1EhEREcXKuPt4hcNhtLS0oLm5GcFgENnZ2fjud7+L//iP/4hmPiKipNQ76IPJkA6ZIEgdZdIUchnysjVot7kgigk21IIoCfDaLL44vQFkpCsT+uc6MFxYO1xnvexHMDz6qLS87AwsKTfh1HkH+p3+GCYmIiK6GK+RiIiIKBbGNXLt6aefxmuvvYaioiLcf//9+MlPfgKlUgmPx4MbbrgBW7ZsiXZOIqKkERZF9Dn9mFuSLXWUKSs0a9Fud6PfNYQsXWLOH0eUiHhtFn9cngB0Y7SETHa3ryhFbWMvDp+x4ZariqSOQ0REKYjXSERERBQr4yquORwObN++HeXl5Rct12g0+NGPfhSVYEREycrpHkIwJMJkSJc6ypQVmrQArGi3uVhcI4ohXpvFH6d3CNmZeqljSEqrUaKiNBtH6+2wOjywGDVSRyIiohQz2WukPXv24LnnnkMgEMBXvvIVbNiw4aL1dXV1eOyxx+ByuVBVVYUnn3wSCoUCR44cwb/9278hEAigoKAATz31FDIzM6NybkRERBRfxtUWMhQKXXJh8k//9E8AgBUrVkQ+FRFREnN82i4rOwmKaxq1Atl6NdpsLqmjEKUUXpvFl6FACEOBcMqPXAOAsmkGpKvkOH6uhy2DiYgo5iZzjWS1WvH0009jx44d2L17N3bu3ImGhoaLXrNlyxY8/vjj2L9/P0RRxCuvvAIA+Jd/+Rf88Ic/xJ49ezBz5ky88MILUTgrIiIiikdXHLn2xBNPwGq14ujRo3A4HCPLg8Egmpqaoh6OiCgZ9Tn9kAmAUa+CxzMkdZwpKzRn4ERDL7z+INJV4xoQTUSTxGuz+OT0BgAA2vT4L64Fw8Pzqo0mPMV6mEIuw/ySbBw+Y0O3wwO9LvEfJCEiovg3lWukAwcOYNmyZTAYDACAVatWYd++ffjHf/xHAEBHRwd8Ph8WLlwIALjrrrvw05/+FPfffz/27t0LpVKJQCAAq9WKsrKyqJwfERERxZ8r3gW95557cO7cOdTX12PVqlUjy+VyORYtWhT1cEREyahv0I9MrQpy2bgGD8e9QpMWJxp60dnjxowCtkAhiiZem8Unl2e4uJYII9f8gSAO11lHXb9gtmnKx5hdlIlTzQ4cP9eDWdOMU94fERHRWKZyjWSz2WAyffb7z2w2o6amZtT1JpMJVuvw71KlUon6+nr89V//NRQKBb71rW9NKHd2tnZCr08kNocHOq161PUajQqmJGshbTLppI4QUzzf5MbzTW4838i4YnGtoqICFRUVuPbaa2GxWKISgIgo1TicfuRlJ88fEUa9CukqOTrsLK4RRRuvzeJTIo1ciwW5XIb5JUYcqrOhu9cDrVoudSQiIkpyU7lGulwbY0EQxr2+rKwMBw4cwG9+8xts3rwZv/nNb8Z97N5eF8JTHTYer+RyOF2+UVd7PH7YQ6EYBoouk0kHu90pdYyY4fkmN55vcuP5ToxMJoz6MMwVi2sPPvggfvKTn+CrX/3qZdfv2bNn0qGIiFKRbygIrz8Io0414W0FmQC3f/RWXmOJ1t9sgiAgPycDbdbhPwxlMmHsjYhoUnhtFp9cniGolHKkKVlEumBGQSaON/TgxDk7rq3IlToOERElualcI1ksFhw5cmTkc5vNBrPZfNH6np6ekc/tdjvMZjP8fj/ef/993HzzzQCA22+/HU899dRUT4WIiIgSxBWLa5s2bQIAPP744zEJQ0SU7ByDfgBAln7ixTV/IIQTZ+2TPnYkWn2NpsCkRWPHIHoGvDBnJc+oPKJ4w2uz+OT0BKBNgJaQsaRUyDC70IBT5x2onGGETpMmdSQiIkpiU7lGWr58OX72s5/B4XAgPT0db7zxBr7//e+PrC8oKIBKpcLRo0exZMkS7Nq1CytXroRCocCTTz6J3NxczJ8/H6+//joWL14csXMiIiKi+HbFCX/mz58PALj66quRl5eHq6++Gv39/Th06BDmzJkTk4BERMmkz/lpcU03eu/5RJSfrYEgAB12t9RRiJIar83ik8sbgI4tIS9RXmyAIABnWvqljkJEREluKtdIFosFmzdvxsaNG3HHHXdg3bp1qKysxKZNm1BbWwsA2LZtG37wgx9gzZo18Hq92LhxI+RyOZ5++ml85zvfwfr167F//35s3bo16udKRERE8eGKI9cu+M53vgMA+Ku/+it873vfw3XXXYdHH30UP/3pT6Majogo2fQ5/dCoFVCnJVfrsDSlHCZDOjp63FgUxRFyRDSM12bxIyyKcHkDKM5NrQmhx0OjVmJmURbOtfdjwcxsqeMQEVEKmOw1UnV1Naqrqy9atn379pF/l5eX49VXX71ku6qqKrz22msRSE5ERESJ5ooj1y44efIkvvvd7+LNN9/EnXfeiR/84Afo6OiIdjYioqTjGPRNar61RFCQkwHHoB8e3+TnhSOi8eG1WfzweIMQRXDk2igWzMxBMCSiqXNQ6ihERJQCeI1EREREsTKu4pooipDJZPjwww+xbNkyAIDX641qMCKiZBMIhjHgHkJWshbXTBkAgM4etoYkijZem8UPp3cIADjn2ijMRg2y9WqcbeuHKIpSxyEioiTHayQiIiKKlXEV16ZNm4ZNmzahvb0dV199Nf75n/8ZZWVl0c5GRJRUunvdEEUgS59c861dkKVTIV2lQIfdJXUUoqTHa7P44fIOj9bVcuTaqGZPy0S/a4ij14iIKOp4jURERESxMq45137wgx/gzTffxJIlS6BUKlFVVYU77rgjytGIiJLLhRFdWdrkHLkmCAIKTBlo6XYiHBYhkwlSRyJKWrw2ix9ubwDA8PxidHnTc/U4csaOD2q6UFnKudeIiCh6eI1EREREsTKukWsajQZVVVUYHBzEqVOnUFlZiaampmhnIyJKKp29HshlAnQZyXsDtiAnA4FgGPZ+tl4hiiZem8UPty+AdJUCcj5QMCqlQobSfD2On7Nj0DMkdRwiIkpivEYiIiKiWBnXyLX/+I//wK9+9StkZ3/2pKkgCHj77bejFoyIKNl09riRqU2DTEjeG7B52RoIAtBhd8Ni1Egdhyhp8dosfri9QWSox3VJndLKigyob+3HgdpurF46Teo4RESUpHiNRERERLEyrjsBr7/+Ot544w1YLJZo5yEiSlqdPW6YMpNzvrUL0pRymA3p6OhxY3GZSeo4REmL12bxw+0LIDtJ59KMJINOhel5OnxQ24VVVxdBSOIHTYiISDq8RiIiIqJYGVdbyLy8vEldmOzZswdr167FLbfcgpdffvmS9XV1dbj77ruxatUqPProowgGhyeE7+zsxIYNG7B69Wp8/etfh9s9PE/R4OAgvva1r2HNmjXYsGED7HY7AMBms+Fv//ZvsX79etx55504ePAgAEAURTz11FNYvXo11q5di6NHj074HIiIIsHlDWDQPQSDLjnnW/u8AlMG+px+eHwBqaMQJa3JXptRZImiCLcviIx0jlwbj2Vzc9HZ48b5LqfUUYiIKEnxGomIiIhiZVzFtWuuuQY//OEPcfToUZw6dWrk40qsViuefvpp7NixA7t378bOnTvR0NBw0Wu2bNmCxx9/HPv374coinjllVcAAE8++STuv/9+7Nu3D/Pnz8ezzz4LAHjmmWdQVVWF119/Hffeey+2bt0KAPjhD3+IG264Abt378aPfvQjfPvb30YoFML+/fvR2NiIvXv34uc//zkefvjhkQIeEVEstdtcAICslCiuaQEMt4YkouiYzLUZRZ5vKIRwWESGOnnn0oykxWUmpClk+KC2S+ooRESUpHiNRERERLEyrsdsX3vtNQDAvn37RpaN1bP6wIEDWLZsGQwGAwBg1apV2LdvH/7xH/8RANDR0QGfz4eFCxcCAO666y789Kc/xb333ovDhw/j5z//+cjyv/zLv8SWLVvwzjvvjIyAW7duHb73ve8hEAjg1ltvxdKlSwEAxcXF8Pv98Hg8ePfdd7F27VrIZDKUlJQgPz8fn3zyCa666qoJvEVEiS8YCqO5y4lz7f0IhkQcOm3FrEIDVi+dhnQVn7aPhY6e4UKTQZv8xTWDNg0atQIdPW7MKjJIHYcoKU3m2owiz+0dHqGbkc7i2nikqxRYUmbCx6et+NKNM5GmlEsdiYiIkgyvkYiIiChWxnVX/Y9//OOEd2yz2WAyfTbfjtlsRk1NzajrTSYTrFYr+vr6oNVqoVAoLlr+xW0UCgW0Wi0cDgduvfXWkf288MILmDNnDnQ6HWw2G8xm80XH6O7untB5ZGdrJ/T6VGJzeKDTTn6OEY1GBZNRE8FEqUOcwHvv9AWx72ALvP4gjHo1MrUqeIdC2HOgGe+e6MS9N87C8sr8CR0/Xa2ATpM2megpq8fpR0a6EubsjIvmmZnI95BSqZjS91wst5+ep8e5tn5oNGmQy4YHSSfq97zJpJM6Al1Bqv6ensy1GUWe2zfcESFDzQdVxmtFRR4OnrLi2Fk7ls3LlToOERElGV4jERERUayM606A2+3Gj370IzQ2NuInP/kJfvzjH+Ohhx5CRkbGqNuIonjJss/fUB5t/VjbfZFM9llny1/+8pfYuXMnfvWrX416jM+/fjx6e10Ihy/dDwGQy+F0+Sa9ucfjhz0UimCg1OHxB8f13ve7A/jDh+eRoVbguquKYDGmQxAELJhtwtuHW3HotA0v7DmFI3XdWDAzZ9zHv2qOBT63fyqnkHIa2vqQl62B63Pvm06rntD3UCAwvq97PGxvNqhx+nwYTW39yM0eLqgl4ve8yaSD3c65geKVyaRDb68rJQtsk7k2o8hzceTahJUVZyEnU40PartYXCMioojjNRIRERHFyrgqTf/6r/8KnU6H3t5eqFQquFwufOc737niNhaLBT09PSOff3EU2RfX2+12mM1mGI1GuFwuhD69AXthOTA8+u3CNsFgEC6Xa6Tt5A9/+EP89re/xcsvv4y8vLyRY9jt9kuOQZQKunrd+N8Pz0OfkYZVS6chN1tzUaE6JzMdq5dNQ2m+HicaelHT2Cth2uQmiiI67G7k56TOH3R52RmQCUBHj0vqKERJaTLXZhR5bl8ASrkMaYqJPbyVymSCgGsr8lDX3IeeAa/UcYiIKMnwGomIiIhiZVx3Aurq6rB582YoFAqkp6dj27ZtqKuru+I2y5cvx8GDB+FwOOD1evHGG29g5cqVI+sLCgqgUqlw9OhRAMCuXbuwcuVKKJVKVFVVYe/evRctB4Drr78eu3btAgDs3bsXVVVVUCqV+OUvf4mPP/4Yv/71r5Gb+9kTsCtXrsSePXsQCoXQ0tKC5uZmVFRUjP/dIUpQvqEQPqjpQmZGGm69umjUedVkgoDlFbkozdfj+LkenGvrj23QFNE74INvKIT87NQprikVMpizNOiwu6WOQpSUJnNtRpHn9gaRka64YpcFutS183MhAjhQO7F27URERGPhNRIRERHFyrjaQn6xlWIoFBqzvaLFYsHmzZuxceNGBAIB3HPPPaisrMSmTZvwwAMPoKKiAtu2bcNjjz0Gt9uNuXPnYuPGjQCAJ554Ag8//DCee+455OXl4cc//jEA4MEHH8TDDz+M2267DTqdDtu2bYMoivj5z38OrVaLL3/5yyPH/8UvfoHVq1ejpqYGt99+OwBg69atUKsnP98QUSIQRREfn7bCPxRC9YpSqJRX/l69UGDz+oM4VGeDyZAOg04Vo7Spof3TAlN+TkZKPaVfYMrA0Xo73N4AW6YRRdhkrs0o8ty+ADLU/Pk2UTmGdMwpzsIHtV1Yd+10yFicJCKiCOE1EhEREcXKuIprV111Ff7jP/4DPp8P77//Pn71q19h6dKlY25XXV2N6urqi5Zt37595N/l5eV49dVXL9muoKAAL7300iXLDQYDnn/++UuWHz58eNQMDz30EB566KExsxIli/NdTrR0O7Fodg5MWZpxzZElEwSsqMzDng+b8d6JTqy9phgKOf8AiZR2+3BrxNxsTUoW1zp63JhdZJA6DlFSmey1GUWW2xtETiYf3JqMFRV52P6/p3G2tR/lxVlSxyEioiTBayQiIiKKlXHdPf/2t78NjUYDnU6HZ555BuXl5fg//+f/RDsbEU1QIBjG0XobcjLVmFdinNC26SoFVlTmod81hGP19rE3oHFrt7uQrVeP2p4zWWVmpCFDrWBrSKIo4LWZ9ALBMPyBEEeuTdLiMhPSVXJ8UNsldRQiIkoivEYiIiKiWBnzTu+bb76JF154AfX19VCr1SgrK8PixYuhUrFtHFG8qWvpg9cfwvULCybVYik/JwNl0ww409qP0oJMPo0fIR12NwpNqTPf2gWCIKDAlIGmzkGEwmGp4xAlDV6bxQe3LwAAbHs7SSqlHFfPseDgyW5suGV2yj2AQkREkcdrJCIiIoqlK/4Vu2vXLjz77LN44IEHUF5eDkEQUFtbi61bt8Lv9+PWW2+NVU4iGoNvKIRT5x0oNGthzkqf9H4WzcpBq9WJj051Y+01xZwHZYqCoTC6HR4snJUjdRRJFJi0ONs2AFtf6rTDJIomXpvFD7c3CADIULMoNFkrKvLw7vFOHD5jw8oF+VLHISKiBMZrJCIiIoq1K94NeOmll/DLX/4S+fmf/bE7Y8YMLFiwAI888ggvTojiyMmmXgSCYSyaYhEnTSnHVeVmvHeiC/Ut/ZgznfOgTEV3rwehsIiCFBy5BgC5Rg1kgsDWkEQRwmuz+MGRa1NXmq9HXrYGH9R0sbhGRERTwmskIiIiirUrzrkWCAQuujC5oKSkBH6/P2qhiGhifENB1Lf2ozRfjyzd1FteFOfqkJ+jwfGGHviGQhFImLra7S4AQKFJK3ESaSgVMliM6SyuEUUIr83ih9sbgABAw3aGkyYIAlZU5qGhYwBdvfw9QUREk8drJCIiIoq1KxbX5HL5qOtEUYx4GCKanPrWfoTCIipKjRHZnyAIqCozIxgMo7axNyL7TFXtdjfkMgG5Ro3UUSRTYMrAgHsIvQM+qaMQJTxem8UPjy+IdLUCMhnbJ0/F8nm5kAkCPqjtkjoKERElMF4jERERUaxdsbhGRPEvGAqjvrUfBaYMZGojN1GzQafCjMJM1Lf2wekZith+U0273YW8bA0U8tT9cVuQMzxq73SzQ+IkRESR4/YHOd9aBGRqVaickY0DJ7sRCoeljkNEREREREQ0Lle8I1BfX4/FixdfslwURQwN8WY7UTxo6hyEbyiEedMjM2rt8xbOzMH5zkF8crYHKxdyLpTJ6LC7MKvQIHUMSekzlNCmK3G62YHVV0+TOg5RQuO1Wfzw+IIRacVMwLUVeTje0IOTTQ4smDm1uWOJiCg18RqJiIiIYu2KxbU333wzVjmIaBJEUURdcx+MehUsxvSI71+jVmBuiRG1jb2YO+BFTmbkj5HMPL4gegf9+DNThtRRJCUIAgpMGTjb2o9AMASlYvSWLUR0Zbw2iw+iKMLjC6AgJ7V/vk+UIBPg9gcvWT6zKBPadCXer+licY2IiCaF10hEREQUa1csrhUUFMQqBxFNQmePBwPuIayozIUgRGfOl3klWTjX1o+jZ+y49eqiqB0nGXX0uAAABSatxEmkV2DKQH1rP+pb+zG/NFvqOEQJi9dm8cHrDyIYEtkWcoL8gRBOnLVfdl2RWYsTDT1weoag06TFOBkRESU6XiMRERFRrKXuJEBESeBcez9USjmKc3VRO0aaQo7KGdmw9nnRYXdH7TjJqP3T96swxUeuAUCuUYM0hQyfNPRIHYWIaMocg34AwyO8KTJmFmYiFBbx0Wmr1FGIiIiIiIiIxsTiGlGC8viCaLO5MLNQD7ksut/Ks4sM0GmUOHrWjnBYHGnrNJmPYDiqUeNKu92FdJUc2Xq11FEkp5DLUF6chePneiCKotRxiIimpM/pAwBo1EqJkySPLJ0KRWYtPqjpkjoKERERERER0Zj4uC1Rgmpo74coArMKDVE/lkwmYPFsE9493onGzgEsKjeP2tZpLFfNsUChSo0fPR02FwpytGyl+amKGdmoaexFi9WJ6bl6qeMQEU1a3+CF4lpq/D6LlWXzc/HbPzagpdsZ1VH5RERERERERFPFkWtECSgcFnG2fQB52RroM2IzL8k0ixY5mWqcONeLQDAUk2MmMlEU0W53o9DM+dYumF+aDUEAPjnL1pBElNj6nJ+2hUyRh0ViparMBIVcxtFrREREREREFPdYXCNKQKebHfD4gphdZIjZMQVBwOIyEzz+ID44wZteY+lz+uHxBznf2udo05WYVZCJT86xuEZEia1v0Id0lRwyGUcmR5JGrcTi2Tn46HQ3AqnUR5qIiIiIiIgSDotrRAnoo1NWqNPkKIrxqKhcowYFORl4+0gb/AGOXruSdrsLAFBo4si1z1s4y4R2uws9/V6poxARTVqf08/51qJkRWUe3L4gjjfwQQwiIiIiIiKKXyyuESUYp2cIJ5t6UZqvl+SJ+UWzc+Dzh3CyyRHzYyeSNtuF4hpHrn3eotk5AMDRa0SU0BxOHzI431pUzC02Ikunwvs1nVJHISIiIiIiIhoVi2tECeajU1aEwiJmFGRKcnyjXo3FZSacaemD2xeQJEMi6LC7ka1XcWTDF1iyNCgwZeBovU3qKEREk9Y36Od8a1Eikwm4tiIXp847Rua2IyIiIiIiIoo3LK4RJZgPa7tQZNYiS6eSLMPqa4ohisCJhl7JMsS7NrsLBWwJeVlVZWacax9Av4s3TYko8Xj9QXj9QWg4ci1qrq3IgygCB05yjlciIiIiIiKKTyyuESWQVqsTrTYXls3LlTSHUa9G2TQDGlkguaxgKIzuXk/M58RLFFXlZogAjtbbpY5CRDRhF37vcWRy9FiyNJhdZMD7NV0QRVHqOERERERERESXYHGNKIF8UNsFhVzAknKT1FFQMcMIhVyGT85y7qwv6ur1IBQWUcD51i6rICcDedkatoYkksCePXuwdu1a3HLLLXj55ZcvWf/WW29h/fr1uP322/EP//APGBgYkCBlfHN82qqQc65F14qKPNj6vDjXzv+DREREREREFH9YXCNKEMFQGB+dsmLhLBMy4uBpeXWaAvNLjWizudDV65Y6Tlxpt7sAAEVsCzmqq8rNqG/rx4B7SOooRCnDarXi6aefxo4dO7B7927s3LkTDQ0NI+tdLhe++93v4he/+AV+//vfo6ysDD/72c8kTByf+gYvjFxjcS2aqspNUKXJ8UENW0MSERERERFR/GFxjShBnGjogcsbwIoKaVtCft7c6VnQpitxuM6GcJhtmy5ot7kglwmwGDVSR4lbVWVmiCJw7CxbQxLFyoEDB7Bs2TIYDAZoNBqsWrUK+/btG1kfCATw3e9+FxaLBQBQVlaGri4WNr6oz+kDAGhULK5FkzpNgavKzTh8xgbfUFDqOEREREREREQX4V0BogTxYW03MrVpmFdihC8QljoOAEAul6Gq3IR3PunE2bZ+lBdnSR0pLrTb3cjPyYBCzucXRlNgyoDFqMHhOituWFQgdRyilGCz2WAyfdZW2Gw2o6amZuTzrKws3HzzzQAAn8+HX/ziF/jyl7884eNkZyf3qF1vUIROo4Qhc/QHKJRKBXRa9YTXRWK9RqOC6QoPd4gOz6T3P9lsF5ZNNHv1yhn4oKYL9R1O3Hz1tDGzj3XuicBk0kkdIWHwvRo/vlcTw/eLiIiIiMaDxTWiBDDg8qOmsRerlhZBLpMBiI/iGgAUmbXIzdbgeEMPpufpoU6TSx1Jcu12F8qnGaSOEdcEQcDSOWbs+bAZjkEfjPrRb5YSUWSI4qUjjAVBuGSZ0+nEP/zDP6C8vBx33nnnhI/T2+tK6tHMnTYnsnRqOF2+UV8TCARHXX+ldZFY7/H4YQ+FRl/vn/z+J5NNp/3svZpo9pwMJSxGDV7/sAkLSrLGzD7Wucc7k0kHu90pdYyEwPdq/PheTUwqvF8ymZD0D8IQERERxQKHVRAlgIOnrAiLIlZU5Ekd5RKCIOCqcjMCwTBONPRIHUdyLm8AfU4/Cs38g3Us18zPhQjg49NWqaMQpQSLxYKens9+TttsNpjN5oteY7PZcP/996O8vBxbt26NdcSE0Of0I0uvkjpGShAEASsqcnG2fQDWPo/UcYiIiIiIiIhGsLhGFOdEUcSHtV2Yka9HXnaG1HEuK0unwuwiA8629o/MRZOqOuwuAEChicW1sViyNJiRr8fBU91SRyFKCcuXL8fBgwfhcDjg9XrxxhtvYOXKlSPrQ6EQ/v7v/x5r1qzBo48+etlRbfRpcU3H0baxsnx+HgQB+LCW8/8RERERERFR/GBxjSjONXUNoqPHjWsr42/U2uctnJkDpVKGQ3W2y7YeSxVtNhbXJuKa+blot7vRak3u9jtE8cBisWDz5s3YuHEj7rjjDqxbtw6VlZXYtGkTamtr8cc//hGnT5/G/v37sX79eqxfvx6PPvqo1LHjylAgBJc3wFa2MZSlU2F+STY+rO1O6najRERERERElFg45xpRnHv/RCfSlDIsnWOROsoVqdLkWDgrB4dO29Dc7URJnl7qSJJot7uRoVbAoE2TOkpCuKrcjF+/dQ4fnbJimoWTxxNFW3V1Naqrqy9atn37dgBARUUFzpw5I0WshNHn8gMYLvgEAkGJ06SOFZV5eG7XSdS39kkdhYiIiIiIiAgAR64RxTXfUBAf19lwdbkF6ar4r4XPLjQgW6/G4Tob/EMhqeNIot3uQpFZy3Zq46TTpKGiNBsHT3cjFA5LHYeI6Ir6Bj8trnHkWkwtnJmDDLUCB09xjk4iIiIiIiKKDyyuEcWxC0Wq6xbEd0vIC2QyAdfMt8AfCOFovV3qODEXFkV02N0oYEvICbm2IhcDriHUNPZKHYWI6Ir6nJ+NXKPYUSpkWDYvF7WNPSn78A4RERERERHFFxbXiOLYezWdyMvWYGZBptRRxs2oV2PedCMaOgbQ1euWOk5M9fR74Q+EUGRmcW0iFszMQaY2De8e75Q6ChHRFTmcPgBAlo4j12JtRUUegiER57sGpY5CRERERERExOIaUbzq6HGjsWMQ11XmJ1yLwcqZ2dBplPjolBXBUOq0+mu3DxcTC0wZEidJLAq5DNdV5qO2sRc9A16p4xARjarP6UeGWgFVmlzqKCmnOFeHQlMGGjoGpI5CRERERERExOIaUbx6/0Qn5DIBy+fnSh1lwhRyGa6ZlwunJ4ATDanT6q/d5oIAoCCHxbWJWvlp69P3TnRJnISIaHR9Tj9bQkpo6bxcOAb9cAz6pI5CREREREREKY7FNaJJCIYBtz846Y/gGIO5AsEwDpzsxsJZOdBnpMXmpCIsN1uDmYWZON3sQG+K3ARrt7tgMqRDnaaQOkrCyclMR8WMbLxf05lSox2JKLE4nH62hJRQVbkZMgFo7GBrSCIiIiIiIpJWVO8A79mzB8899xwCgQC+8pWvYMOGDRetr6urw2OPPQaXy4Wqqio8+eSTUCgU6OzsxJYtW9Db24uSkhJs27YNGRkZGBwcxLe//W20tbXBaDTimWeegclkGtnfhx9+iF/84hf4r//6LwBAIBDA0qVLUVRUNPKa1157DXI5W/nQ1PgDQRyus056+6vmWKBQjf7td7yhBy5vACsX5E/6GPFgSZkJ7TYXDp7sxtplxZDJEqu95US12d0o5Hxrk/Zniwrw01drcOysHVfPsUgdh4joEn1OP4otOqljpCxtuhJFZi2aOgexuMwEeZJfVxAREREREVH8itrINavViqeffho7duzA7t27sXPnTjQ0NFz0mi1btuDxxx/H/v37IYoiXnnlFQDAk08+ifvvvx/79u3D/Pnz8eyzzwIAnnnmGVRVVeH111/Hvffei61btwIAwuEwXnzxRXzrW99COPzZiIf6+nosWrQIu3fvHvlgYY0SwfsnOmHUqzBvulHqKFOiUsqxdK4FjkE/Tp53SB0nqvyBEGx9HhRyvrVJqyzNhiUrHfs+boUoilLHISK6SDAUxqB7CEa2hZTUjMJM+AMhtNtcUkchIiIiIiKiFBa14tqBAwewbNkyGAwGaDQarFq1Cvv27RtZ39HRAZ/Ph4ULFwIA7rrrLuzbtw+BQACHDx/GqlWrLloOAO+88w6qq6sBAOvWrcN7772HQCCAxsZGNDY24vvf//5FGWpra+FwOHDffffhvvvuw6FDh6J1ukQR0zPgxanzDqyoyEuKkV7FuTpMz9WhpqEHfU6/1HGiprPHDVEECk0cuTZZMpmAVUunobnbifrWfqnjEBFdpP/T32Gcc01a+dkZUKfJcb6LrSGJiIiIiIhIOlErrtlstotaNprNZlit1lHXm0wmWK1W9PX1QavVQqFQXLT8i9soFApotVo4HA7MmjULW7duRWZm5kUZBEHATTfdhJ07d+K73/0uNm/eDIcjuUfPUOJ770QXAGBFRZ7ESSLn6rlmpCnlOFDbhVA4OUcktVqdAIBpFhbXpuLa+bnQa5R4/eNWqaMQEV3EcaG4pmdxTUoymYCSPD3abW4MBUJSxyEiIiIiIqIUFbU51y7X0ksQhDHXj7XdF8lko9cHv/SlL438e+7cuaisrMSxY8dw8803j7rNF2Vn80b5aGwOD3Ra9aS312hUMBk1EUwUO2KUzn0oEML7NZ24am4u5swyR+T4l3udUqmYUv6Jbq8DcP3iQuz/qAXvnejCX1fPm/Sx45VtwA+NWoE5M82jjji83NdtIu9jrL9ukd5+vN/zt18/A796/QzcQRHT8/STPl6kmEycXyme8fc0xUrfyMi1yf8cpMgoydOhrqUPLVYnZhUapI5DREREREREKShqxTWLxYIjR46MfG6z2WA2my9a39PTM/K53W6H2WyG0WiEy+VCKBSCXC4fWQ4Mj37r6elBbm4ugsEgXC4XDAbDqBl27dqFxYsXY9q0aQCGC3pKpXJC59Hb60I4SUfaTJlcDqfLN+nNPR4/7KHEfOLY4w9G5dw/rO3CgGsI11Xmwm53Tvn4Oq36sq8LBKaWfzLbWwxqFOfq8Pv3G7FohhEFSdY+sb7FgSKTFr29o88B88Wv22hfn9FI8XWL5Pbj/Z6/erYJv337HP77f0/h63fMn/TxIsFk0l3xe5GkZTLp0NvrYoGNYuJCcY1zrkkvO1MNnUaJ850srhERUWTs2bMHzz33HAKBAL7yla9gw4YNF62vq6vDY489BpfLhaqqKjz55JNQKBQ4evQo/u3f/g3BYBAGgwH/9m//hoKCAonOgoiIiGIpam0hly9fjoMHD8LhcMDr9eKNN97AypUrR9YXFBRApVLh6NGjAIYLYStXroRSqURVVRX27t170XIAuP7667Fr1y4AwN69e1FVVXXFYll9fT1efPFFAEBTUxPq6uqwZMmSaJwu0ZSJooi3jrYjL1uDucVZUseJiqvnmKFOU+DFvXUIhcNSx4mYcFhEu82FaRaOcIoEbboSt1YV4fAZG1q6WdgiovjgcPqgTpMjXRW1Z9NonARhuDVkt8MDjy8gdRwiIkpwVqsVTz/9NHbs2IHdu3dj586daGhouOg1W7ZsweOPP479+/dDFEW88sorI8u3bt2K3bt3o7q6Gv/6r/8qxSkQERGRBKJWXLNYLNi8eTM2btyIO+64A+vWrUNlZSU2bdqE2tpaAMC2bdvwgx/8AGvWrIHX68XGjRsBAE888QReeeUVrF27FkeOHME3v/lNAMCDDz6I48eP47bbbsOOHTvwne9854oZvvGNb8DhcGDdunV48MEH8dRTT0Gr5dPtFJ8aOwbR0u3EzUsKr9gKNZGlqxS494aZON/lxP5DbVLHiZguhwdDwTDnW4ugVVdPQ4Zagf95t1HqKEREAIZHrmVx1FrcKM0fbht8vosPYRAR0dQcOHAAy5Ytg8FggEajwapVq7Bv376R9R0dHfD5fFi4cCEA4K677sK+ffswNDSEBx98EOXl5QCAsrIydHV1SXEKREREJIGoPnpbXV2N6urqi5Zt37595N/l5eV49dVXL9muoKAAL7300iXLDQYDnn/++VGPt3TpUixdunTkc61Wi5/+9KeTiU5TIIoiuno9aOochDZdidxsDcyG9FHnoaJhbx5pQ7pKgWvm50odJaoWzc5BTaMJu95vwoKZOSjIyZA60pS1fjq6qpgj1yJGo1bgtmum45U/NaC+tQ9l05JzNCcRJY4+p58tIeOIPiMN2XoVWrqdmFdilDoOERElMJvNBpPJNPK52WxGTU3NqOtNJhOsVivS0tKwfv16AEA4HMZ//ud/4uabb57QsZO5vbltjLnixzsndyJJtfm6eb7Jjeeb3Hi+kcG+NhRRfU4/PqjpQp/TD6VChmAwjJrGXpgM6bhxSQFUSrnUEeOStc+DI/U2rL56GtRpyf1tKQgC/vLWMtS39uPFP9ThkS8vhlwWtUG0MdFidUKpkCEvJ7n+MJDajYsL8OaRNrzypwY8urEKsiQd0UlEiaHP6Uf+dBZx4klxrg7HzvbA5Q1Amz6xeZWJiIguEEXxkmWf7yYz1vqhoSE8/PDDCAaD+Lu/+7sJHbu314Vw+NL9JwW5/Ipzdo93Tu5EkWrzdfN8kxvPN7nxfCdGJhNGfRgmse9oU1zx+oN4+2g7fENBLJ+fi/tunIE/v2kmrplnQe+AD/s/boXHF5Q6Zlza/3Er5DIZbrmqSOooMZGZkYYNt8zG+a5BvHm4Xeo4U9ZqdaLQlJHwRcJ4k6aU457rZ+B8lxPvneiUOg4RpbBQOIx+F9tCxpsLc522WlPnD0MiIoo8i8WCnp6ekc9tNhvMZvOo6+12+8h6t9uNr371qwgGg3juueegVPJhDyIiolTBO8EUEaFQGH861oGhQAg3LinEzMJMyGUypCnlmFVkwE1VBXB5A3jzcBuCobDUceNKv8uPD2q7sKIiFwZt6ty0u3qOGQtn5mDXB03oGfBKHWfSRFFEq9U1coOPImvZPAvKigz4n3caMegZmvR+gmHA7Q9O+MPm8MDtDyLIH1tEKW3ANQRRBLL0qfN7OhHoM9KQpRtuDUlERDRZy5cvx8GDB+FwOOD1evHGG29g5cqVI+sLCgqgUqlw9OhRAMCuXbtG1m/ZsgXFxcX4yU9+grS0NEnyExERkTSSu/8cxcyRejt6Bny4fmE+svWX9tTOy87Any0qwFtH2nH8XA+qys2X2UtqevNIG0JhEauWTpM6SkwJgoD7b5mFx/6/j7HjzXN44J5KqSNNSs+ADx5/kMW1KBEEAX+5qgzfffEQfvunBvztbXMntR9/IIjDddYJb6fTquF0+XDVHAsUKv7KJEpVfU4/AHDOtThUnKvD8XM98PgCUkchIqIEZbFYsHnzZmzcuBGBQAD33HMPKisrsWnTJjzwwAOoqKjAtm3b8Nhjj8HtdmPu3LnYuHEjTp8+jbfffhszZ87EHXfcAWB4vrbt27dLe0JEREQUE7xTSFM26B7C2bZ+lE0zoDh39AJDfk4GZhcZcLq5D9MsyTtp70S4vAH86VgHqsrMsGSl3nxdOZnpWL+iBL/9UyM+OWvHotmmsTeKMxdaURWzuBY1BTkZuPXqIrz+USuWzrFgfmm21JGIKMVcKK5l6S59gIikVWwZLq61WF1SRyEiogRWXV2N6urqi5Z9vkhWXl6OV1999aL1c+fORX19fUzyERERUfxhW0iashMNPZAJAipnjH3De0mZCdp0JT6s7UaAfdaw96MW+IdCuP3a6VJHkcwtVUUoMGXg5bfOwjeUeHPyNXc7IRMEFJoypI6S1O5YUYL8nAy8sLcOLi9HJxBRbDlGimscuRZvMrVpMGjT0MrWkERERERERBRDLK7RlPQ5/Tjf5UR5cRbSx9EyTamQYdk8C5yeAA7UdsUgYfzqd/nxx6PtWDbPggJT6o7kU8hl2LiqDI5BP37/QbPUcSbsfNcgCk0ZSFPKpY6S1JQKOTatmwuXJ4BfvcGnQ4kotvqcPqQpZMhQs+lDPCrO1cHa58Wge/JzcxIRERERERFNBItrNCUnGnqgVMgwr8Q47m3ysjWwZKXjjUNtGAqEopguvv3hQAtCYRHrV5RIHUVyswoNWLkgD28cbkObLXHaOoVFEee7nCjN10sdJekFw0BOVjrWXFOMQ3U2/PFYO9z+4Lg/wqLUZ0BEiazP6UeWTgVBEKSOQpdxoTXziYYeiZMQERERERFRquDjtzRpvQNetFpdqCg1Qp02/lE7giBg4awc7D/Uhj990oFVV0+LYsr41DPgxTvHO7CiMg/mFJxr7XLu+bOZOHa2By/tr8fDf7kYsgS4gWl1eOD1B1GSx+JatPkDQRyus8KgTYPFmI7fvH0Og54hGLTja9G2IAHn8yOi+OH4tLhG0SXIBLj9o7eIHu1BiUxtGvQZaTh+rgerU/C6koiIiIiIiGKPI9do0j6s6QQwPOpooixGDcqnGUbmHEs1u987D7lcwO3XctTaBdp0Je67YSYaOgZw6LRV6jjjcr5rEABQwpFrMSMTBFxXmQ+FXIZ3j3dy7kYiiom+QT+ydGqpYyQ9fyCEw3XWUT+C4cv/zBcEAcUWLc6192PQw9aQREREREREFH0srtGkhEURH57oRF62BlqNclL7WHvNdDg9Abx7ojPC6eJbt8OD4w09WLusmE/Bf8HyilwUW3R49d3GhGgZer7TCZVSjvzsDKmjpBSNWoEVlXkYcA3hUF1iFGKJKHGFRRH9Lj+Mev7OjmfFuTqIIvDRaetl2wPzWQwiIiIiIiKKJBbXaFLqWvrQM+DDzILMSe+jJF+PmYWZePtoG8IpMiFSWBRxuM6GLJ2KbYsuQyYI+NJNM+EY9OPNI21SxxlTU9cgpufqIJPFfwvLZJOfk4HKGdlo7BhEQ/uA1HGIKIk53UMIhUU+EBPnsnQqZGeq8e4nHZcd9eYPjN5ukoiIiIiIiGiiWFyjSfmgpgsatQLTLNop7eeWqiLY+3040ZgaE9CfaxtAn9OPO64rRZpy/PPUpZKyaVlYNCsH/3uwBQPu+G3tFAiG0WZzsiWkhCpnZiPXqMHHp63od/qljkNEScrx6c8XFtfimyAIqJyZg26HJyVbjhMREREREVFssbhGE+bxBXC03o5l8/Mgl0/tv9Di2Tkw6lV460h7hNLFL48viGNn7cg1arBodo7UceLavTfMRDAYxu73m6SOMqp2uwvBkIjSPBbXpCITBFy3IA9KBedfI6LouVC8N3LOtbhXOSMbogh09LikjkJERERERERJjsU1mrDjDT0IhsK4Zn7elPcll8lw4+JC1LX0od2W3DdCDp+xIRQWsWyeBYLANoJXkmvU4IbFBXj3RCfa7fH5/6KpcxAAUMLimqTSVQpctyAPA+4hHDrN+deIKPI4ci1xFFq0SFfJ0WaNz2sHIiIiIiIiSh4srtGEHTvbgyydCtMj1A5v5YJ8pClkePtY8o5ea7e50NLtxIIZ2dBnpEkdJyHcfm0J0tMUeOWPDVJHuaymzkHoM9Jg1PNmq9Tysj+df62T868RUeT1Of1QyAVoNUqpo9AYZIKAQpMWHT1uhMIczUxERERERETRw+IaTYg/EMLJpl4smpUDWYRGX2nTlbhqjhkfnbbCN5R8k837AyEcPGWFQZuGuSVGqeMkDG26ErdfOx0nzztQ29QrdZxLNHT0Y0a+nqMQ48Tn51/r4/xrRBRBfU4fDFpVxK57KLqKLFoEQyK6e71SRyEiIiIiIqIkxuIaTcjp8w4MBcNYNNsU0f2uXJAP/1AIh8/YIrrfeHDo06LhtRV5kMt4Y24iblxSCJNBjf95pxFhUZQ6zog+px/2fh9mFxmkjkKf+vz8a+9x/jUiiqA+px9GtoRMGHlGDRRyAW02p9RRiIiIiIiIKImxuEYTcuysHRlqBcoiXFSYWZCJvGwN3j/RFdH9Sq2l24nzXU5UzshGdqZa6jgJRyGXYf2KErTaXDhab5c6zoizbf0AwOJanPn8/Gsfn7ZCjKOCLBElLofTjyw9f4cnCrlchvycDLTZ3Pw9QERERERERFHD4hqNWygcxvGGHlTOyIFCHtn/OoIg4LrKfDR0DKCzxx3RfUvF4wvio1NWZOtVqCjNljpOwlo2Nxf5ORnY9X4TwuH4uEl2tr0fqjQ5plm0UkehL8jLzsCCmdlo6hxEczdHLRDR1IiiiD6nH1kcuZZQisxaeP1B9A6yTTARERERERFFB4trNG5n2wbg9gWxeHZOVPa/fH4u5DIB79d0RmX/sSSKIj6s7UIwFMa1lXmQsR3kpMlkAu5YUYKuXg8OnuqWOg4A4FxbP2bm6yGX8UdoPKqYkY1svQpHztgwFAhJHYeIEpjbF0QgGGZxLcEUmDIgAGizuaSOQkREREREREmKd4Zp3Gobe6GQC5hfEp1RWPqMNCyclYMPa7sRDCX2fEmnmvvQ1evBVXPMMGgvvSEnyAS4/cFJf8TJAK6YWVJmQrFFh90fnJf8/4bLG0C73c2WkHFMJghYNi8XPn8Ix872SB2HiBKYY9AHAAk159pY1xipcA2hTlPAnJWOdhbXiIiIiIiIKEoUUgegxHHyvAOzCg1QpcmjdoyVC/JxtN6O4+d6UFVujtpxoqlnwIdPztoxzaLFrMLMy77GHwjhxNnJzyG2YLZp0tsmIkEQcOfKUjzz2xN4/0QnblhcKFmWhvYBAJxvLd5lZ6pRXpyFupY+zCjQSx2HiBKUwzncVtCQQMW1sa4xUuUaotCsxdF6O5yeIeg0aVLHISIiIiIioiTDkWs0Lv0uP9rtLswrMUb1OPOmG2HUq/DeicRsDRkIhvH+iU6kqxS4Zl4uBIHtICOlotSImYWZ2HOgWdJWf2fb+yGXCSjJY8Em3i2clYN0lQKH62wQxRQYqkFEEdf36ci1bL1a4iQ0UUXm4XlR223JMZcvERERERERxRcW12hcTjc7AAwXv6JJJhOwoiIPp8470DPgjeqxouFQnRVOTwArKvOiOsIvFQmCgLtXlqLfNYQ/HuuQLMfZtn6U5OuRpuTXN94pFTIsnJWDngEfahp6pY5DRAmod9APuUyAPoMjnxKNPiMNmdo0zrtGREREREREUcHiGo3LqfMO6DRKFFm0UT/Wioo8AMAHNV1RP1Ykne8aRGPHICpmZCPXqJE6TlIqm5aFedOzsPejFnj9wZgf3+sPoqXbiTK2hEwYMwr0MGjTsPdAM0KpMNEQEUWUw+lDlk4FGUeiJ6QikxbWPg/8Eo54JyIiIiIiouTE4hqNKSyKONXch3klxpjcXMoxpGNuiREf1HYhnCA3w12eAD46ZYXJoMaCGdlSx0lqd66cAZc3gLeOtMX82Keb+xAKi5gf5faoFDkyQcDiMhN6Bnw419YvdRwiSjCOAR9bQiawIosWogh02NkakoiIiIiIiCKLxTUaU7vNhUH3UNRbQn7eygX5cAz6R9pRxrNwWMT7NcNzxK2ozINMxqfbo6k0X49Fs3Kw71Ab3L5ATI998nwv1GlyzCjIjOlxaWoKcjIwoyATtU29CIXCUschogTSO+iHUa+SOgZNUk6mGuo0OVtDEhERERERUcSxuEZjOnX+0/nWYjhaZ+HMHGjTlXjvRGfMjjlZNY29sPf7sGyuBToN52SJhTuvK4XPH8S+j1tjdkxRFFHb1Iu5041QyPmjM5EIgoBbry6C1x9CQ8eA1HGIKEGEwyL6XX4YOXItYQmCgEKzFp12N4J8uIKIiIiIiIgiiHeIaUynW/pQkJMBgzZ2T24rFTIsn5+LT871YNAzFLPjTpS934vaxl6U5utRkq+XOk7KKDRrcfVcC9480oYBd2z+f3T2euAY9KOilC0hE9GMwkzkZKpxssmRMO1miUhaA+4hhMIi20ImuGlmLQKhMM6190sdhYiIiIiIiJIIi2t0RcFPb0aUF2fF/NjXVeYhFBZx8GR3zI89HoFgGB/UdEGjVuDqOWap46ScO1aUIBgU8b8fNsfkeCebegEA80s4p14iEgQBlTOy4fYFcb5rUOo4RJQAegd9AMC2kAkuN1sDhVxAbWP8txonIiIiIiKixMHiGl1Rc5cTQ4EwyqcZYn7sApMWM/L1eO9EJ0Qx/kaaHDljg9MTwIrKPKQp5VLHSTkWowYrF+bjneMdsPV5on682qZe5OdkIDuTIxgSVYEpA1k6FWqbHHH5M4WI4otjpLjGn/uJTCGXIS87Ayebevmzn4iIKAZc3gB2vHUWD/z4Hc57SkRESY3FNbqiM619AIDZRQZJjn/dgnx09XrQ2BFfI01qG3txrn0A80qMsBg1UsdJKcEw4PYH4fYHcXNVIeQyAb99p3Fk2VgfwUlMueIfCuFsWz9bQiY4QRAwv8SIQfcQOnvcUschojjnGPQDAIw6FtcSXZFZiz6nH61W3uAjIiKKprqWPjz0/EG8fbQdaQoZ3j/ROfLAEhERUbJRSB2A4lt9ax8KTRnQadIkOf5V5Wb8+u1zeOd4B2YWZkqS4YsG3EPY8eZZZOlUWDiLLQJjzR8I4nCddeTzsmkGHK23I9eoGdeosqvmWKBQTexHX21TL4IhEZWl/Honumm5OqTX21DX0o8Ck1bqOEQUx3oHfUhXyaFR83I50RWaMyAA+OScHcW5OqnjEBERJSVRFPHbPzUgQ63AI3+5GOkZKnznFwfxx2MdWLusmNdURESUdDhyjUYVDIVxrmMA5dNiP9/aBekqBZbPy8WhOhtc3oBkOS4QRRH/9foZ+IaCuK4yD3IZv4WkNq/ECJVSjmNn7VE7xsd1Vugz0lAm4fcCRYZcJmB2kQGdPW4MuoekjkNEccwx6GNLyCShTlOgJF+P4+d6pI5CRESUtM629aO524m1y4pRYNIiS6fGjYsL4B8KoaaRv4OJiCj5sDJAozrfNYihQFjygsINiwoQDIXxQU2XpDkA4P2aLhxv6MHtK0pg0KmkjkMA0pRyVMwwoqvXE5VWfx5fECcaenF1uRkymRDx/VPszS4yQCZ81vaWiOhyHIN+toRMIhUzstFqc6F3gK2piIiIomH/oTZo05VYPj93ZJlRr8Y0ixbN3U6EwpOYo4GIiCiORbW4tmfPHqxduxa33HILXn755UvW19XV4e6778aqVavw6KOPIhgMAgA6OzuxYcMGrF69Gl//+tfhdg/fMB8cHMTXvvY1rFmzBhs2bIDdfvFIlQ8//BB/9Vd/NfK5KIp46qmnsHr1aqxduxZHjx6N4tkmnzOt/QCG2+5JqdCsxazCTLzzSQfCEk5Eb+/34tdvn0P5NAOuX1QgWQ66VNk0AzLUCnxy1g4xwv9Hjp21IxgKY+lcS0T3S9JJVylQnKtDY/sgApOZhI+IUkLvoA/Zej5IkywqZwy3dj7ewCfniYiIIq2r143jDT24YVEB0pTyi9aV5usxFAijw855r4mIKLlErbhmtVrx9NNPY8eOHdi9ezd27tyJhoaGi16zZcsWPP7449i/fz9EUcQrr7wCAHjyySdx//33Y9++fZg/fz6effZZAMAzzzyDqqoqvP7667j33nuxdetWAEA4HMaLL76Ib33rWwh/7kmY/fv3o7GxEXv37sXPf/5zPPzwwyMFPBrb8HxrWmjTlVJHwQ2LC2Dr9+L0eYckxw+LIl74Qx0EAH9z2xzIBI5giidymQwLZ+Wgd9CP5m5nRPf9cZ0VOZlqlObrI7pfklZ5cRYCoTDOdw1KHYWI4tBQIASXN8C2kEnEnKVBrlGDT85Fr400ERFRqnrrSDsUchluXFJ4ybq87Ayo0+Ro6uTfXkRElFyiVlw7cOAAli1bBoPBAI1Gg1WrVmHfvn0j6zs6OuDz+bBw4UIAwF133YV9+/YhEAjg8OHDWLVq1UXLAeCdd95BdXU1AGDdunV47733EAgE0NjYiMbGRnz/+9+/KMO7776LtWvXQiaToaSkBPn5+fjkk0+idcpJJRgKo6FjQPJRaxcsmW2GXqPEm0faJTn+m4fbcLatH/ffPBs5memSZKArK8nXw6BNwydnexAMRWY00oB7CKebHVg61wKBBdWkkpOphkGbhob2AamjEFEccjj9AAAjR64llUWzclDf2g+Pjw/bERERRYooijh61o5Fs3KQmZF2yXqZTEBJnh7tdjeGAiEJEhIREUWHIlo7ttlsMJlMI5+bzWbU1NSMut5kMsFqtaKvrw9arRYKheKi5V/cRqFQQKvVwuFwYNasWdi6dSs+/vjjSzKYzeaLjtHd3T2h88jO1k7o9cnibGsfhgJhVM3Lhcmku+xrbA4PdNrJP9Gt0ahgMmrG/fp1183Ajv1n4AmJKM6N3Sii1u5BvPZeE5bOy8UdN86CIAgQp3juSqUiZttf7nWxPP4XTfTr/kVXeu+vX1yE3e814lz7IK6el3vZ10zk+B+eboQoAmuuLR31+2AiLpd9Iu+jlF+3SGw/la99NL7n5pXm4MOaTgyFgOzM0fet06qn/P+WoidVf09TdPUODs/Llc2Ra0ll4awcvP5xK2qbetnumYiIKELabC4MuodQUZo96mtK8vWoa+lDi9WJWYWG2IUjIiKKoqgV1y4379HnR36Mtn6s7b5IJht98N3l9nWl119Ob68L4bB083xJ5eOaTgCARa+C3T5Kmz25HE7X5CeF93j8sIfG/9TS0rIcvPq2DL/ZdwZ/c9ucSR93IoKhMH740lGolHJ86caZ6OlxAQA8/uCUzj0QiM32Oq36sq+L1fEvZ6Jf90u2v8J7n6lRYHqeDkfrbSg0aaDTXPrU3HiPHwyFseudc5hZkAmNQhj9+2AK2Uf7+oxGyq9bJLafytc+Gt9zBTnpkAlAzTkbqsrNl93uwtdoqv9vKTpMJh16e10ssFHEOT4trrEtZHKZkZ8JnUaJ4w09LK4RERFFyKnm4ek75pUYR31Ntl4FfUYamrtYXCMiouQRtbaQFosFPT2fTRj+xVFkX1xvt9thNpthNBrhcrkQ+vQm5oXlwPDotwvbBINBuFwuGAyGK2aw2z+bV+Hz+6IrO9feD7MhHQZt/LRD0mnSsKIyDwdPdaPv03ZN0fa/B5rR0u3EX60uu2x7A5o4QSbA7Q9O+mOsWndVmRlyQcCh07bLFtjH68gZG3oH/VizbNqk90HxTZ2mQKFZi8aOQYRS8CEKIhqdY9APAUCWLn6ug2jqZDIBC2bmoKaxN2ItpImIiFLdySYHCkwZV7xuEgQBBTkZsPV5EQrzdzARESWHqBXXli9fjoMHD8LhcMDr9eKNN97AypUrR9YXFBRApVLh6NGjAIBdu3Zh5cqVUCqVqKqqwt69ey9aDgDXX389du3aBQDYu3cvqqqqoFQqR82wcuVK7NmzB6FQCC0tLWhubkZFRUWUzjh5iKKIc+0DmFWUKXWUS9x69TSERRFvHW2L+rHOdw3ifw+04Jp5uVhSxqJspPgDIRyus076IzjGhbhGrcDCWTno6HGjsWNyEyaLoojXP25FXrYGC2bmTGoflBhmFmbCHwih3eaSOgoRxZHeAR/02jQo5FG7VCaJLJqZA68/iLNt/VJHISIiSnj+QAjn2vsxb/roo9YusBjTEQqL6OmffEcSIiKieBLVkWubN2/Gxo0bcccdd2DdunWorKzEpk2bUFtbCwDYtm0bfvCDH2DNmjXwer3YuHEjAOCJJ57AK6+8grVr1+LIkSP45je/CQB48MEHcfz4cdx2223YsWMHvvOd71wxw+rVqzFr1izcfvvt+Id/+Ads3boVajXb+4yl2+GByxuIy6H6ZkM6qsrM+NOxDjg9Q1E7zlAghP/vf08jU5uGDbfMitpxKDrKig2wZKXjcJ1tUv9PTjU70GZzYfXSaZBdoS0tJb78nAykq+Ro6pxcIZaIklPPgBemzHSpY1AUzC0xQqmQ4ZNzPWO/mIiIiK7obFs/giER86/QEvICS9bwHNbWPm+0YxEREcVE1OZcA4Dq6mpUV1dftGz79u0j/y4vL8err756yXYFBQV46aWXLlluMBjw/PPPj3q8pUuXYunSpSOfC4KAhx56CA899NBk4qesC0/yzi4ySJpjNOtXlOBIvQ1/ONiCL90UncLXa+81oavXg3/+84XQqEcfHUnxSSYIuLYyD3s+bMYHNd1YtbRo3EWyUDiM3713HgZtGpbNzY1yUpKaTBBQkqfHmZY++IdCUKXJpY5ERHGgZ8CHmYXxN4Kfpk6llGPedCOOn7Pj/ptnXXFuZyIiIrqyk00OKOSycd0/UqXJkaVTwerwADOyox+OiIgoytjrhi5xrn0Aeo0Slqz4fGI7PycD187Pwx+PdaB3IPLtBE409OCNw224aXHhFSfkpfimTVfi6jlm2Pu9OHJm/POv7T/UhvNdg7jvxplQKvgjMhWU5OsRFoGWbqfUUYgoDoTCYTgG/cjJZLeDZLVwVg56B/1oY0tgIiKiKTnV7EBZUSbSlON7SNGSlQ57vxdhznlNRERJgHeO6RJn2/oxq9AQ10/yrl9RAkDE7g/PR3S/jkEfXvhDHYrMWtx344yI7ptib0ZBJuYUZ+FMSz9ON/eN+fp2uwu73m/CkjITls6xxCAhxQOjToXMjDQ0dbE1JBEBfYN+hEUROWwLmbQWzMyBAOA4W0MSERFN2qBnCJ09bswZx3xrF1iMGgRDYlQelCYiIoo1FtfoIn1OP3oGfJgV562QsjPVuHFxIT6s7UJzd2RuiAdDYfzf359CIBTG1++YD6WC7eGSQVW5CcW5Ohytt6O+tW/UEWyD7iH84venka5S4MuryuK6uEyRJQgCSvP1sPV54fIEpI5DRBKzf3qzhyPXkldmRhpKC/T4pIHFNSIiosk6/+m81TPy9ePexmIcfnipu88TlUxERESxxOIaXeRcez8AYFaczrf2ebdfOx2ZGWl48Q91CIbCU9qXKIr49VvncK59AH+1qgy5Rk2EUpLUBEHAiopc5Odk4OPTNvz3vnr4hoIXvabd5sL3/+sIrH0efHXdXOg1aRKlJamU5A3/QXieo9eIUl7PgBcAkGPgyLVktmiWCS3dTjgG+eQ8ERHRZDR1DkIQgOm54y+uqdMUyNSmDc+7RkRElOBYXKOLnG3rh0opxzSLVuooY9KolfjyqjK02934w8GWKe3r7aPt+NMnHVizdBqWzcuNUEKKF3K5DDcuKcDCmdk4Wm/Dt39+AM/vPonff3gez/z2BP71v48gFA7j4Q2LUVHKiZVTkVajhMmQzuIaEaGn3wdBGG4ZS8lr4cwcAMCxs3aJkxARESWmpq5BFJq0UKVNrOuPJUsDW58XIc67RkRECY7FNbrIufYBzCjQQy5LjP8ai2aZsGyuBf97oHnS7SE/OWfHr98+h4Uzc3D39ZxnLVnJBAGVM3PwzfsWYPFsE8609mPX++dh6/Ni+fxcPP5XV42MXqLUND1Ph37XEPpdfqmjEJGEegZ8MOpUUMgT41qIJic/JwOFpgwcqrNJHYWIiCjhhEUR5zsHUTqBlpAXmAxqBEMiR68REVHC410DGuHxBdBuc2FWoUHqKBPyFzfPQqY2DT/5bQ16+r0T2vaTs3Y8+7uTmJ6rw9dunwuZjPNsJbvS/Ez8zW1z8ON/vBb/+c2V+LevLcPG1eXI4giFlFds0QEAWrqdEichip49e/Zg7dq1uOWWW/Dyyy+P+rqHHnoIr732WgyTxY+eAS+yM9kSMhUsnWtBQ8cA7BO8fiQiIkp1VocHHn8QpZN4QPXCvLatVv7dRUREiY3FNRrR0DEIEcDswkypo0yITpOGzfctRCAYxtO/PQGXNzCu7T4+bcWzu06iOFeHf/7zRVCnKaKclOKJTBCgUfNrTp/RqBUwZ6WzuEZJy2q14umnn8aOHTuwe/du7Ny5Ew0NDZe85u///u+xb98+iVJKr2fAB9OnN30ouS2dYwEAHKqzSpyEiIgosTR1DncOmszINX1GGpRyGYtrRESU8FhcoxHn2vshlwkozU+s4hoAFORk4J/uroC934utLx294s3xoUAI/73vDP7v70+hJF+Pb923kEUWIgIwPHqt3zWEAbaGpCR04MABLFu2DAaDARqNBqtWrbqkiLZnzx7cdNNNWLNmjUQppRUIhtHv9CPHwJFrqSDHkI6ZhZn46DSLa0RERBPR1DkIdZocedkZE95WEAQYM1VotbqikIyIiCh2WFGgEefa+jHNopvwZLTxomxaFv75zxfiF3tO41//+wjWLivGNfNzkWvUABhue/lBbTfePtoGe78Pa5ZOw50rSzmnChGNKM7V4vAZG1q6naicyVahlFxsNhtMJtPI52azGTU1NRe95qtf/SoA4OjRo5M+Tna2dtLbSq2zxwURQEmhASaTbtTX2Rwe6LSjj25TKhWjrr/SunhfP9ltLyyTMrtGo4Lp02vCz7v56mI8/1oN3EER0+Ng7tUr/b+ji/G9Gj++VxPD94tobE2dgyjJ0096ao1svRpn2/oRDIV5T4aIiBIWi2sEYPhJ7aYuJ25cXCB1lCkpm5aFJ//mavzXvjPYc6AZew40I0unQiAYhtsXgCgCM/L12LiqHPNKjFLHJaI4o1ErYc5KR3O3E5Uzc6SOQxRRoiheskwQIj/XaG+vC+HwpcdKBGfPOwAAKhlgt1+hVZFcDqfLN+rqQCA46vorrYv39ZPZVqdVjyyTMrvH44c9FLpkeXmhHjJBwN4PGnHvn80cdd+xYDLprvz/jkbwvRo/vlcTkwrvl0wmJPSDMCS9oUAI7XYXVi+dNul9ZGeqEWwW0WF3oziXBW0iIkpMLK4RAKC5exDBUBiziwxSR5kybboS37izAo5BH46dteN81yDUKgW0aiUWzzbxwo2IrqjYosPhMzYMuPxXHCFBlGgsFguOHDky8rnNZoPZbJYwUfzpGfACAHIy2RYyVeg1aagoNeLAyW7ctbIUchmfniciIrqSVqsLobCI0imM+M75dH7b812DvEdDREQJi389EgDgbFs/AGBmYeLNtzYao16Nm6uKsKl6Hr58axnuXFnKizYiGlNx7vCTvFeau5EoES1fvhwHDx6Ew+GA1+vFG2+8gZUrV0odK670DPgglwnI0rEtbCpZuSAfA64h1DT2Sh2FiIgo7rVYh/9Omko7ZW26Ehq1As3dg5GKRUREFHMsrhEAoL6tH/k5GdBr0qSOQkQkKY1aCZNhuDUkUTKxWCzYvHkzNm7ciDvuuAPr1q1DZWUlNm3ahNraWqnjxYWeAR+MetWk5w+hxFQ5MxuZ2jS8d7xT6ihERERxr6XbCZ1GCYN28vePBEHANIsOzV38m4uIiBIX20ISQuEwGtoHsGxertRRiIjiwvTc4daQfU4fFLzHTkmkuroa1dXVFy3bvn37Ja/793//91hFiis9/V62hExBcpkMKyrysPejFvQ5/Ry5SEREdAWtViemWXRTnrt3mkWLtw63YygQQppSHqF0REREscORa4Q2mwu+oRBmFyVPS0gioqm40BqysX1A4iREFEvWPi/MWSyupaLrKvMgisAHtV1SRyEiIgns2bMHa9euxS233IKXX375kvV1dXW4++67sWrVKjz66KMIBoMXrf/JT36Cn/3sZ7GKK5lgKIyOHjemWbRT3tc0iw5hUUSrzRWBZERERLHH4hrhbGs/AKCsKEvaIEREceJCa8iG9n6poxBRjHh8Abi8AViyNFJHIQmYszSYU5yF9453IhQOSx2HiIhiyGq14umnn8aOHTuwe/du7Ny5Ew0NDRe9ZsuWLXj88cexf/9+iKKIV155BQDgdDrxyCOP4MUXX5Qiesx12N0IhUUUW6Y+n32RebhA12pla0giIkpMLK4R6tv6YTakswUOEdHnTM/VoXfAhwHXkNRRiCgGrH1eAICFI9dS1o2LC9E76MOxsz1SRyEiohg6cOAAli1bBoPBAI1Gg1WrVmHfvn0j6zs6OuDz+bBw4UIAwF133TWy/u2338b06dPx13/911JEj7mWTwthkSiuZelUyFArWFwjIqKExeJaiguLIs629WN2kUHqKEREcWVaLp+kJEolVocHAGA2cuRaqlo0KwfmrHTs+7gFoihKHYeIiGLEZrPBZDKNfG42m2G1WkddbzKZRtbfcccd+NrXvga5PDXmDGu1OqFOk8MUgYeRBEFAca4OLd1sC0lERIlJIXUAklZnjxtuX5DFNSKiL8hQK5Fr1Iw8nUlEya3b4YEAwGxQSx2FJCKTCVh1VRFeeuMszrUP8PqYiChFXO6BCkEQxr1+KrKzpz53WSx1ObwoLciExawf87U2hwc67ejXVRqNCuXTs/H795uQZcyAQp74z/+bTFMf0ZdIeL7Jjeeb3Hi+kcHiWoo729YPAJg9zSBpDikEw4A/EBz7hZcR5sPMRCmhtDATB2q6YO/3IiMCrU+IKH7Z+rww6tVQKlLjyXO6vOUVefjd++ex/1Ari2tERCnCYrHgyJEjI5/bbDaYzeaL1vf0fNYy2G63X7R+Knp7XQgnyA2GcFhEU8cArqvMg90+jgcQ5XI4Xb5RV3s8fuTo0xAMhXGirhvTEvzvLZNJN773JUnwfJMbzze58XwnRiYTRn0YhsW1FHe2rR9ZOhVMman3lLY/EMThOuvYL7yMBbNNY7+IiBLejAIDDtR04cS5HkxP8D/2iOjKrH0eWIycby3VqZRy3Li4AHs+bEa73YVCU2KNKCAioolbvnw5fvazn8HhcCA9PR1vvPEGvv/974+sLygogEqlwtGjR7FkyRLs2rULK1eulDCxNKx9HvgDoYgWwS7M3dZidSZ8cY2IiFJP4o+5pkkTRRH1rf0oKzJErKUBEVEy0WekIVuvxvGGnrFfTEQJSxRFWB1eWLI43xoBN1cVQa2S47V3m6SOQkREMWCxWLB582Zs3LgRd9xxB9atW4fKykps2rQJtbW1AIBt27bhBz/4AdasWQOv14uNGzdKnDr2LrTLn2aJ3IMnFqMGKqUcrVbOu0ZERImHI9dSmK3PiwH3EFveEBFdQXGuFsfO9qBnwIucTI5qIUpGLm8AHn8Qlix+jxOgTVdi7bJi/M+7TTjX3o9ZhQapIxERUZRVV1ejurr6omXbt28f+Xd5eTleffXVUbf/p3/6p6hlixetVhcUcgH5ORkR26dMEFBk0aKV81wTEVEC4si1FFb/6XxrZSk43xoR0XhdaE9yrN4ucRIiihZrnxcAYDZy5BoNu7mqCJnaNPz2nUaIYmLMhUNERBRNLd1OFJi0UMgjeyux2KxDq82FMH/fEhFRgmFxLYWdbeuHTqNEboLeSAqGAbc/OOmPBJkzmIgkps9IQ6EpA0dYXCNKWlaHBwA4co1GqJRyrL+2BA3tAzh2lj//iYgotYmiiFarE8URbAl5wTSLFv6hEGyfPuxERESUKNgWMoXVt/ZjdgLPt+YPBHG4zjrp7RfMNkUwDRElswWzcvCHAy3oc/qRpVNJHYeIIsza54EgACYDi2v0mRWVefjjsQ786s2zmFOcBY1aKXUkIiIiSTgG/XD7giNdPSKpOHd4n61WZ8I+/E1ERKmJI9dSVM+AF72DPs63RkQ0DgtnDRfjOXqBKDlZHV7kZKoj3uaIEptCLsPf3FYOpzuAnX9skDoOERGRZC7MiRaN4lp+TgbkMgEt3Zx3jYiIEgvvIKSoc20DAIAyFteIiMaUa9SgICcDR87YpI5CRFFg7fPAksUnpelS03P1WLW0CO/XdOHUeYfUcYiIiCTRYnVCEIAiU+TbQirkMhSYMkYKeERERImCxbUUVd/WD41KgcIoXBgRESWjJWUmnG3rx4B7SOooRBRBoijC2udlcY1Gtf7aEuRla7B9zyk4Bn1SxyEiIoq5VqsLuUYNVGnyqOy/2KJDi9UFURSjsn8iIqJoYHEtRdW39WNmYSZkssScb42IKNaqys0QAXzC1pBESaXfNQT/UAgWI+dbo8tLU8rxjTsrMBQM42f/Uwt/ICR1JCIiophqsTpRHIWWkBdMs+jg8gbQ5/RH7RhERESRxuJaCnIM+mB1eDC3OEvqKERECaMgJwMWowaH2RqSKKl09rgBAAUczZ/UBJkAtz846kcwfOXt83My8LXqeWi1OvHiH+oQDvPJeiIiSg2DniH0Of1RmW/tguLc4X23sDUkERElEIXUASj2Tjf3AQDmTjdKnISIKHEIgoCrys34w8FmDLiHkJmRJnUkIoqADrsLAFBgypA4CUWTPxDCiSuMPL5qjgUK1ZX/NFo4Kwf33DADv/1TIwQB+Oq6uVDI+awiEREltwtzoRVbovcgUpFJCwHD7ScXzTJF7ThERESRxL8GU9DpFgf0GiVvIhERTdDSOWaIInCEo9eIkkZ7jxt6jRJ6DQvmNLY1S4tx75/NwKE6G57bdRL+ofG1iAyGMaWRc0RERFJptQ4/iFQUxZFrqjQ5crM1aOnmyDUiIkocHLmWYkRRxOnmPsydboQgcL41Sj0X2kJNlkqpgIKPJaSsApMWBTkZOFxnxU1LCqWOQ0QR0GF3syUkjXl98Pnf/2uWFSNNKceON8/i+/99BF+/Yz4Kcq780Jo/EMThOuuo66+aY5lUbiIiomhrtTqRrVdDm66M6nGKLTqcbe+P6jGIiIgiicW1FNPR48agewhzpnO+NUpNY7WFGst42kZRcrt6jhm/e/88HIM+GPVqqeMQ0RSERRGdvW6sqMiTOgpJbKJtI29aUojcbA22//4Uvv/Lw7jjulLcXFXINpFERJR0mrudI3OiRdM0iw4fnbbC6RmCjh0FiIgoAUT1r789e/Zg7dq1uOWWW/Dyyy9fsr6urg533303Vq1ahUcffRTB4PDTop2dndiwYQNWr16Nr3/963C7hyeaHxwcxNe+9jWsWbMGGzZsgN0+/Afw0NAQtmzZgjVr1uDOO+9EY2MjACAQCGDx4sVYv379yEcoNL7WLclqZL61Ys63RkQ0GVd/OrqArSGJEp9jwAf/UIitsmlS5k034rt/czXmFGfhlT814PEXDuHIGRvCoih1NCIioohw+wKw9XlRkheL4tpwJ4ELbSiJiIjiXdSKa1arFU8//TR27NiB3bt3Y+fOnWhoaLjoNVu2bMHjjz+O/fv3QxRFvPLKKwCAJ598Evfffz/27duH+fPn49lnnwUAPPPMM6iqqsLrr7+Oe++9F1u3bgUAvPTSS0hPT8frr7+ORx55BA8//DAAoL6+HosWLcLu3btHPuRyebROOSGcbnbAYtQgO5OjLYiIJsNi1GCaRYuP61hcI0p07T3DD3AV5rAtJE2OQavCg/cuwDfvXQABwLO7TuLR7R/jT590wOMLSB2PiIhoSpo/nQNteq4+6sea9umcbq1WzrtGRESJIWrFtQMHDmDZsmUwGAzQaDRYtWoV9u3bN7K+o6MDPp8PCxcuBADcdddd2LdvHwKBAA4fPoxVq1ZdtBwA3nnnHVRXVwMA1q1bh/feew+BQADvvPMObr/9dgDAVVddhb6+PnR2dqK2thYOhwP33Xcf7rvvPhw6dChap5sQgqEw6lv7MZctIYmIpmTpHAvOdw3C2ueROgoRTUGHffjJ6Pwx5ssiGkvljGz861eX4u/Xz4NaKcdL++vxzZ99iOd3n0RNYw9CYY5mIyKixNPcNQgAmB6DkWvadCWy9Wq0sLhGREQJImoTB9lsNphMppHPzWYzampqRl1vMplgtVrR19cHrVYLhUJx0fIvbqNQKKDVauFwOC67r+7ubgiCgJtuugnf+MY3UFdXh02bNmHPnj0wGsffEjE7O3meZK5t6IE/EMI1lfkwmaZ+YWRzeKDTTn4EnEajgsmomfT24hSPr1QqJr39VLaN9faXe52U+RPpvbucqfy/vdz/2Ylkkfrc4+29m4ipZNdp1ZdkX3vdDLz6biNqz/dh/mzLpHPR1CXT72mKvY4eN4x6FTRqzqVJUyeTCbh6jgVXlZvR3O3EgdpufFxnxaE6G/SaNBSYMlCar4dRr4IgCFLHJSIiGlNztxNmQzoy1MqYHG96rg7NXSyuERFRYojanQTxMnMNfP6PyNHWj7XdF8lklx98J5PJ8KUvfWnk87lz56KyshLHjh3DzTfffMXsn9fb60I4SZ40fe9oG+QyAQVZ6bDbI3CxIpfD6fJNenOPxw/7FObA8/iDUzp+IDD57aeybSy312nVl32dlPkT5b0bzVT+337x/+xoX5/RSH3u8fTeTdRks1/4Gl0ue/m0LLx1qBU3LcrnTVKJmEw69Pa6WGCjSeu0u1HAlpAUYYIgoCRPj5I8Pf78ppmoaezFeyc6cbLJgbqWPugz0lCap0NJvh46TZrUcYmIiEbV3DWIGQWZMTteSb4eR8/a4fIGoE2PTUGPiIhosqLWFtJisaCnp2fkc5vNBrPZPOp6u90Os9kMo9EIl8uF0Kc3MS8sB4ZHv13YJhgMwuVywWAwwGw2w263X7KvXbt2obW1dWS5KIpQKlP3l/OJxh6UTTMgXcWns4mIpuqaebmw9XvR2DkodRQimoRQOIzOXg8K2BKSokghl2HxbBM23T4P9944A8vmWZCeJsfxhl787r3z2HuwBWda+uDxBaWOSkREdJFB9xB6B/0xmW/tgtK84WM18W8sIiJKAFErri1fvhwHDx6Ew+GA1+vFG2+8gZUrV46sLygogEqlwtGjRwEAu3btwsqVK6FUKlFVVYW9e/detBwArr/+euzatQsAsHfvXlRVVUGpVOL666/H7t27AQBHjhyBSqVCfn4+6uvr8eKLLwIAmpqaUFdXhyVLlkTrlOOavd+Lrl4PKkuzpY5CRJQUlpSZoFTIcPBUt9RRiGgSbH1eBENhFJhYXKPYUCnlmF1kwKql03DX9aVYPDsHwVAYh+pseGz7R/jpzk9wvmvwsp08iIiIYq25e7jjUUkM5lu7YHqeDoIANHUOxOyYREREkxW1IUwWiwWbN2/Gxo0bEQgEcM8996CyshKbNm3CAw88gIqKCmzbtg2PPfYY3G435s6di40bNwIAnnjiCTz88MN47rnnkJeXhx//+McAgAcffBAPP/wwbrvtNuh0Omzbtg0A8OUvfxnf+c53cNtttyEtLQ0//OEPAQDf+MY38Mgjj2DdunUQBAFPPfUUtNrUbP1T09gLAKicmSNxEiKi5JCuUmDRrBwcOm3FX9w0Cwp51J5XIaIoaLe7AYDFNZKENl2J+aXZmF+ajd4BH/pdfrx/vANvHmrFNIsWNy4uxLK5FqQp5VJHJSKiFNXcNQgBwDRL7Ipr6jQF8nMycJ7zrhERUQKIan/A6upqVFdXX7Rs+/btI/8uLy/Hq6++esl2BQUFeOmlly5ZbjAY8Pzzz1+yXKVS4amnnrpkuVarxU9/+tPJRE86NY29MGelI9eokTrKCEEmwO2ffAucJJkKj4gS2DXzcnGozoYTDb1YUmaSOg4RTcD5rkEo5AIKTan54BXFj+xMNdYsn46/WDUH7x1rwwc1Xfjl62fw6juNWFGZhxuXFCFHr5I6JhERpZjmbidyszUxn1qkNE+PT871QBRFzm1NRERxjZNvpQB/IIQzrX24fmG+1FEu4g+EcOKsfewXjmLBbN7IJiJpzS81wqBNw/s1nSyuESWY852DKDLrOOqUxmWsh8KUCgUCwdHXj/VQmD8QQlNnP9Rpcty0pABWhxenW/qw7+NWvHm4DUvnWnBLVRGKc2M3eoCIiFKXKIo43z2IucXGmB+7NF+P92u6YOv3wpIVPw+IExERfRGLaymgrqUPgWAYC2awJSQRUSTJZTKsqMzDHw62wDHog1GvljoSEY1DOCyi2erEivl5UkehBDHWQ2ELZpvGXD9egiAgN1uD3GwNBt1D6HP68dEpKw6c7MbsIgNuvaoIC2fmQCbj0/xERBQdvYM+DLiGUJqvj/mxS/KGj3m+c5DFNSIiimt8VDcFHKu3I101PIE6ERFF1orKfIgi8GFtl9RRiGicunrd8A+FUJLPUUAU3/QZabjnhpn40TeW474bZqJ3wIf/fK0W//KLg3jzcBu8U2ixTkRENJpz7QMAgFmFmTE/doEpA2lKGZo6B2N+bCIioolgcS3JBUNhfHLOjoUzc6BU8MtNRBRpZkM65hRn4f2aLoRFTgZJlAiauoZv1lx4Mpoo3mnUSqxeOg3//vfL8A93zEemVoVfv30O//zzD/Gbt8/BMeiTOiIRESWRc+0DUKfJJZmbVi6TYbpFN3K9RkREFK/YFjLJnWntg9sXRFWZWeooRERJa+WCfPzf359CXXMf5pXEfl4CIpqY5i4n0lVyWIxsNUTx74vzvc0pMWJOiREt3U6880k73jrSjrePtmPZXAtWLytGQU6GhGmJiCgZNLT3Y2ZBpmQtiEvzM/HW0TYEgiEoFXJJMhAREY2FxbUkd+SMHao0OW/2EhFF0eLZOdCmK/GnTzr485YoATR1DWJ6rh4ygXNWUfy70nxvc6cbcft1pXj7cBsOnuzGhye7Mb/UiFuqilBaMNzKS6VUgA0siIhovDy+ADrsblSVS/eQ9qyiTOw71IqmzkGUTcuSLAcREdGVsLiWxELhMI6dtWPBjGykKfmkDxFJ64tP3k9EOM67LSoVcly/MB97P2pBT78XOYZ0qSMR0SgCwRDabS6sXjpN6ihEEZGRrkRxrg4WYzrqW/txpqUfJ5scMBnSUTnDiPXXlUKrVkodk4iIEkRDxyBEALMKDZJlmF1kgACgvrWfxTUiIopbLK4lsbOt/XB5A2wJSURx4UpP3o9lwWxThNNE3g2LCvD6R6344ycduO+GmVLHIaJRtFpdCIVFzrdGSUedpsCCmTmYO92Iho4BnD7vwNtHO9DU6cRd15dibnEWBI7WJCKiMZxr74dMEFAq4bVShlr5/7d35/FRVff/x1+zZyaTfWNfZN9kMYiIQlEU2RVpRW3VahW/dft24Se44YZUtIpWbdV+v1b5uhQRQRSBVgRkURCRRUAFEggQkpCE7Mls9/dHyJRAwibJTIb388E8htw79+ZzcufeOXM+95xD6zQ3O/YWMpb2IYtDRETkRDRASARb/30edpuZXh2SQh2KiEjES4yNol+XFFZ+e4Aqjz/U4YhIPTKyiwGUXJOIZbOa6dY2gasHn8dFPdI4XFrFn9/7lqff2cj3ewtDHZ6IiIS5H/cV0baZG4c9tCMgdW2TwK4DxXh9gZDGISIiUh8l1yKU1+dn3bYc+nVKwaEhIUVEGsWwC1pRXuVj7baDoQ5FROrxw74iEmIcJMQ4Qh2KSIOymE10bh3PI7deyIShHThYUM7T72zk6Xe+YWtGAWVVPsqqfKjNUkREavj8ATKyi+nYMj7UodCldTxeXyB4Y5SIiEi4UXItQm388RDlVT4Gnd881KGIiJwzOrWKo21aDEvXZREI94niRM5BAcNge2YB3dtp7g45dwQMA5fDyuiL25LeNYU9B0t47p/f8qf/28CSr/ZQ5T3xfKi+AMFEXF0PJedERCJHZnYJXl+ATq3iQh0KnY7Mu7ZDva5FRCRMac61CLVqczaJsQ66aeJXEZFGYzKZGDmwLX+dv5UNP+TRv6vmvBQJJ1k5pZRV+ujeLjHUoYg0OqvFTPd2iXRqFc+OvYV8t7uAj9fsITu/nAlDOpCW6Kpzuyqvj/Xbc+rdb/9uaVgd+lopIhIJtmbkYzJB17ahb0tyO220TnXz/d7DMCjU0YiIiBxPPdciUEFxJd9lFHBxz+aYzZq0XESkMV3QOYVmiS4+XpOJYaj3mkg4+S6zAIDuYdBgJBIqNquZXuclMX7IefQ6L5Etu/J58PWveHPxDgpLqkIdnoiIhNCW3QWc1zwWt9MW6lAA6NImgZ37izTvmoiIhCUl1yLQ2u8OYgCX9GoW6lBERM45ZrOJUQPbkpVbyqZd+aEOR0SOsi2zgFYp0cS5Nd+aiN1moW/nFKbdeiFD+7Vk1eZspry6ljnLdlJa4Q11eCIi0shKyj1kZhfT67ykUIcS1LVN9bxru/YXhToUERGR4yi5FmEChsEXm7Pp3CqO1IS6h3YREZGGNaB7GslxUSxcrd5rIuHC4/XzQ1aRhoQUOUZstJ0br+jMjDsu4sKuqSxZv5f/99c1fLQqg4qqE8/HJiIikeO7zAIMoGc4JdfaJmC1mPh256FQhyIiInIcJdcizOZd+eQWVvCzfi1DHYqIyDnLajEz+uJ2ZGQX880P+iIoEg527i/C5w/QvZ2GhBSpS3K8k9tGd+fx2wbQvV0i81dlMOXVtXz+zT78fg3HJSIS6bbuLsDttNGuWUyoQwlyOqx0a5vIxh/zdNOiiIiEHSXXIszSdXtJiHGQ3iU11KGIiJzTBvVqRvMkF3OX78SnRkmRkNuWWYjFbKJz6/hQhyIS1lomR3P3+F48fHM6rVPdzFuxm3krd7N1dz4er79RY/EFoKzKd9wjt6CcsiofmoJHROTsCBgGW3fn06N9ImazKdTh1NK3UzJ5hyvZf6gs1KGIiIjUouRaBNmbU8KOvYcZlt4Kq0WHVkQklCxmM78Y2pGcwgpWfHsg1OGInPO27s6nQ4tYouzWUIciElZMZlOdCazURBf/dU0v7r72fOLdDr754RAfrNjNhu/zKK9snOEiq7w+1m/POe7xzfe5rN+eQ5VXw1aKiJwNWTmlFJd76dk+/IbP7tMpGYCNP+SFOBIREZHa1LoQQZauz8JhszCkd4tQhyIiIsD5HZLo2iaeBasyGNgjDVeULdQhiZyTsvPL2JtbysTLO4U6FJGwU+X1s+kEDZa9O6dwRf/W5BdV8l1GAdsyCtieWUDrVDcdW8VzQZfIHKbLF+CEyTub1YrXV/96h82KVfc7ikgTsenInGbhNN9ajXi3g/NaxLLxx0OMGdQ+1OGIiIgEKbkWIQqKK/lqWw4/69tSjbciImHCZDJx3WWdePzN9cxdsZubhncJdUgi56SvtuVgAi7spmGzRc5UUlwUg/u0oKTcw449h9l9oJg9OaV880Mel57fnIt7NiM1wRWy+Hz+AKUVXkrLvZRWeKn0+vH7A3j9AXw+g4BhYDKB2WTCYjZhNpuw2yw47RacDmvwEWW3YLWYg73m6tO7c8oJk5L9u6VhdejrtoiEP8MwWLsthy6t44mLtoc6nDr17ZTMByt2U1BcSWJsVKjDERERAZRcixgfrc7AZILh/VuHOhSRiFYzdNKZCETmjd1yEm2bxXBFemuWrs9iQLdUurRJCHVIIucUwzD4clsOXdsmEO92hDockSYvxmWnf7dU+nVJJiu3jNzCChauzuSj1Zm0TnXTp2MyPdoncl6L2LM6VH0gYFBW6aW4zIs3p5RDheVs/PEQBcWV5BdVUuk5e/PB2a1m3C4bFrOpVuLNdeTZ7bTh1YRvIhIhMg+WkFNQzogBbUIdSr36dkrhgxW72fjjIS6/oFWowxEREQGUXIsI2fllfLE5m8svaEVyvDPU4YhEtJMNnXQivTunnOVopKm45tLz+OaHPP6x+Hsev7U/Nqsl1CGJnDMyD5aQW1jByIvahjoUkYhiMZtp1yyGnw/tSEWll2++z2PDD3l8vDaThWsysdvMtE2LoX3zWFokR9Ms0UVirINYlx27rfbnoM8foNLjp9Lj43Cph0NFFeQXVXKwoJzdB4opKfdSVunFMI7+/SZS4p00S3TRrU0CMS4bbpedGKeNaKeNKLsFrz/A9sxCzGYwm00YRnXCPRCofu7cJgEMg4oqPxVVPio8PiqrfJRX+SgoriIrr5SiMg8HC8rxeGsn0xasysDpsOA+8vvcxzy8vgAony8iTcCarQexWsykdwnf76vNk1y0TnWzctMBLuvXEpPJFOqQRERElFyLBPNW7sZuszD64nahDkVEROrgsFu4eURX/vzet3ywYrfmfRJpRF9ty8FqMXFBGDcYiTRlJrMJZ5SNQb1bMKh3C8orffy47zA/Zh0mK7eUzzfuP66Xl81qxmoxYzZV37jk89fdvd/ttOGwW0iOi6J98xhiXHZiXDaapcQQ8Pm4sHszok8w9GJZlY8Dh8rqXd+2WUy925dV1R4W0ucPUHEk8VZW4cXtsrNzXxGl5V4OHa5kz8GSWsm/+V9kEO+2kxznJDk+iuS4KJLjnKTEO2me5CLaacfjq7+3neZsE5HG4PMHWLc9hz4dk8J6ihGTycTP+rZk9pLv2XWgmI4t40IdkoiIiJJrTd2u/UVs+D6PcZe0J9YVnmNji4gI9GiXyOX9WrF0fRadWsWroV+kEfgDAb7ankOv85KIDuMGI5GmrL5e/W2bxTBhaEecNguHiivJKSinsKSK4jIP5VU+fL4AfsMgymYhym4hyl4931mc20FSXBTJsVH4DKPOec/cThslpT99GMgTDfd97HDeVov5SHLPDgnVIxKkxucd9XqDikpf9bxvFV7i3A6KSqvIL6pk574i1m3LJXBU9i3KbiHaaSMu2k5ctJ3YaDsJMQ5iXDZMJhMX9mhGlbf+McVPlHzzBaDKW10uo6Cc8mPKqMSdiNT4LqOAknIvA3s2C3UoJ3VR9zTmfL6Tz7/ZH7Lk2tHX12MZBeV4/eD11T+NhK6/IiKRRcm1JsznD/Dm4h3Eu+1cqbnWRETC3i8u68ju7CL+d9E2Wqf2JzXBFeqQRCLa+h25FJV6GNSreahDETlnmc0mUuOdpJ7B8PW+M5zn9lSdaLjv0x3O22wyEX1kiMg0oH+3tFq94vyBAAXFVeQeruBgfjlZeaX8mHU4OPRlDZvVTGKsgz05pfj9AZJio4iNth03BFr/bmlY6+l1V+X9T6+7GHcUJaWVp7ytiJxbVm89SHSUlV7nJYU6lJNyOqxc3KMZX2zO5vphnXA7G//GqaOvr8FlHj9FZR58AXDYzOzJLsbrD2Ciused3WYO3kDSt3MKzRJdJMdGYTZraEsRkaZONeom7JO1e9iXV8a9E87HqS9HIiJhz2Y1819X9+SxN9bzlw+2cP+N/ULypVDkXBAwDD5Zu4cWydH06ZQc6nBEpA4n6gEAx/cea8osZjMp8dXDQvZol1hr2EmvL0BxmYeCkkryi6ooKK5k9eZsfP7q4TRtFjNJcVGkJDhJiY8iJU7zbIvIT5dTUM6G73MZ3r8NVkvT6E41tG9LPt+4n1Wbs7lqQJsG+R0n+mwKGODx+tl/qIz9eWXkHa6gpNxb6zUmU3VvZxPV9dGjhz5e8e0BoHp9WqKT5okumiVF0zzJVf1IjMZh1/zcIiJNhTIyTdS+vFI+XpPJRd3T6NNRDUYiIk1FcpyT317dk+ff38QLczfxx+v66guUSAPYvDOf/Xll3D66O2ZNei8SlurqAXC00+091lTZrNXJs6S4KDq1ql7Ws0MSX3y7n/yiKvKLK8k7XMHW3fnBed0+37ifTq3i6NAyjo4t42iRHK1rnYiclk/W7sFqMTP8wqYzElKrVDedW8WxdP1efta3BVH2s9+sWddnkz9gsC+3lLyiSrZnFmAYYLeZSUtw0bFlHAkxDpolu+nZIZHtu/Nr9TYOBAwqPX4qPT7aNo+lsLiSnIIKcgrL2ZNTyoYf8mrN2ZkUG0WL5GhaJLtonhRd/f8kV1jPiScicq5Scq0Jqqjy8bcF3+GKsjJxWKdQhyMiIqepW7tEJo3twSvzt/Lyh1u4a3wvHDYl2ETOFsMw+HhtJslxUVzYPTXU4YhIAznRnGnQtHu+WSxmEmKiSIiJoiPVcwt5fYHqRFthBV5/gE0781m95SAAToeF85rH0qFlHC1T3Xi8fuyqW4hIPQ4drmDtdwcZ2rclcW5HqMM5LROGduSp2RtY9OVexg8+r0F/V0WVjx+yDvND1mEqqvzERtvp1jaBNmkxJMdH1bqpIcYdhcNmOW4YX7PZhCvKiivKynkt49hU5qFlSjQtU6KB6mGDS8q9pMQ7KSiuIvtQGQcOlbFjbyFeXyC4n3i3nRbJ0TRLdJGW4CI1wUlaoovkuKgm0/NQRCTSKLnWxAQMg9cXbuNgfjl/uK43sS57qEMSEZEzcEGXVG6+qitvfrqDZ9/byH0TemuISJGzZPOufHYfKOZXw7tgMauxQSRSnWjONIi8nm82q5lmiS6aJbro3y0Nl91C7uEKdu0vYtf+YnbuL2LhmsxgD4g4t52WKW4S3HZSE5y4ncfP3SYi56ZFX+3FZKLBhlZsSB1bxnFRjzQWf7WXwec3J/kM5vQ8mfJKH99lFPBD1mH8AYOWKdF0bRPPVQPbsWXnobP6uyxmM/FuB327pGIcdVdIIGCQX1zJwfxycgrKySms4MChUtZsPUilxx98ndkEibFRpCa4aJboVOJNRKQRKbnWxHywYhff7jzEjVd0plu7xFCHIyJyTjjZnfEn47BZsdbxnWZw7xa4HFZeW7iNp2Zv4O7xvWiRHP0TIhWR8kovby35nhbJ0VzSq3mowxGRc1RD96ozmU2Ue/y4XXZ6d0qhd6fqRGKlx0fmwRJWb84mr7CCnfsO4/FW93xwOqykJjgpq/TRs10irVKjdQOCyDlob04JX2w6wKXnNycxNirU4ZyRCUM68M0Pefxz2U5+e03Ps3bjQGFJFR+tzmDV5mwChsF5zWPpeV4Sce7qG9vN5oa7QeFEN4zEue0M7teSTT/kYRgGVV4/xWVeSso9FJd7KSnzUFLhYffWohMm3lITXKQcGYY4MTaK6CirbroQEfkJlFxrIgzDYN7K3Xz65V6G9GnBZf1ahjokEZFzxsnujD+Z/t3SsDrq/shN75pKbLSdl+Zt4fF/rOf6YZ0Y3LuFvuSInKF3//0jRaUe7h7fC1tdWW0RaTSRPGzjyTR0r7oT7b935xRKyjwAuKMdZB0sJrewnNzCCnILK/hg+S4+YBcOu4WOLWLp1CqeDq3iaJPqJkYjo4hENK/Pz+sfb8PtsjF+SIdQh3PGEmOjGHNxOz5YsZsl67J+cg+8guJKFn25h5Wb/pNU69UhMSyviSaTiSi7lSh79Q0TNXp3TuHb73PrTryVe8jILqKiyl9rXw67haTYqOpHXBRJsQ6SYqOIczuIddmIjbYT7bRpTk8RkXooudYEBAIG7y37kX9/vY/BvVvwqyu7qNFVRCSCdG4dz2O3Xsj/fLKNNxd/z9c7cpl4eSdaprhDHZpIk/L1jlxWbz3I6Ivb0b55bKjDETnnnWvDNoYjk8lEQoyDhBgHXdokANChZRz780rZua+IH/cVsWBVBjV5zoQYB61T3bROddM8yUVqvIuUBCexrlMfUtIXgCpv/UnV+nr0i0jD+3BlBvvzyvjvnzf9IelHXNSWvTmlzPl8JwkxDgZ0TzvtfRw6XMEnX+5h1eZsAAb1asbQC1qRcaD4bIfbKOpLvNUMJVxS4SW/qLL6UXzkUVTJoaJKdh8ooqzy+Gu32WQixmUjxmUnNtqGK8qGy2EhKSEaAgFcDisuhxVnVPWz68iz02Elyn78HHQiIpFEybUwV1hSxd8/3sb2PYUMS2/F9Zd30geTiEgESohx8Pvr+rBswz7mf5HBtP9dzyXnN2fEgDakJbpCHZ5I2Nu6O5/XFm6jffMYxg5qF+pwRETCVmJsFK1T3FzUvRlQPbdQRnYxWbmlZOWWsDe3lK27CwgY/+la6LBbSDkyjFhijIOEI89JsVEkxjpIiIkK9hau8vpYvz2n3t9/oh79ItJw1m3PYcm6vfysTwvO75AU6nB+MrPJxG9Gd6OotIr/+WQbpRVehvZredJeVoZhsDu7mGUb9rNuew4mEwzu04KRA9qSFBdFWZWvySbX6lMzlLDFYiY10UXqMd8vAwZs2JGD1xegrNJLZZWfCo+Pyio/ibEOKqp8wd5whSVVlFf6qPDk4vH66/mN1SxmE86jE25RVqKjrDgdNlxRVmJddmKcNqKjrEQ7bcEknivKqt5yItIkqEYbpgKGwdqtB5nz+U6qvH5+PaIrl5zfXIk1EZEIZjaZGJbemgHd01iwKoOVm7L5YtMBendMZlCv5pzfIUnD3InUYWtGPn+Zt4UWSS5+94s+mrhdROQ0uKKs9GifSI/2/5nT2+vzc6iosnooycMV5B2u4NDhSgqKK9l1oJiyCu9x+4lx2Yh3O4iPceD1+nEdaTCNddmJc9t1bRYJobVbD/L3T7bRsVUc113WKdThnDU2q4V7JpzP3xZ8x9v/+oH1O3IZN6gdnVrH17rmBAyDA4fK2PhDHl9/n0dWbikOu4WhfVsy4qK2JMQ4QliKhneqPcltVjPxbgccNYDKhT2aYdQxjrPL5aCouAKfH0rKKymv8lFRVZ2QK6/yUVHpo7zKR1mlj/15pVR5/ZSUe6ny+vH4/MH5QOtiNnEk2WYn9kjCze2yEXNkWU0SrubZ7bRqDlERCQkl18KMPxBg8858FqzKYG9uKe2bx3DbqO60SI4OdWgiItJIYlx2fnllF8YMas9nG/axctMBvt15CKfDSs/2ifQ6L4nOreNIiXfqpgs5p3l9fj78IoMl6/bSMjmaP0zs0+SHOBIRCQc2q4XmSdE0Tzr+e2hZlY+1W7Mpr/RRVumlrMJHeaWXssrqRtS8wgryiyvx+mo3nLqdNuLddrLzy2mXFkOL5GiaJ7mw2yyNVSyRc47XF+DTr/aw4IsMurSJ574JvXHYI+uci46y8ftf9GbVlmz++dlOnnnvW6LsFlomR2OxmKny+snOLwsmczq0iOWXV3ZmYI9mONWL9qTqS8zFuKMoKa2kd+cU9hwsqbXObjVjd1ffWNG7c0qd2xuGQZd2iWzYnoPHG6DK66fS46fS46PKU/1/Z5SV0nIve3JKKC33Un6CeVyjo6wnScLZcNgsWC1mbFYztiPPVkv1w2IxYTFXP/QdW0ROVYN+iixcuJC//vWveL1ebrnlFm688cZa67dv385DDz1EaWkp6enpPPbYY1itVg4cOMDkyZPJz8+nffv2PPvss0RHR1NcXMwf//hHsrKySExMZNasWaSkpODxeHjwwQfZunUrUVFRPPvss3To0AHDMJg5cyaff/45ZrOZJ554ggsuuKAhi3xGAgGDjOxiNu06xOotByksqSI5Loo7xnbnwm5p6gotItLEmcwmyk7wRaA+VquZ4QPaMOridvy4t5B123PZkpHP+h25ALgcVto2i6Fd8xjapMaQmuAkJd5JdJRVXwikTmdaNws3VR4/a787yJJ1e8kprGBInxb8YmhHNZCIiDQSq8VMbLSd2Gj7cetqGlI9Pj9lFT6KyzwcLq3icKmHotIqlm3Yh/9ILwgTkBLvpHmSi7TE6kezBCdpiS7iYxz6LiyN5my3X4VaIGCwZXc+cz7fSXZ+ORd2S+XXI7vhiNBktslk4tLzW3Bh1zS27Slg8658Dh2uwB8wcDttDOndklap0fRsnxTxvdSaCpOpesjIGNfxnyM1jk3MBQJGMAnXrkUspWVeSiu8lFZ4qp/Lq38+WFDOzv1FlFZ4MY7vdHcKsXEk0WbGfCThVjOCjMVswmw2YTaZgutqltU8Wy1mHDZLdZLRZsZutWCzmXFYLdhtFmxHLbfbzNhrXlvz81HPNptZn4UiYazBWiBycnJ4/vnnmTdvHna7nYkTJzJgwAA6duwYfM3kyZN58skn6dOnDw888ABz5szhhhtu4LHHHuOGG25g1KhRvPzyy7zyyitMnjyZWbNmkZ6ezmuvvcb8+fOZPn06s2bNYvbs2TidTj799FPWr1/PlClTeP/991myZAm7du1i0aJF7NmzhzvuuINPP/00pI1EAcMgK6eUnMJyDhwqIyO7hIzsYkorvJhM0KNdIjde0ZneHZPUpVlEJEKcbBiOk+nfLY2e5yXR87wkDMNgX14ZGdnFZGYXk3GwhKXrsoKNVABOh4WUOCdxbgcxLlv1WPbHDJ3hdFiOTHZtwWG3qMJ+DvgpdbNQq/L4OVhQTsbBYrZnFrI1o4CKKh9t0tz8/rre9Gzf9OcNERFpLCe76cdhs3I2RqG2Wy3YYywkxDhoS0xweb/OKZSWezlwqIz9Rx4H88vZvqcQz1G93ew2M6nxLhJiHMS57cS77cRFO4iNtuO0H6nHOCxE2at7ItQ0dJpNNQ2cHHezkS9QPSdcjWMbXc32Cry+o+cQMmGxmFRPinAN0X4VSsu+2ccna/cEb9z+75/3jog51k6Fw26hb6cU+nZKqfc1x14HjlXHCIgSJsxH5nBzOqy0ax7Lph/ycDosOB3VN5ke7cIezfD7A1RU+iip8FJW4cXj8+PzGfj8AQzDRKXHi89f/XMgYOA/8oDqXp8Bw8Dvr342mcx4vL7q1/gN8osqCBjV7bx+X4BAoLo3XsAwcDpsFPiqe3B7fAG8vgBenx+f/8zeXDar+Uii7khi7kjyzWw2YTHVTuwdnfwL/v+Y5SZT9ZQUZpMJk5kjy0yYTdV/Y5PJRIzbQUW5p3q5+ehtqusR9e3n6H3VvO64/x/zeV2TzDw6aRl8NldvU9Oj8Nhy6KZiCbUGyzKtWbOGiy66iPj4eACGDx/O4sWLufvuuwHYv38/lZWV9OnTB4Dx48fz4osv8vOf/5z169fz8ssvB5f/8pe/ZPLkySxfvpy3334bgNGjR/P444/j9XpZvnw59913HwD9+/ensLCQAwcOsGLFCkaOHInZbKZ9+/a0aNGCjRs30r9//1Muh9l8dk/SFd/s59Ov9gLVd+mlJboY3KcFnVrF0aV1Aq6opnPHtWE24Yo686GXrBZzk92+qcTudFjx+45/nf524VH2+o5PQ/zupr59qH53zTEKh7/dfz6PTLRtFkPbZjHQtyUAPn+AvCPzoBQUV1JQUkV+cSUl5V7yiyrJzCnB56t/THsAu81SfXedrXqIDLPZhO3I8BjBoTKO3IVnsVTHUVMxNtVUrDFBTeUc/rPcVN0wdVH3tBPemXgmzvbndCQ707rZ6SbXzvYx+XhNJis3HQj+HBttZ2jfFlzYPY22aTEh+UJ1sjrQic75k10Pwnn9mWx79GddU4u9sdefab0tnNc31L5P9fM5HGNvjPVHr6vrfeUPGGzPKKh33707p+D31d8AaDb/tNgdUTYcditJ8U56dUwOLg8YBlUePwVFFeQVVXGoqIJDhysoLvOSXVDOj/sOn1EPhLPBBJgtR3oxHNNbwWQCi8WM9aiGv+MaOWv+X0cjqMVswmQ2YTVV17uo/keU3crAns2wn+X5dlV3Ol5DtF+dqoY4HvsPldGrQxL9u6TSvX1CyG7cPpX6Uijej36fn+9OcA3s1j7xjD4bnA5r2H7uNMS2Z+OzuCG39QcMtmcWHrfcbDZhN1vo1j6x3s/Cuta5ox2UllXVu/5k20P151yP85LweHx4fQY+XwCPvzrh5/X7q28wMaDS48PjDeDzH0nMHXn2Bww8Hj8efwDfkeRfMKkXMAgY4DcCeL3Vrw0EDIwjCcBAoPrZCFQnAI0j8RhG9WuMQPWypqY6sVd9Q42Z6s9Ujk7CwX8Sf0eWwZH2CjjymWvCajPj9wWCbRg162o+lGu//sj/+U9y7z/bnME1rZ5NTPWtOAu/xma34vX4juzLFNyfOVjAmjYdav1Njv3bHN3uYzp6m6P+UDU3KAVfe8zvPEEx61x9orInuB2kd02ts43gp3zenGjbBsvk5ObmkpLynztFUlNT2bx5c73rU1JSyMnJobCwELfbHexdVrP82G2sVitut5uCgoI693Xw4EFyc3NJTU09bvnpSEg4u935J1zRlQlXdD2r+wylUZd2+Enbn9cqoclu35RjD/X2TTn2n7p9U4491Ns35djPxvYnk5Ya26D7D1dn+3M6kp1p3ex0ne1jcvOYntw8pudZ3efZcLI60InO+ZNdD8J5fTjHdrL14RzbydaHc2wnWx/OsZ1sfTjHdrL1P3XfJ9OmRVyD7l+kMTVE+9Wpaoi67O9vTD/r+zxTP7XNqKG0an7m17BwvnY31L4V19lfLyKNKynJ3SD7bbDbV4w6bik7OmtY3/qTbXcscz134JjN5jr3Vd/rRURERCLZmdbNRERERCJZY7VfiYiISGRpsExTWloahw4dCv58bC+yY9fn5eWRmppKYmIipaWl+P3+Wsuh+u6hmm18Ph+lpaXEx8eTmppKXl7ecftKS0urc7mIiIjIueZM62YiIiIikawh2q9EREQk8jVYcu3iiy9m7dq1FBQUUFFRwdKlSxk8eHBwfcuWLXE4HGzYsAGA+fPnM3jwYGw2G+np6SxatKjWcoAhQ4Ywf/58ABYtWkR6ejo2m40hQ4awYMECAL7++mscDgctWrRg8ODBLFy4EL/fz549e8jMzKRXr14NVWQRERGRsHWmdTMRERGRSNYQ7VciIiIS+UxGXf3Yz5KFCxfy6quv4vV6mTBhArfffju333479957L7169WLHjh089NBDlJWV0b17d2bMmIHdbmf//v1MmTKF/Px8mjdvznPPPUdcXByHDx9mypQpZGVlERMTw7PPPkurVq2oqqrikUceYevWrdjtdp588kl69OiBYRjMnDmTlStXAjB16lQuueSShiquiIiISFg707qZiIiISCQ72+1XIiIiEvkaNLkmIiIiIiIiIiIiIiIiEkkabFhIERERERERERERERERkUij5JqIiIiIiIiIiIiIiIjIKVJyTUREREREREREREREROQUKbkmIiIiIiIiIiIiIiIicoqUXBMRERERERERERERERE5RUquCa+99hrDhw9nzJgx/PWvfwVg+/btXHvttQwfPpwHH3wQn88HwIEDB7jxxhu56qqr+K//+i/KysoAKC4u5o477mDEiBHceOON5OXlAeDxeJg8eTIjRozgmmuuYdeuXaEpZBNX1zH697//zbhx4xg7diy//e1vKSoqAnSMQqGu41Nj+fLlXHbZZcGfT/c4GIbB008/zVVXXcXIkSPZsGFD4xUsgtR1jHbv3s2vfvUrxo4dy2233aZzKITqOj7fffcd1157LWPHjmXSpEkUFxcDOocktBYuXMjIkSO54oorePvtt0MdTlh76aWXGDVqFKNGjWLmzJmhDqdJePrpp5kyZUqowwh7y5YtY/z48Vx11VU8+eSToQ4nrC1YsCB4Hj799NOhDicslZaWMnr0aPbt2wfAmjVrGDNmDFdeeSXPP/98iKMTaboitc50qteM+trUmpK66nKRXN4XXniBkSNHMmrUKN544w0gsstb4+j65+m2BTclN910E6NGjWLcuHGMGzeOTZs21XudioS6QF315Uh9P7///vvB4zpu3DguuOACHn/88cYrryHntNWrVxujR482SkpKDJ/PZ0yaNMlYsmSJMWrUKGPjxo2GYRjG1KlTjbffftswDMO44447jI8//tgwDMN46aWXjJkzZxqGYRiPPfaY8eqrrxqGYRgffvihcd999xmGYRh///vfjYcfftgwDMNYt26dMWHChEYsXWSo6xh9+OGHxqBBg4yDBw8ahmEYs2bNMp544gnDMHSMGlt955BhGEZeXp5x1VVXGUOHDg2+/nSPw6effmrcfvvtht/vN3bv3m0MGzbM8Hq9jVjCpq+uY7R48WLjyiuvNFasWGEYhmE888wzwXNF51Djqu8cuv76643ly5cbhmEYM2bMMJ577jnDMHQOSegcPHjQGDp0qFFYWGiUlZUZY8aMMX788cdQhxWWVq9ebVx33XVGVVWV4fF4jJtuuslYunRpqMMKa2vWrDEGDBhg3H///aEOJazt3bvXuOSSS4zs7GzD4/HU+qyQ2srLy43+/fsb+fn5htfrNSZMmGCsXr061GGFlW+//dYYPXq00aNHDyMrK8uoqKgwhgwZYuzdu9fwer3GrbfeqveXyBmI1DrT6Vwz6mtTayrqqsstXLgwYsv71VdfGRMnTjS8Xq9RUVFhDB061Ni+fXvElrfGsfXP020LbioCgYAxaNCgWu0A9V2nIqEuUF99OdLfz4ZhGD/88INxxRVXGAcOHGi08qrn2jlu27ZtXHLJJbjdbiwWC5deeimzZ8+msrKSPn36ADB+/HgWL16M1+tl/fr1DB8+vNZyqO6dM2bMGABGjx7NypUr8Xq9LF++nLFjxwLQv39/CgsLOXDgQOMXtAmr6xgtXryYRx99lLS0NAC6dOlCdna2jlEI1HV8/v3vfwPw0EMPcffdd9d6/ekehxUrVjBy5EjMZjPt27enRYsWbNy4sXEL2cTVdYw+/PBDXC4XgwcPBuDOO+/kxhtv1DkUAvWdQ4FAIHhHXEVFBVFRUYDOIQmdNWvWcNFFFxEfH4/L5WL48OHB64PUlpKSwpQpU7Db7dhsNjp06KDr4gkcPnyY559/njvvvDPUoYS9f/3rX4wcOZJmzZphs9l4/vnn6d27d6jDCkt+v59AIEBFRQU+nw+fz4fD4Qh1WGFlzpw5TJs2jdTUVAA2b95M27Ztad26NVarlTFjxug6L3IGIrXOdKrXjP3799fZptaU1FWXy8zMjNjyXnjhhbz11ltYrVby8/Px+/0UFxdHbHnh+PpnfeU6URtJU7F7925MJhO33347Y8eO5f/+7//qvU5FQl2grvqy0+mM6PdzjUcffZTf/e53ZGVlNVp5lVw7x/Xo0YNVq1Zx+PBhqqqqWLZsGVarlZSUlOBrUlJSyMnJobCwELfbjdVqrbUcIDc3N7iN1WrF7XZTUFBQa3nNNgcPHmzEEjZ9dR0jj8fDsGHDAKisrOS1115j2LBhOkYhUNfxOXToEG+99Rbdu3c/rsHndI9Dbm5usPJ+9HI5dXUdo88//5zk5GTuv/9+xowZw7Rp03C5XDqHQqC+c2jKlCk8+OCDXHLJJaxZs4aJEycCOockdI59j6WmpgavD1Jbp06dgl9YMjMzWbRoEUOGDAltUGHskUce4Xe/+x2xsbGhDiXs7dmzB7/fz2233cbYsWN55513iIuLC3VYYcntdnPfffcxYsQIBg8eTMuWLenXr1+owwor06dPJz09PfizrvMiZ0eknkunes2o63tJUyt/XXU5k8kUseUFsNlsvPjii4waNYqBAwdG9PGF4+uf9ZXrRG0kTUVxcTEDBw7k5Zdf5h//+AfvvfceBw4cOKXj2xSvX3XVlyP9/QzVN3ZUVlYyYsSIRi2vkmvnuIEDBzJ+/Hh+9atf8Zvf/IYLLrgAv99/3OtMJhOGYdS5vD5mc91vr/qWS93qOkY2mw2AkpISbr/9drp27co111yjYxQCdR2fQCDA0qVL+e1vf3tK+zjRcajrmOr4nJ66jhHAunXr+OUvf8nChQtp3bo1f/rTn3QOhUB9n0MPPvggb775JqtWreKGG27g/vvvr3cfOoekMZzu9UHgxx9/5NZbb+X++++nXbt2oQ4nLL3//vs0b96cgQMHhjqUJsHv97N27VqeeeYZ5syZw5YtW/jwww9DHVZY2rFjBx988AGff/45q1atwmw28z//8z+hDius6TovcnacK+dSfeWMpPIfXZdr06bNcesjrbz33nsva9euJTs7m8zMzOPWR0p566p/RvL7uW/fvsycOROXy0ViYiITJkzgxRdfPO51kVLeuurLNfNEHi1Sylvjvffe49e//jXQuO9ntS6d40pLS7niiitYuHAhs2fPxul00rJlSw4dOhR8TV5eHqmpqSQmJlJaWhpMvtUsh+oMcM02Pp+P0tJS4uPjSU1NJS8v77h9yamr6xi1bt2a3NxcbrjhBrp27cr06dMBdIxCoK7j07FjR/Ly8rj22mu54447gscKTv84pKWl6fj8RHUdo86dO9O2bVt69eoFVA8vuHnzZp1DIVDX8XE4HDgcDs4//3wArrvuOtatWwfoHJLQSUtLq1U/OrZXpNS2YcMGbrnlFv7whz9wzTXXhDqcsLVo0SJWr17NuHHjePHFF1m2bBlPPfVUqMMKW8nJyQwcOJDExESioqK4/PLL2bx5c6jDCkurVq1i4MCBJCUlYbfbGT9+fPCzVOqm67zI2XGunEv1lfPY5U31+8exdblILu+uXbvYvn07AE6nkyuvvJKvvvoqYstbV/3z/fffP+224Kbi66+/Zu3atcGfDcM4ru27vuPbFK9fddWXV69eHbHvZwCPx8P69eu57LLLgMa9Piu5do7bt28fd911Fz6fj5KSEt5//30mTJiAw+Fgw4YNAMyfP5/Bgwdjs9lIT09n0aJFtZYDDBkyhPnz5wPVF+n09HRsNhtDhgxhwYIFQPXFzOFw0KJFi8YvaBNW1zEaMWIEd955JyNGjODBBx8MZtl1jBpffcdnyZIlLFiwgNdee43U1FTeeecd4PSPw+DBg1m4cCF+v589e/aQmZkZTAjJqanrGD366KMUFBSwY8cOAJYtW0aPHj10DoVAXcdn0qRJHDx4kN27dwPw2WefBd/3OockVC6++GLWrl1LQUEBFRUVLF26NHh9kNqys7O56667ePbZZxk1alSowwlrb7zxBh9//DELFizg3nvv5bLLLuOBBx4IdVhha+jQoaxatYri4mL8fj9ffPEFPXr0CHVYYalr166sWbOG8vJyDMNg2bJl+vw7id69e5ORkREcTunjjz/WdV7kDJwrdab6rhktW7ass02tKamrLhfJ5d23bx8PPfQQHo8Hj8fDZ599xsSJEyO2vHXVP2fMmHHabcFNRUlJCTNnzqSqqorS0lI+/PBDnnnmmTqvU5FQF6irvnzVVVdF7PsZ4Pvvv6ddu3a4XC6gca9XJqOu/nByTnn55Zf55JNP8Pv93HLLLVx//fXs2LGDhx56iLKyMrp3786MGTOw2+3s37+fKVOmkJ+fT/PmzXnuueeIi4vj8OHDTJkyhaysLGJiYnj22Wdp1aoVVVVVPPLII2zduhW73c6TTz6pL8Bn4NhjlJyczD333EOXLl2Cr+nZsyfTp0/XMQqBus6hGvv27eOmm25i2bJlAKd9HAzDYObMmaxcuRKAqVOncskll4SknE1ZXcdo06ZNPPHEE1RUVNCsWTNmzpxJUlKSzqEQqOv4rFixgj//+c8YhkFSUhJPPPEErVu31jkkIbVw4UJeffVVvF4vEyZM4Pbbbw91SGHpySef5IMPPqg1fNDEiRNrfT7K8ebNm8e6dev405/+FOpQwtrcuXP5xz/+gdfrZdCgQTz00EMa7rcer732GvPmzcNms9GrVy+mTZuGw+EIdVhh57LLLuOtt96iVatWrF27lhkzZlBVVcWQIUOYOnVqkx0eSSSUIrnOdCrXjPra1JqK+upy7dq1i8jyArz44ossXrwYi8XClVdeyT333BOxx/doR9c/T7ctuCmZNWsWS5YsIRAIcMMNN3DzzTfXe52KhLpAXfXlr776KmLfz4sWLeJf//oXzz//fHBZY52/Sq6JiIiIiIiIiIiIiIiInCLd4iciIiIiIiIiIiIiIiJyipRcExERERERERERERERETlFSq6JiIiIiIiIiIiIiIiInCIl10REREREREREREREREROkZJrIiIiIiIiIiIiIiIiIqfIGuoARESOtWXLFh566KFay3JycoiJiWHs2LEUFhbyyCOP8Je//IW3336btLQ0TCYTfr+fpKQkpk2bRvv27QHYtWsXs2bNIjMzE5PJRGxsLP/93/9Nenr6acX0+OOPk5CQwD333HPWyikiIiLSkPx+P2+99RYLFy7E7/fj9XoZOnQo9913H3a7nZycHJ5//nm+++47TCYTDoeDSZMmMWzYsFr7ueeee1i3bh3Lly/H6XSGqDQiIiIiP82+ffu4/PLLSU9P5+233661burUqcybN4+1a9eSmJh4SvvbvHkzc+fO5fHHH2+IcEUkzCm5JiJhp1evXixYsCD4865du7jhhhu4//772b59e63Xjhw5kkceeST48+zZs/nDH/7AvHnz2L17NzfffDMzZszg0ksvBWDt2rXceeedvPvuu3Tq1KlxCiQiIiISAo8++ihFRUW8+eabxMTEUF5ezh//+EcefPBBpk6dysSJE7nvvvuYMWMGJpOJHTt28Otf/xqn08mgQYOA6huc1q9fT58+fZg/fz7XX399iEslIiIicuYcDgeZmZns37+fli1bAlBeXs6GDRtOe187d+4kJyfnbIcoIk2EkmsiEtYKCwuZNGkSt956K8OGDTsuuXasgQMH8txzzwHw+uuvc+211wYTazXr//znPxMVFQXAv//9b1566SX8fj9ut5upU6dy/vnnU1payoMPPsiOHTtITU3FYrFwwQUXANWNTI8//jjZ2dl4vV5GjRrFnXfe2UB/AREREZHTl5WVxcKFC1m1ahVutxsAl8vFY489xsaNG3nnnXfo168fV199dXCbrl278pe//IWYmJjgsjlz5jBw4ECGDx/OCy+8wMSJEzGZTPzhD3+ge/fu3HbbbQC8++67fPXVV8yaNYvXXnuNuXPnEh0dTXp6Op999hnLli1r1PKLiIiI1MVisTBixAgWLlwYbMtZunQpl19+Of/7v/8LwD//+U9mz56N2WwmOTmZhx9+mPbt2zNlyhQOHz5MVlYWvXv3Zs2aNZSUlDB16lRmzJhRbx0oIyODxx9/nPLycnJzc+natSuzZs3C4XCwYsUKnn32WcxmM926dWPNmjW88847tGrVivfff593332XQCBAfHw8Dz/8MB06dAjln09EjqI510QkbPl8Pu677z769OnDpEmTTun1c+fOZcCAAQBs3bqVfv36Hfe6IUOG0Lp1a3bt2sW0adP4y1/+wsKFC7n33nv57W9/S2lpKS+++CJRUVEsXryYF154gYyMjOD2kydP5tprr2XevHnMnTuXNWvWsGjRorNXcBEREZGfaNu2bXTs2DGYWKuRkpLClVdeWW89KT09nS5dugDVdas5c+YwduxYLrvsMvLz81m5ciUAP//5z5k/f35wu3nz5vGLX/yCL774IlhHmjdvHmVlZQ1XSBEREZEzcPXVV/PRRx8Ff54/fz7XXHMNAF9++SV///vfeeutt/joo48YPXo0d911F4ZhAFBZWcknn3zCU089xb333kt6ejozZsw4YR1ozpw5XH311fzzn/9k6dKl7Nu3j+XLl1NYWMj/+3//j2eeeYYFCxYwYMCAYE+4devWMX/+fN5++23mz5/Pb37zG01VIhJm1HNNRMLW9OnTqaysZPr06fW+ZtGiRcGu+16vlx49evDEE08AYDKZCAQC9W775ZdfctFFF9G6dWuguldbYmIiW7duZe3atTzwwAOYTCYSExO54oorgOqhAtavX09RUREvvPBCcNmOHTsYOXLkWSm3iIiIyE9lNptPWA8ymUzBRqL6fPbZZwQCAS699FKsVisjR47kzTffZMiQIQwYMICqqiq2bNmC0+mkoKCAgQMHMn36dK666ipiY2MBuPHGG/nyyy/PatlEREREfoqePXtiNpvZunUrSUlJlJWV0blzZwC++OILRo4cGZx3bfz48UyfPp19+/YBBEc1OtaKFSvqrQNNnjyZ1atX8/rrr5OZmUlubi7l5eV8/fXXdOjQga5duwJwzTXX8OSTTwKwfPly9uzZw8SJE4O/o6ioiMOHDxMfH3/2/ygictqUXBORsPTee++xbNky5s6di8PhqPd1x865drQ+ffrw7bffMnTo0FrLX3rpJdq0aVNng5JhGPh8vuD/a1gsFgACgQCGYfDee+/hdDoBKCgoOGGMIiIiIo3t/PPPZ/fu3ZSWltbqvZaTk8PDDz/MBRdcwLfffssvf/nLWtu99957VFRU8Otf/5p3332XyspKrrzySgA8Hg95eXn8+OOPdOrUiQkTJrBgwQJsNhsTJkzAZDJhtVrrrEOJiIiIhJOxY8fy0UcfkZiYyLhx44LLzebjB3o7uq3I5XLVub8T1YF+//vf4/f7GTFiBD/72c/Izs7GMAwsFstxbVM1vz8QCDBu3DgmT54c/Dk3N5e4uLgzLLGInG0aFlJEws66det47rnneOWVV0hJSTnj/dx22228//77rFq1Krhs5cqVzJ49m65du3LRRRexevVqsrKyAFi7di3Z2dn07t2bSy+9lLlz5xIIBCgqKuKzzz4DwO1206dPH9544w0AiouLuf7664PrRURERMJBWloaY8aM4YEHHqC0tBSA0tJSHn30UeLj47nuuutYt24dH330UbBRZ+vWrbz44ot07tyZjIwM1q1bx4cffsiyZctYtmwZq1atIj09nTfffBOovrt62bJlLFmyhPHjxwPVw28vXbqUkpISAObOnRuC0ouIiIic2Lhx41i8eDGLFi1i9OjRweWXXHIJixYtoqCgAIAPPviA+Ph42rZte9w+LBZLMOl2ojrQqlWruOuuuxg5ciQmk4lNmzbh9/vp168fmZmZ7NixA4AlS5ZQXFyMyWRi0KBBfPLJJ+Tm5gLV89vefPPNDfPHEJEzop5rIhJ2Xn75ZQAeeOCB49Yd2wvtRNq2bcvf/vY3Zs2axdNPP00gECAxMZG//vWvwe7+06ZN4+6778bv9xMVFcXf/vY3YmJiuOeee5g2bRojRowgMTEx+HqAZ599lieeeIIxY8bg8XgYPXo0Y8eO/YmlFhERETm7pk2bxiuvvMLEiROxWCx4PB6GDRvGPffcg91uZ/bs2TzzzDO8+uqrmM1mnE4n06dPZ9CgQTz11FMMGzaMNm3a1Nrn3XffzaRJk/j9739PSkoK3bt3x+fzkZaWBlQPs/2LX/yC6667jqioKDp16hTs7S8iIiISLtLS0ujQoQMxMTG1hlkcMGAAt9xyCzfffHOwHammrnSsvn37MmvWLO666y5efvnleutAv/vd77jrrruIi4vD6XTSv39/9u7dS3x8PM899xz3338/ZrOZnj17YrVacTqdXHrppdx+++3ceuutmEwm3G43L730EiaTqbH+RCJyEibjZAPti4iIiIiIiJyCLVu2sHHjRm666SYA3njjDTZt2sSsWbNCG5iIiIhIAzqTOlBpaSmvvPIK99xzD06nk++++45JkybxxRdfKIkm0gSo55qIiIiIiIicFe3bt+f1119nzpw5mEwmmjdvzhNPPBHqsEREREQa1JnUgdxud3DuWqvVitVqZdasWUqsiTQR6rkmIiIiIiIiIiIiIiIicoqOHyxWREREREREREREREREROqk5JqIiIiIiIiIiIiIiIjIKVJyTUREREREREREREREROQUKbkmIiIiIiIiIiIiIiIicoqUXBMRERERERERERERERE5Rf8fhBz4MwdQBcwAAAAASUVORK5CYII=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410" y="4419600"/>
            <a:ext cx="96507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 </a:t>
            </a:r>
            <a:r>
              <a:rPr lang="en-US" sz="1400" dirty="0">
                <a:latin typeface="Century" panose="02040604050505020304" pitchFamily="18" charset="0"/>
              </a:rPr>
              <a:t>Age variable is normally distributed with majority of customers falling between 30 years and 60 years of </a:t>
            </a:r>
            <a:r>
              <a:rPr lang="en-US" sz="1400" dirty="0" smtClean="0">
                <a:latin typeface="Century" panose="02040604050505020304" pitchFamily="18" charset="0"/>
              </a:rPr>
              <a:t>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Average experience customers has in years is around 20years.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Experience variable has some negative value which should be </a:t>
            </a:r>
            <a:r>
              <a:rPr lang="en-US" sz="1400" dirty="0" smtClean="0">
                <a:latin typeface="Century" panose="02040604050505020304" pitchFamily="18" charset="0"/>
              </a:rPr>
              <a:t>fixed. It is normally distributed.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Income is right </a:t>
            </a:r>
            <a:r>
              <a:rPr lang="en-US" sz="1400" dirty="0" smtClean="0">
                <a:latin typeface="Century" panose="02040604050505020304" pitchFamily="18" charset="0"/>
              </a:rPr>
              <a:t>skewed.Therefore, income mean(73.77) </a:t>
            </a:r>
            <a:r>
              <a:rPr lang="en-US" sz="1400" dirty="0">
                <a:latin typeface="Century" panose="02040604050505020304" pitchFamily="18" charset="0"/>
              </a:rPr>
              <a:t>is higher than </a:t>
            </a:r>
            <a:r>
              <a:rPr lang="en-US" sz="1400" dirty="0" smtClean="0">
                <a:latin typeface="Century" panose="02040604050505020304" pitchFamily="18" charset="0"/>
              </a:rPr>
              <a:t>median(64)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CCAvg is right </a:t>
            </a:r>
            <a:r>
              <a:rPr lang="en-US" sz="1400" dirty="0" smtClean="0">
                <a:latin typeface="Century" panose="02040604050505020304" pitchFamily="18" charset="0"/>
              </a:rPr>
              <a:t>skewed having mean higher than it’s median.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 Mortgage </a:t>
            </a:r>
            <a:r>
              <a:rPr lang="en-US" sz="1400" dirty="0" smtClean="0">
                <a:latin typeface="Century" panose="02040604050505020304" pitchFamily="18" charset="0"/>
              </a:rPr>
              <a:t>contains </a:t>
            </a:r>
            <a:r>
              <a:rPr lang="en-US" sz="1400" dirty="0">
                <a:latin typeface="Century" panose="02040604050505020304" pitchFamily="18" charset="0"/>
              </a:rPr>
              <a:t>most of the values as </a:t>
            </a:r>
            <a:r>
              <a:rPr lang="en-US" sz="1400" dirty="0" smtClean="0">
                <a:latin typeface="Century" panose="02040604050505020304" pitchFamily="18" charset="0"/>
              </a:rPr>
              <a:t>zero. It also contains many outliers</a:t>
            </a:r>
            <a:r>
              <a:rPr lang="en-US" sz="1400" dirty="0">
                <a:latin typeface="Century" panose="020406040505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516890"/>
            <a:ext cx="11173460" cy="397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" y="152400"/>
            <a:ext cx="1036050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u="sng" dirty="0" smtClean="0">
                <a:latin typeface="Century" panose="02040604050505020304" pitchFamily="18" charset="0"/>
              </a:rPr>
              <a:t>EDA:  Univariate Analysis of  Categorical Variables</a:t>
            </a:r>
            <a:endParaRPr lang="zh-CN" altLang="en-US" sz="2000" b="1" u="sng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162" y="4724400"/>
            <a:ext cx="9751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Family size for most of the customers is 1 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Education level for most of the customers is Undergraduate(1=Undergaduate, 2=Grduate, 3=Advance)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Most of the customer don't have CD_Account, Credit Card and </a:t>
            </a:r>
            <a:r>
              <a:rPr lang="en-US" sz="1400" dirty="0" err="1" smtClean="0">
                <a:latin typeface="Century" panose="02040604050505020304" pitchFamily="18" charset="0"/>
              </a:rPr>
              <a:t>Securities_Account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Customers are interested in using Online banking</a:t>
            </a:r>
            <a:endParaRPr lang="en-US" sz="1400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551180"/>
            <a:ext cx="11273790" cy="421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441" y="152401"/>
            <a:ext cx="10360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</a:t>
            </a:r>
            <a:r>
              <a:rPr lang="en-ZA" altLang="zh-CN" b="1" dirty="0" smtClean="0">
                <a:latin typeface="Century" panose="02040604050505020304" pitchFamily="18" charset="0"/>
              </a:rPr>
              <a:t>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</a:t>
            </a:r>
            <a:r>
              <a:rPr lang="en-US" altLang="en-ZA" b="1" dirty="0" smtClean="0">
                <a:latin typeface="Century" panose="02040604050505020304" pitchFamily="18" charset="0"/>
              </a:rPr>
              <a:t> </a:t>
            </a:r>
            <a:r>
              <a:rPr lang="en-ZA" altLang="zh-CN" b="1" dirty="0" smtClean="0">
                <a:latin typeface="Century" panose="02040604050505020304" pitchFamily="18" charset="0"/>
              </a:rPr>
              <a:t>Age</a:t>
            </a:r>
            <a:r>
              <a:rPr lang="en-US" altLang="en-ZA" b="1" dirty="0" smtClean="0">
                <a:latin typeface="Century" panose="02040604050505020304" pitchFamily="18" charset="0"/>
              </a:rPr>
              <a:t>, </a:t>
            </a:r>
            <a:r>
              <a:rPr lang="en-ZA" altLang="zh-CN" b="1" dirty="0" smtClean="0">
                <a:latin typeface="Century" panose="02040604050505020304" pitchFamily="18" charset="0"/>
              </a:rPr>
              <a:t>Income </a:t>
            </a:r>
            <a:r>
              <a:rPr lang="en-US" altLang="en-ZA" b="1" dirty="0" smtClean="0">
                <a:latin typeface="Century" panose="02040604050505020304" pitchFamily="18" charset="0"/>
              </a:rPr>
              <a:t>and Family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24968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Personal Loan doesn't show variations with Age.</a:t>
            </a:r>
            <a:endParaRPr lang="en-US" sz="1600" b="1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0730" y="3657600"/>
            <a:ext cx="23647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Income </a:t>
            </a:r>
            <a:r>
              <a:rPr lang="en-US" sz="1600" dirty="0">
                <a:latin typeface="Century" panose="02040604050505020304" pitchFamily="18" charset="0"/>
              </a:rPr>
              <a:t>variable seems to have good effect on Personal_Loan</a:t>
            </a:r>
            <a:r>
              <a:rPr lang="en-US" sz="1600" dirty="0" smtClean="0">
                <a:latin typeface="Century" panose="020406040505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As </a:t>
            </a:r>
            <a:r>
              <a:rPr lang="en-US" sz="1600" dirty="0">
                <a:latin typeface="Century" panose="02040604050505020304" pitchFamily="18" charset="0"/>
              </a:rPr>
              <a:t>income level of customers is increasing ,they are more interested in taking loan.</a:t>
            </a:r>
          </a:p>
          <a:p>
            <a:endParaRPr lang="en-US" sz="2000" b="1" dirty="0" smtClean="0">
              <a:latin typeface="Century" panose="02040604050505020304" pitchFamily="18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8434705" y="3644265"/>
            <a:ext cx="2540000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  <a:sym typeface="+mn-ea"/>
              </a:rPr>
              <a:t>Observation</a:t>
            </a:r>
            <a:r>
              <a:rPr lang="en-US" dirty="0" smtClean="0">
                <a:latin typeface="Century" panose="02040604050505020304" pitchFamily="18" charset="0"/>
                <a:sym typeface="+mn-ea"/>
              </a:rPr>
              <a:t>: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  <a:sym typeface="+mn-ea"/>
              </a:rPr>
              <a:t> Customers have better chance of  accepting personal loan when the    family </a:t>
            </a:r>
            <a:r>
              <a:rPr lang="en-US" sz="1600" dirty="0">
                <a:latin typeface="Century" panose="02040604050505020304" pitchFamily="18" charset="0"/>
                <a:sym typeface="+mn-ea"/>
              </a:rPr>
              <a:t>size </a:t>
            </a:r>
            <a:r>
              <a:rPr lang="en-US" sz="1600" dirty="0" smtClean="0">
                <a:latin typeface="Century" panose="02040604050505020304" pitchFamily="18" charset="0"/>
                <a:sym typeface="+mn-ea"/>
              </a:rPr>
              <a:t>is more </a:t>
            </a:r>
            <a:r>
              <a:rPr lang="en-US" sz="1600" dirty="0">
                <a:latin typeface="Century" panose="02040604050505020304" pitchFamily="18" charset="0"/>
                <a:sym typeface="+mn-ea"/>
              </a:rPr>
              <a:t>than or equal </a:t>
            </a:r>
            <a:r>
              <a:rPr lang="en-US" sz="1600" dirty="0" smtClean="0">
                <a:latin typeface="Century" panose="02040604050505020304" pitchFamily="18" charset="0"/>
                <a:sym typeface="+mn-ea"/>
              </a:rPr>
              <a:t>to three.</a:t>
            </a:r>
            <a:endParaRPr lang="en-US" sz="1600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010285"/>
            <a:ext cx="3861435" cy="2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35" y="1086485"/>
            <a:ext cx="3562985" cy="2281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55" y="1036955"/>
            <a:ext cx="3658870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304802"/>
            <a:ext cx="832903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Vs</a:t>
            </a:r>
            <a:r>
              <a:rPr lang="en-US" altLang="en-ZA" b="1" dirty="0" smtClean="0">
                <a:latin typeface="Century" panose="02040604050505020304" pitchFamily="18" charset="0"/>
              </a:rPr>
              <a:t> CCAvg,</a:t>
            </a:r>
            <a:r>
              <a:rPr lang="en-ZA" altLang="zh-CN" b="1" dirty="0" smtClean="0">
                <a:latin typeface="Century" panose="02040604050505020304" pitchFamily="18" charset="0"/>
              </a:rPr>
              <a:t> Experience</a:t>
            </a:r>
            <a:r>
              <a:rPr lang="en-US" altLang="en-ZA" b="1" dirty="0" smtClean="0">
                <a:latin typeface="Century" panose="02040604050505020304" pitchFamily="18" charset="0"/>
              </a:rPr>
              <a:t> and Education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8330" y="3902710"/>
            <a:ext cx="31623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  <a:cs typeface="Calibri" panose="020F0502020204030204" pitchFamily="34" charset="0"/>
              </a:rPr>
              <a:t> Personal Loan doesn't show    much variations with Experience.</a:t>
            </a:r>
            <a:endParaRPr lang="en-US" sz="1600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8330" y="3886200"/>
            <a:ext cx="321246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>
                <a:latin typeface="Century" pitchFamily="18" charset="0"/>
                <a:sym typeface="+mn-ea"/>
              </a:rPr>
              <a:t>Observation</a:t>
            </a:r>
            <a:r>
              <a:rPr lang="en-US" dirty="0" smtClean="0">
                <a:latin typeface="Century" pitchFamily="18" charset="0"/>
                <a:sym typeface="+mn-ea"/>
              </a:rPr>
              <a:t> :</a:t>
            </a:r>
            <a:endParaRPr lang="en-US" dirty="0" smtClean="0">
              <a:latin typeface="Century" pitchFamily="18" charset="0"/>
            </a:endParaRP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  <a:sym typeface="+mn-ea"/>
              </a:rPr>
              <a:t> </a:t>
            </a:r>
            <a:r>
              <a:rPr lang="en-US" sz="1600" dirty="0">
                <a:latin typeface="Century" panose="02040604050505020304" pitchFamily="18" charset="0"/>
                <a:sym typeface="+mn-ea"/>
              </a:rPr>
              <a:t>CCAvg show good    relationship with Personal Loan.</a:t>
            </a:r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  <a:sym typeface="+mn-ea"/>
              </a:rPr>
              <a:t> Customer who has more spending on Credit cards has more chances to have personal loan.</a:t>
            </a:r>
            <a:endParaRPr lang="en-US" sz="1600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105775" y="3810000"/>
            <a:ext cx="3437890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  <a:sym typeface="+mn-ea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  <a:sym typeface="+mn-ea"/>
              </a:rPr>
              <a:t> </a:t>
            </a:r>
            <a:r>
              <a:rPr lang="en-US" sz="1600" dirty="0" smtClean="0">
                <a:latin typeface="Century" panose="02040604050505020304" pitchFamily="18" charset="0"/>
                <a:sym typeface="+mn-ea"/>
              </a:rPr>
              <a:t>Customer with higher education levels, especially customer who are Graduate or Advanced professionals have more chances.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19200"/>
            <a:ext cx="3700145" cy="2589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20" y="1219200"/>
            <a:ext cx="3639185" cy="2579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295400"/>
            <a:ext cx="3694430" cy="249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152401"/>
            <a:ext cx="9751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Mortgage &amp; Security Accounts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94" y="4876802"/>
            <a:ext cx="558654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</a:p>
          <a:p>
            <a:endParaRPr lang="en-US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Customer with more mortgage value have higher chance of accepting personal loan.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9213" y="4876801"/>
            <a:ext cx="48755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</a:p>
          <a:p>
            <a:endParaRPr lang="en-US" sz="1600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Customer with Securities account   has high chance of having personal loan in comparison to customer with no securities account.</a:t>
            </a:r>
            <a:endParaRPr lang="en-US" sz="1600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010285"/>
            <a:ext cx="5131435" cy="3535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990600"/>
            <a:ext cx="5432425" cy="362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812" y="914400"/>
          <a:ext cx="11650599" cy="480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533"/>
                <a:gridCol w="3883533"/>
                <a:gridCol w="38835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CD_Account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Credit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Online</a:t>
                      </a:r>
                      <a:endParaRPr lang="zh-CN" altLang="en-US" dirty="0"/>
                    </a:p>
                  </a:txBody>
                  <a:tcPr/>
                </a:tc>
              </a:tr>
              <a:tr h="2468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6686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             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smtClean="0">
                          <a:latin typeface="Century" pitchFamily="18" charset="0"/>
                        </a:rPr>
                        <a:t>Observation</a:t>
                      </a:r>
                      <a:r>
                        <a:rPr lang="en-US" altLang="zh-CN" b="1" dirty="0" smtClean="0"/>
                        <a:t>:</a:t>
                      </a:r>
                    </a:p>
                    <a:p>
                      <a:pPr algn="l"/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Customer with CD account has high chance of having personal loan in comparison to customer with no CD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latin typeface="Century" pitchFamily="18" charset="0"/>
                        </a:rPr>
                        <a:t>Observation</a:t>
                      </a:r>
                      <a:r>
                        <a:rPr lang="en-US" altLang="zh-CN" b="1" dirty="0" smtClean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Customers having Credit card or not doesn't have much impact on chances of customer having personal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latin typeface="Century" pitchFamily="18" charset="0"/>
                        </a:rPr>
                        <a:t>Observation</a:t>
                      </a:r>
                      <a:r>
                        <a:rPr lang="en-US" altLang="zh-CN" b="1" dirty="0" smtClean="0"/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Customers using online banking or not doesn't have much impact on chances of customer having personal loan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219" y="63860"/>
            <a:ext cx="12160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 </a:t>
            </a:r>
          </a:p>
          <a:p>
            <a:r>
              <a:rPr lang="en-ZA" altLang="zh-CN" sz="1600" b="1" dirty="0" smtClean="0">
                <a:latin typeface="Century" panose="02040604050505020304" pitchFamily="18" charset="0"/>
              </a:rPr>
              <a:t>Personal Loan  Vs CD Account ,Credit Card and Online </a:t>
            </a:r>
            <a:endParaRPr lang="zh-CN" altLang="en-US" sz="1600" b="1" dirty="0">
              <a:latin typeface="Century" panose="0204060405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295400"/>
            <a:ext cx="3961130" cy="2305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295400"/>
            <a:ext cx="3655695" cy="2383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1295400"/>
            <a:ext cx="3822383" cy="22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3098</Words>
  <Application>WPS Presentation</Application>
  <PresentationFormat>Custom</PresentationFormat>
  <Paragraphs>465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Personal Loan Campaign Modeling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 Campaign</dc:title>
  <dc:creator>Sunny Kwatra</dc:creator>
  <cp:lastModifiedBy>Sunny Kwatra</cp:lastModifiedBy>
  <cp:revision>70</cp:revision>
  <dcterms:created xsi:type="dcterms:W3CDTF">2021-08-07T20:36:00Z</dcterms:created>
  <dcterms:modified xsi:type="dcterms:W3CDTF">2021-08-11T16:14:47Z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B25E79B1FB4D40088EB8BF72F384B3C7</vt:lpwstr>
  </property>
  <property fmtid="{D5CDD505-2E9C-101B-9397-08002B2CF9AE}" pid="3" name="KSOProductBuildVer">
    <vt:lpwstr>1033-11.2.0.10258</vt:lpwstr>
  </property>
</Properties>
</file>