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5" r:id="rId5"/>
    <p:sldId id="259" r:id="rId6"/>
    <p:sldId id="290" r:id="rId7"/>
    <p:sldId id="266" r:id="rId8"/>
    <p:sldId id="270" r:id="rId9"/>
    <p:sldId id="268" r:id="rId10"/>
    <p:sldId id="291" r:id="rId11"/>
    <p:sldId id="292" r:id="rId12"/>
    <p:sldId id="293" r:id="rId13"/>
    <p:sldId id="294" r:id="rId14"/>
    <p:sldId id="285" r:id="rId15"/>
    <p:sldId id="284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2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42B-FC87-46A1-BFF0-A923C13F90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09E-680D-4552-A4D4-E8A44D80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6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42B-FC87-46A1-BFF0-A923C13F90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09E-680D-4552-A4D4-E8A44D80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2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42B-FC87-46A1-BFF0-A923C13F90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09E-680D-4552-A4D4-E8A44D80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9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42B-FC87-46A1-BFF0-A923C13F90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09E-680D-4552-A4D4-E8A44D80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5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42B-FC87-46A1-BFF0-A923C13F90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09E-680D-4552-A4D4-E8A44D80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68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42B-FC87-46A1-BFF0-A923C13F90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09E-680D-4552-A4D4-E8A44D80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42B-FC87-46A1-BFF0-A923C13F90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09E-680D-4552-A4D4-E8A44D80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8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42B-FC87-46A1-BFF0-A923C13F90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09E-680D-4552-A4D4-E8A44D80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77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42B-FC87-46A1-BFF0-A923C13F90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09E-680D-4552-A4D4-E8A44D80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1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42B-FC87-46A1-BFF0-A923C13F90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09E-680D-4552-A4D4-E8A44D80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8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942B-FC87-46A1-BFF0-A923C13F90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09E-680D-4552-A4D4-E8A44D80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4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7942B-FC87-46A1-BFF0-A923C13F90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209E-680D-4552-A4D4-E8A44D80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75234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3008" y="2898868"/>
            <a:ext cx="6739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altLang="zh-CN" sz="4000" b="1" dirty="0" smtClean="0">
                <a:solidFill>
                  <a:srgbClr val="0070C0"/>
                </a:solidFill>
                <a:latin typeface="Century" panose="02040604050505020304" pitchFamily="18" charset="0"/>
              </a:rPr>
              <a:t>Personal Loan Campaign</a:t>
            </a:r>
            <a:endParaRPr lang="zh-CN" altLang="en-US" sz="4000" b="1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759" y="0"/>
            <a:ext cx="912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sz="2000" b="1" dirty="0" smtClean="0">
                <a:latin typeface="Century" panose="02040604050505020304" pitchFamily="18" charset="0"/>
              </a:rPr>
              <a:t>Exploratory Data Analysis- </a:t>
            </a:r>
            <a:r>
              <a:rPr lang="en-ZA" altLang="zh-CN" sz="2000" b="1" dirty="0" smtClean="0">
                <a:latin typeface="Century" panose="02040604050505020304" pitchFamily="18" charset="0"/>
              </a:rPr>
              <a:t>Personal Loan  </a:t>
            </a:r>
            <a:r>
              <a:rPr lang="en-ZA" altLang="zh-CN" sz="2000" b="1" dirty="0" smtClean="0">
                <a:latin typeface="Century" panose="02040604050505020304" pitchFamily="18" charset="0"/>
              </a:rPr>
              <a:t>Vs </a:t>
            </a:r>
            <a:r>
              <a:rPr lang="en-ZA" altLang="zh-CN" sz="2000" b="1" dirty="0" smtClean="0">
                <a:latin typeface="Century" panose="02040604050505020304" pitchFamily="18" charset="0"/>
              </a:rPr>
              <a:t>Family &amp; Experience</a:t>
            </a:r>
            <a:endParaRPr lang="zh-CN" altLang="en-US" sz="2000" b="1" dirty="0">
              <a:latin typeface="Century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30696" y="4885099"/>
            <a:ext cx="5218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00"/>
                </a:solidFill>
                <a:latin typeface="Helvetica Neue"/>
              </a:rPr>
              <a:t>Observation</a:t>
            </a:r>
            <a:r>
              <a:rPr lang="en-GB" altLang="zh-CN" b="1" dirty="0" smtClean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r>
              <a:rPr lang="en-US" altLang="zh-CN" dirty="0"/>
              <a:t>Personal Loan doesn't have any major dependency on </a:t>
            </a:r>
            <a:r>
              <a:rPr lang="en-US" altLang="zh-CN" dirty="0" smtClean="0"/>
              <a:t>Experience</a:t>
            </a:r>
            <a:endParaRPr lang="en-GB" altLang="zh-CN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4696" y="48857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b="1" dirty="0">
                <a:solidFill>
                  <a:srgbClr val="000000"/>
                </a:solidFill>
                <a:latin typeface="Helvetica Neue"/>
              </a:rPr>
              <a:t>Observation</a:t>
            </a:r>
            <a:r>
              <a:rPr lang="en-GB" altLang="zh-CN" b="1" dirty="0" smtClean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r>
              <a:rPr lang="en-US" altLang="zh-CN" dirty="0"/>
              <a:t>Customers with family size more than or </a:t>
            </a:r>
            <a:r>
              <a:rPr lang="en-US" altLang="zh-CN" dirty="0" smtClean="0"/>
              <a:t>equal </a:t>
            </a:r>
            <a:r>
              <a:rPr lang="en-US" altLang="zh-CN" dirty="0"/>
              <a:t>to 3 has more chances of having personal loan</a:t>
            </a:r>
          </a:p>
          <a:p>
            <a:endParaRPr lang="en-GB" altLang="zh-CN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808" y="591003"/>
            <a:ext cx="6092952" cy="40833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" y="610827"/>
            <a:ext cx="5588291" cy="406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759" y="0"/>
            <a:ext cx="912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sz="2000" b="1" dirty="0" smtClean="0">
                <a:latin typeface="Century" panose="02040604050505020304" pitchFamily="18" charset="0"/>
              </a:rPr>
              <a:t>Exploratory Data Analysis- </a:t>
            </a:r>
            <a:r>
              <a:rPr lang="en-ZA" altLang="zh-CN" sz="2000" b="1" dirty="0" smtClean="0">
                <a:latin typeface="Century" panose="02040604050505020304" pitchFamily="18" charset="0"/>
              </a:rPr>
              <a:t>Personal Loan  </a:t>
            </a:r>
            <a:r>
              <a:rPr lang="en-ZA" altLang="zh-CN" sz="2000" b="1" dirty="0" smtClean="0">
                <a:latin typeface="Century" panose="02040604050505020304" pitchFamily="18" charset="0"/>
              </a:rPr>
              <a:t>Vs </a:t>
            </a:r>
            <a:r>
              <a:rPr lang="en-ZA" altLang="zh-CN" sz="2000" b="1" dirty="0" smtClean="0">
                <a:latin typeface="Century" panose="02040604050505020304" pitchFamily="18" charset="0"/>
              </a:rPr>
              <a:t>CC </a:t>
            </a:r>
            <a:r>
              <a:rPr lang="en-ZA" altLang="zh-CN" sz="2000" b="1" dirty="0" err="1" smtClean="0">
                <a:latin typeface="Century" panose="02040604050505020304" pitchFamily="18" charset="0"/>
              </a:rPr>
              <a:t>Avg</a:t>
            </a:r>
            <a:r>
              <a:rPr lang="en-ZA" altLang="zh-CN" sz="2000" b="1" dirty="0" smtClean="0">
                <a:latin typeface="Century" panose="02040604050505020304" pitchFamily="18" charset="0"/>
              </a:rPr>
              <a:t> &amp; Education</a:t>
            </a:r>
            <a:endParaRPr lang="zh-CN" altLang="en-US" sz="2000" b="1" dirty="0">
              <a:latin typeface="Century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30696" y="4885766"/>
            <a:ext cx="5448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00"/>
                </a:solidFill>
                <a:latin typeface="Helvetica Neue"/>
              </a:rPr>
              <a:t>Observation</a:t>
            </a:r>
            <a:r>
              <a:rPr lang="en-GB" altLang="zh-CN" b="1" dirty="0" smtClean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r>
              <a:rPr lang="en-US" altLang="zh-CN" dirty="0"/>
              <a:t>Customer with high education level, especially customer who are Graduate or Advanced professional has more chances to avail personal loan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4696" y="48857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b="1" dirty="0">
                <a:solidFill>
                  <a:srgbClr val="000000"/>
                </a:solidFill>
                <a:latin typeface="Helvetica Neue"/>
              </a:rPr>
              <a:t>Observation</a:t>
            </a:r>
            <a:r>
              <a:rPr lang="en-GB" altLang="zh-CN" b="1" dirty="0" smtClean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r>
              <a:rPr lang="en-US" altLang="zh-CN" dirty="0"/>
              <a:t>Customer who has more spending on Credit cards has more chances to have personal </a:t>
            </a:r>
            <a:r>
              <a:rPr lang="en-US" altLang="zh-CN" dirty="0" smtClean="0"/>
              <a:t>loan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657225"/>
            <a:ext cx="5500602" cy="3785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252" y="657225"/>
            <a:ext cx="5650186" cy="375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6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759" y="0"/>
            <a:ext cx="912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b="1" dirty="0" smtClean="0">
                <a:latin typeface="Century" panose="02040604050505020304" pitchFamily="18" charset="0"/>
              </a:rPr>
              <a:t>Exploratory Data Analysis- </a:t>
            </a:r>
            <a:r>
              <a:rPr lang="en-ZA" altLang="zh-CN" b="1" dirty="0" smtClean="0">
                <a:latin typeface="Century" panose="02040604050505020304" pitchFamily="18" charset="0"/>
              </a:rPr>
              <a:t>Personal Loan  </a:t>
            </a:r>
            <a:r>
              <a:rPr lang="en-ZA" altLang="zh-CN" b="1" dirty="0" smtClean="0">
                <a:latin typeface="Century" panose="02040604050505020304" pitchFamily="18" charset="0"/>
              </a:rPr>
              <a:t>Vs </a:t>
            </a:r>
            <a:r>
              <a:rPr lang="en-ZA" altLang="zh-CN" b="1" dirty="0" smtClean="0">
                <a:latin typeface="Century" panose="02040604050505020304" pitchFamily="18" charset="0"/>
              </a:rPr>
              <a:t>Mortgage &amp; Security Accounts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30696" y="4885766"/>
            <a:ext cx="5448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00"/>
                </a:solidFill>
                <a:latin typeface="Helvetica Neue"/>
              </a:rPr>
              <a:t>Observation</a:t>
            </a:r>
            <a:r>
              <a:rPr lang="en-GB" altLang="zh-CN" b="1" dirty="0" smtClean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r>
              <a:rPr lang="en-US" altLang="zh-CN" dirty="0"/>
              <a:t>Customer with Securities account has high changes of having personal in comparison to customer with no securities account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4696" y="48857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b="1" dirty="0">
                <a:solidFill>
                  <a:srgbClr val="000000"/>
                </a:solidFill>
                <a:latin typeface="Helvetica Neue"/>
              </a:rPr>
              <a:t>Observation</a:t>
            </a:r>
            <a:r>
              <a:rPr lang="en-GB" altLang="zh-CN" b="1" dirty="0" smtClean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r>
              <a:rPr lang="en-US" altLang="zh-CN" dirty="0"/>
              <a:t>Customer with Securities account has high changes of having personal in comparison to customer with no securities account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58" y="657225"/>
            <a:ext cx="5483542" cy="3718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717" y="657225"/>
            <a:ext cx="6110269" cy="37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760" y="63858"/>
            <a:ext cx="9122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sz="1600" b="1" dirty="0" smtClean="0">
                <a:latin typeface="Century" panose="02040604050505020304" pitchFamily="18" charset="0"/>
              </a:rPr>
              <a:t>Exploratory Data Analysis- </a:t>
            </a:r>
            <a:r>
              <a:rPr lang="en-ZA" altLang="zh-CN" sz="1600" b="1" dirty="0" smtClean="0">
                <a:latin typeface="Century" panose="02040604050505020304" pitchFamily="18" charset="0"/>
              </a:rPr>
              <a:t>Personal Loan  </a:t>
            </a:r>
            <a:r>
              <a:rPr lang="en-ZA" altLang="zh-CN" sz="1600" b="1" dirty="0" smtClean="0">
                <a:latin typeface="Century" panose="02040604050505020304" pitchFamily="18" charset="0"/>
              </a:rPr>
              <a:t>Vs </a:t>
            </a:r>
            <a:r>
              <a:rPr lang="en-ZA" altLang="zh-CN" sz="1600" b="1" dirty="0" smtClean="0">
                <a:latin typeface="Century" panose="02040604050505020304" pitchFamily="18" charset="0"/>
              </a:rPr>
              <a:t>Online Banki</a:t>
            </a:r>
            <a:r>
              <a:rPr lang="en-ZA" altLang="zh-CN" sz="1600" b="1" dirty="0" smtClean="0">
                <a:latin typeface="Century" panose="02040604050505020304" pitchFamily="18" charset="0"/>
              </a:rPr>
              <a:t>ng, CD Account and Credit Card</a:t>
            </a:r>
            <a:endParaRPr lang="zh-CN" altLang="en-US" sz="1600" b="1" dirty="0">
              <a:latin typeface="Century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15799"/>
              </p:ext>
            </p:extLst>
          </p:nvPr>
        </p:nvGraphicFramePr>
        <p:xfrm>
          <a:off x="373760" y="756242"/>
          <a:ext cx="11650599" cy="496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3533"/>
                <a:gridCol w="3883533"/>
                <a:gridCol w="3883533"/>
              </a:tblGrid>
              <a:tr h="533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Online Banking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CD Account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Credit Card</a:t>
                      </a:r>
                      <a:endParaRPr lang="zh-CN" altLang="en-US" dirty="0"/>
                    </a:p>
                  </a:txBody>
                  <a:tcPr/>
                </a:tc>
              </a:tr>
              <a:tr h="2468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668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Observation: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using online banking or not doesn't have much impact on chances of customer having personal loan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Observation: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with CD account has high changes of having personal in comparison to customer with no securities account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Observation: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having Credit card or not doesn't have much impact on chances of customer having personal loan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465" y="1316736"/>
            <a:ext cx="3885959" cy="24140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60" y="1289209"/>
            <a:ext cx="3829529" cy="2441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5600" y="1316736"/>
            <a:ext cx="3891935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75234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7933" y="1893028"/>
            <a:ext cx="7398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b="1" dirty="0" smtClean="0">
                <a:solidFill>
                  <a:srgbClr val="0070C0"/>
                </a:solidFill>
                <a:latin typeface="Century" panose="02040604050505020304" pitchFamily="18" charset="0"/>
              </a:rPr>
              <a:t>Logistic Regression- Model</a:t>
            </a:r>
            <a:endParaRPr lang="zh-CN" altLang="en-US" sz="4000" b="1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648" y="143946"/>
            <a:ext cx="59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/>
              <a:t>Logistic Regression Model Building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777240"/>
            <a:ext cx="105613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Steps of Modelling</a:t>
            </a: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Identify the Dependent Variable: We want to predict Personal Loan, so this will  be are dependent/target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Data Cleaning, Featuring, 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Split the Data into Train and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Model Building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Evaluation Model performance using different metrics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48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648" y="143946"/>
            <a:ext cx="59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 smtClean="0"/>
              <a:t>Data Check, Cleaning and Feature Engineering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048" y="544056"/>
            <a:ext cx="1139342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 smtClean="0"/>
              <a:t>Data Cleaning</a:t>
            </a:r>
            <a:r>
              <a:rPr lang="en-US" altLang="zh-CN" sz="2000" u="sng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Duplicates entries where checked in data set and no duplicate rows were found which indicates Data is clean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Variable Experience had –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 Values, since it doesn’t had any significant correlation with Dependent/target variable Personal Loan, it was dropped.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Zip code was dropped as it also doesn’t had any significant impact on target variable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Column ID also doesn’t had any significant impact on Personal loan, it was used as Index for Data Frame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1" u="sng" dirty="0" smtClean="0"/>
              <a:t>Feature Engineering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 smtClean="0"/>
              <a:t>New Feature Bank_Services was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Variable </a:t>
            </a:r>
            <a:r>
              <a:rPr lang="en-US" altLang="zh-CN" dirty="0"/>
              <a:t>Bank_Services </a:t>
            </a:r>
            <a:r>
              <a:rPr lang="en-US" altLang="zh-CN" dirty="0" smtClean="0"/>
              <a:t> was created combining </a:t>
            </a:r>
            <a:r>
              <a:rPr lang="en-US" altLang="zh-CN" dirty="0"/>
              <a:t>Online and Credit card Variable &amp; check there correlation with Personal </a:t>
            </a:r>
            <a:r>
              <a:rPr lang="en-US" altLang="zh-CN" dirty="0" smtClean="0"/>
              <a:t>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New variable </a:t>
            </a:r>
            <a:r>
              <a:rPr lang="en-US" altLang="zh-CN" dirty="0" smtClean="0"/>
              <a:t>have </a:t>
            </a:r>
            <a:r>
              <a:rPr lang="en-US" altLang="zh-CN" dirty="0"/>
              <a:t>better correlation with personal loan as compared to online and Credit card, so will keep it and drop Online &amp; CreditCard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" y="4767314"/>
            <a:ext cx="5384673" cy="175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0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648" y="143946"/>
            <a:ext cx="59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 smtClean="0"/>
              <a:t>Logistic Regression Model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740092"/>
            <a:ext cx="8147304" cy="44234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1104" y="5163529"/>
            <a:ext cx="10914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00"/>
                </a:solidFill>
                <a:latin typeface="Helvetica Neue"/>
              </a:rPr>
              <a:t>Observation: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Age, Income, Family, CCAvg, Education, Mortgage, </a:t>
            </a:r>
            <a:r>
              <a:rPr lang="en-US" altLang="zh-CN" sz="1400" dirty="0" err="1">
                <a:solidFill>
                  <a:srgbClr val="000000"/>
                </a:solidFill>
                <a:latin typeface="Helvetica Neue"/>
              </a:rPr>
              <a:t>CD_Acount</a:t>
            </a: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 all has positive coefficient, which means that increase in these variables value would increase the chances of customer having personal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While Bank_Services and </a:t>
            </a:r>
            <a:r>
              <a:rPr lang="en-US" altLang="zh-CN" sz="1400" dirty="0" err="1">
                <a:solidFill>
                  <a:srgbClr val="000000"/>
                </a:solidFill>
                <a:latin typeface="Helvetica Neue"/>
              </a:rPr>
              <a:t>Securities_Account</a:t>
            </a: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 has -</a:t>
            </a:r>
            <a:r>
              <a:rPr lang="en-US" altLang="zh-CN" sz="1400" dirty="0" err="1">
                <a:solidFill>
                  <a:srgbClr val="000000"/>
                </a:solidFill>
                <a:latin typeface="Helvetica Neue"/>
              </a:rPr>
              <a:t>ve</a:t>
            </a:r>
            <a:r>
              <a:rPr lang="en-US" altLang="zh-CN" sz="1400" dirty="0">
                <a:solidFill>
                  <a:srgbClr val="000000"/>
                </a:solidFill>
                <a:latin typeface="Helvetica Neue"/>
              </a:rPr>
              <a:t> coefficient</a:t>
            </a:r>
            <a:endParaRPr lang="en-US" altLang="zh-CN" sz="14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593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648" y="143946"/>
            <a:ext cx="59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 smtClean="0"/>
              <a:t>Logistic Regression Model- Confusion Matrix</a:t>
            </a:r>
            <a:endParaRPr lang="zh-CN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63164"/>
              </p:ext>
            </p:extLst>
          </p:nvPr>
        </p:nvGraphicFramePr>
        <p:xfrm>
          <a:off x="612648" y="820250"/>
          <a:ext cx="10972800" cy="4282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532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Prediction</a:t>
                      </a:r>
                      <a:r>
                        <a:rPr lang="en-US" altLang="zh-CN" baseline="0" dirty="0" smtClean="0"/>
                        <a:t> on Train Data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Prediction on Test Data Set</a:t>
                      </a:r>
                      <a:endParaRPr lang="zh-CN" altLang="en-US" dirty="0"/>
                    </a:p>
                  </a:txBody>
                  <a:tcPr/>
                </a:tc>
              </a:tr>
              <a:tr h="37491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1371601"/>
            <a:ext cx="5468112" cy="3730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048" y="1371601"/>
            <a:ext cx="5486400" cy="37307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2648" y="5103674"/>
            <a:ext cx="905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Accuracy: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Train Data : 95.22%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Data : 94.93%</a:t>
            </a:r>
          </a:p>
          <a:p>
            <a:endParaRPr lang="en-US" altLang="zh-CN" dirty="0"/>
          </a:p>
          <a:p>
            <a:r>
              <a:rPr lang="en-US" altLang="zh-CN" dirty="0"/>
              <a:t>We can see that accuracy on both Train and test is almost same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4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648" y="143946"/>
            <a:ext cx="59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 smtClean="0"/>
              <a:t>Logistic Regression Model- AUC ROC Curve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48" y="621220"/>
            <a:ext cx="7953375" cy="5048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0872" y="5858179"/>
            <a:ext cx="8400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From ROC curve we have value of 0.97, which means that our model is good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42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4637" y="195560"/>
            <a:ext cx="673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Objective</a:t>
            </a:r>
            <a:endParaRPr lang="zh-CN" altLang="en-US" sz="2400" b="1" dirty="0">
              <a:latin typeface="Century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6621" y="1088327"/>
            <a:ext cx="11143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To </a:t>
            </a:r>
            <a:r>
              <a:rPr lang="en-US" altLang="zh-CN" dirty="0"/>
              <a:t>predict whether a liability customer will buy a personal loan or not.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Which </a:t>
            </a:r>
            <a:r>
              <a:rPr lang="en-US" altLang="zh-CN" dirty="0"/>
              <a:t>variables are most significant.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Which </a:t>
            </a:r>
            <a:r>
              <a:rPr lang="en-US" altLang="zh-CN" dirty="0"/>
              <a:t>segment of customers should be targeted more.</a:t>
            </a:r>
          </a:p>
        </p:txBody>
      </p:sp>
    </p:spTree>
    <p:extLst>
      <p:ext uri="{BB962C8B-B14F-4D97-AF65-F5344CB8AC3E}">
        <p14:creationId xmlns:p14="http://schemas.microsoft.com/office/powerpoint/2010/main" val="7119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648" y="143946"/>
            <a:ext cx="59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 smtClean="0"/>
              <a:t>Confusion Matrix- Using Optimal Thresholds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34" y="657225"/>
            <a:ext cx="5934075" cy="426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4" y="5243131"/>
            <a:ext cx="9603867" cy="14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648" y="143946"/>
            <a:ext cx="59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 smtClean="0"/>
              <a:t>Multicollinearity Check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898207"/>
            <a:ext cx="9669538" cy="3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75234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7933" y="1893028"/>
            <a:ext cx="7398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b="1" dirty="0" smtClean="0">
                <a:solidFill>
                  <a:srgbClr val="0070C0"/>
                </a:solidFill>
                <a:latin typeface="Century" panose="02040604050505020304" pitchFamily="18" charset="0"/>
              </a:rPr>
              <a:t>Decision Tree- Model</a:t>
            </a:r>
            <a:endParaRPr lang="zh-CN" altLang="en-US" sz="4000" b="1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648" y="143946"/>
            <a:ext cx="59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 smtClean="0"/>
              <a:t>Decision Tree Model- Confusion Matrix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576263"/>
            <a:ext cx="8010144" cy="4424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5800" y="5193792"/>
            <a:ext cx="10689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 smtClean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As we can see that True positive is only 9%, so if our model marks each sample as negative, still the accuracy of model will be high, which actual is not good metric for </a:t>
            </a:r>
            <a:r>
              <a:rPr lang="en-US" altLang="zh-CN" sz="1400" dirty="0" smtClean="0"/>
              <a:t>Measurement </a:t>
            </a:r>
            <a:r>
              <a:rPr lang="en-US" altLang="zh-CN" sz="1400" dirty="0"/>
              <a:t>to evaluate the </a:t>
            </a:r>
            <a:r>
              <a:rPr lang="en-US" altLang="zh-CN" sz="1400" dirty="0" smtClean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Concern: </a:t>
            </a:r>
            <a:r>
              <a:rPr lang="en-US" altLang="zh-CN" sz="1400" b="1" dirty="0"/>
              <a:t>If the model is not able to correctly identify the potential customers willing to avail Personal loan will be a big loss for the campaign target. </a:t>
            </a:r>
            <a:r>
              <a:rPr lang="en-US" altLang="zh-CN" sz="1400" b="1" u="sng" dirty="0"/>
              <a:t>Hence, Recall is the right metric to check the performance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75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648" y="143946"/>
            <a:ext cx="59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 smtClean="0"/>
              <a:t>Decision Tree Model- Important Features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648" y="5525334"/>
            <a:ext cx="106893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 smtClean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According to the decision tree model, Income is the most important variable for predicting the Personal Loan</a:t>
            </a:r>
          </a:p>
          <a:p>
            <a:endParaRPr lang="zh-CN" alt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094" y="544056"/>
            <a:ext cx="6522297" cy="49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648" y="143946"/>
            <a:ext cx="771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 smtClean="0"/>
              <a:t>Decision Tree Model- Pre Pruning Using Grid Search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76" y="1152525"/>
            <a:ext cx="5883175" cy="3384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758" y="1042797"/>
            <a:ext cx="4807334" cy="3276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" y="4927865"/>
            <a:ext cx="10927570" cy="11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648" y="143946"/>
            <a:ext cx="771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 smtClean="0"/>
              <a:t>Decision Tree Model- Post Pruning Using Cost Complexity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12" y="730377"/>
            <a:ext cx="5890544" cy="2177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57162" y="3094302"/>
            <a:ext cx="6069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In Post Pruning: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Major target was to reduce overfitting by using gird search which assist to get the optimal values for Hyper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Using cost complexity pruning method entropy was realized as best criteria to be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We get best Recall values on train and Test data</a:t>
            </a:r>
            <a:endParaRPr lang="zh-CN" alt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243" y="730377"/>
            <a:ext cx="3941429" cy="2159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2243" y="2916852"/>
            <a:ext cx="3941429" cy="2667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609" y="4849759"/>
            <a:ext cx="5989008" cy="82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648" y="143946"/>
            <a:ext cx="8375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 smtClean="0"/>
              <a:t>Decision Tree Model- Confusion Matrix Using Different CC Alpha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22" y="576263"/>
            <a:ext cx="8231066" cy="46083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4880" y="5410123"/>
            <a:ext cx="718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Helvetica Neue"/>
              </a:rPr>
              <a:t>No further improvement in true </a:t>
            </a:r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positives values </a:t>
            </a:r>
            <a:r>
              <a:rPr lang="en-US" altLang="zh-CN" b="1" dirty="0" smtClean="0">
                <a:solidFill>
                  <a:srgbClr val="000000"/>
                </a:solidFill>
                <a:latin typeface="Helvetica Neue"/>
              </a:rPr>
              <a:t>was observed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593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648" y="143946"/>
            <a:ext cx="8375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 smtClean="0"/>
              <a:t>Comparing Models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51" y="909828"/>
            <a:ext cx="6627822" cy="2519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12648" y="3625471"/>
            <a:ext cx="106222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Conclusion on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We can see the best Recall value for Train and Test Data is for Decision tree with </a:t>
            </a:r>
            <a:r>
              <a:rPr lang="en-US" altLang="zh-CN" sz="1600" dirty="0" smtClean="0">
                <a:solidFill>
                  <a:srgbClr val="000000"/>
                </a:solidFill>
                <a:latin typeface="Helvetica Neue"/>
              </a:rPr>
              <a:t>hyper parameter 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tuning, but in this case we loose all the feature and only income is considered, so this is not an ideal case for </a:t>
            </a:r>
            <a:r>
              <a:rPr lang="en-US" altLang="zh-CN" sz="1600" dirty="0" smtClean="0">
                <a:solidFill>
                  <a:srgbClr val="000000"/>
                </a:solidFill>
                <a:latin typeface="Helvetica Neue"/>
              </a:rPr>
              <a:t>Business</a:t>
            </a:r>
          </a:p>
          <a:p>
            <a:endParaRPr lang="en-US" altLang="zh-CN" sz="1600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Second Best Model is Decision Tree with post pruning, which also maintain the features and has very good Recall values on both Train and Test </a:t>
            </a:r>
            <a:r>
              <a:rPr lang="en-US" altLang="zh-CN" sz="1600" dirty="0" smtClean="0">
                <a:solidFill>
                  <a:srgbClr val="000000"/>
                </a:solidFill>
                <a:latin typeface="Helvetica Neue"/>
              </a:rPr>
              <a:t>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Helvetica Neue"/>
              </a:rPr>
              <a:t>Best Model for Personal Campaign is Decision tree with post-pruning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459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2648" y="143946"/>
            <a:ext cx="8375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Century" panose="02040604050505020304" pitchFamily="18" charset="0"/>
              </a:defRPr>
            </a:lvl1pPr>
          </a:lstStyle>
          <a:p>
            <a:r>
              <a:rPr lang="en-US" altLang="zh-CN" dirty="0"/>
              <a:t>Actionable Insights &amp; Recommendations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4325" y="982969"/>
            <a:ext cx="112715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</a:rPr>
              <a:t>As we have observed that Income is most important Feature, which indicates that Income has a good effect on Personal Loan, Customers with High Income have more chances of having Personal Loan. So it is advised to Target Customers with high </a:t>
            </a:r>
            <a:r>
              <a:rPr lang="en-US" altLang="zh-CN" dirty="0" smtClean="0">
                <a:solidFill>
                  <a:srgbClr val="000000"/>
                </a:solidFill>
              </a:rPr>
              <a:t>income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</a:rPr>
              <a:t>CCAvg also show a good relationship with Personal Loan, which means customer who are spending more on credit cards can be targeted for Personal </a:t>
            </a:r>
            <a:r>
              <a:rPr lang="en-US" altLang="zh-CN" dirty="0" smtClean="0">
                <a:solidFill>
                  <a:srgbClr val="000000"/>
                </a:solidFill>
              </a:rPr>
              <a:t>Loan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</a:rPr>
              <a:t>Since CD account has good relation with Personal loan, customers having CD account can be targeted for personal </a:t>
            </a:r>
            <a:r>
              <a:rPr lang="en-US" altLang="zh-CN" dirty="0" smtClean="0">
                <a:solidFill>
                  <a:srgbClr val="000000"/>
                </a:solidFill>
              </a:rPr>
              <a:t>loans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</a:rPr>
              <a:t>Customers who has more family members can be </a:t>
            </a:r>
            <a:r>
              <a:rPr lang="en-US" altLang="zh-CN" dirty="0" smtClean="0">
                <a:solidFill>
                  <a:srgbClr val="000000"/>
                </a:solidFill>
              </a:rPr>
              <a:t>targeted </a:t>
            </a:r>
            <a:r>
              <a:rPr lang="en-US" altLang="zh-CN" dirty="0">
                <a:solidFill>
                  <a:srgbClr val="000000"/>
                </a:solidFill>
              </a:rPr>
              <a:t>for personal loan as well, since the relation between Family variable with personal loan is also </a:t>
            </a:r>
            <a:r>
              <a:rPr lang="en-US" altLang="zh-CN" dirty="0" smtClean="0">
                <a:solidFill>
                  <a:srgbClr val="000000"/>
                </a:solidFill>
              </a:rPr>
              <a:t>good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</a:rPr>
              <a:t>Customer willing to have high mortgage value can also be targeted for personal </a:t>
            </a:r>
            <a:r>
              <a:rPr lang="en-US" altLang="zh-CN" dirty="0" smtClean="0">
                <a:solidFill>
                  <a:srgbClr val="000000"/>
                </a:solidFill>
              </a:rPr>
              <a:t>loan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</a:rPr>
              <a:t>Customer whose Education level is high can be targeted for personal </a:t>
            </a:r>
            <a:r>
              <a:rPr lang="en-US" altLang="zh-CN" dirty="0" smtClean="0">
                <a:solidFill>
                  <a:srgbClr val="000000"/>
                </a:solidFill>
              </a:rPr>
              <a:t>loan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</a:rPr>
              <a:t>Customer using addition bank services like Credit card or online doesn't have any significant impact on personal loan, so marketing/campaign team must not put more focus on such customers</a:t>
            </a:r>
            <a:endParaRPr lang="en-US" altLang="zh-CN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54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4637" y="195560"/>
            <a:ext cx="673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Data Information</a:t>
            </a:r>
            <a:endParaRPr lang="zh-CN" altLang="en-US" sz="2400" b="1" dirty="0">
              <a:latin typeface="Century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6621" y="1088327"/>
            <a:ext cx="11143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i="1" dirty="0" smtClean="0"/>
              <a:t>The given data contains Axis Insurance company customer’s profile</a:t>
            </a:r>
            <a:endParaRPr lang="en-GB" altLang="zh-CN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7259"/>
              </p:ext>
            </p:extLst>
          </p:nvPr>
        </p:nvGraphicFramePr>
        <p:xfrm>
          <a:off x="8074024" y="1960912"/>
          <a:ext cx="2597023" cy="754856"/>
        </p:xfrm>
        <a:graphic>
          <a:graphicData uri="http://schemas.openxmlformats.org/drawingml/2006/table">
            <a:tbl>
              <a:tblPr/>
              <a:tblGrid>
                <a:gridCol w="1484013"/>
                <a:gridCol w="1113010"/>
              </a:tblGrid>
              <a:tr h="37742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Observation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Variable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774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44968" y="3136392"/>
            <a:ext cx="3794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dirty="0" smtClean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/>
              <a:t>The data set has total </a:t>
            </a:r>
            <a:r>
              <a:rPr lang="en-GB" altLang="zh-CN" dirty="0" smtClean="0"/>
              <a:t>14 </a:t>
            </a:r>
            <a:r>
              <a:rPr lang="en-GB" altLang="zh-CN" dirty="0"/>
              <a:t>columns and </a:t>
            </a:r>
            <a:r>
              <a:rPr lang="en-GB" altLang="zh-CN" dirty="0" smtClean="0"/>
              <a:t>5000 </a:t>
            </a:r>
            <a:r>
              <a:rPr lang="en-GB" altLang="zh-CN" dirty="0" smtClean="0"/>
              <a:t>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There are missing values in the dataset </a:t>
            </a:r>
            <a:endParaRPr lang="en-GB" altLang="zh-CN" dirty="0"/>
          </a:p>
          <a:p>
            <a:endParaRPr lang="en-ZA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18940"/>
              </p:ext>
            </p:extLst>
          </p:nvPr>
        </p:nvGraphicFramePr>
        <p:xfrm>
          <a:off x="698373" y="1717167"/>
          <a:ext cx="6032500" cy="2838450"/>
        </p:xfrm>
        <a:graphic>
          <a:graphicData uri="http://schemas.openxmlformats.org/drawingml/2006/table">
            <a:tbl>
              <a:tblPr/>
              <a:tblGrid>
                <a:gridCol w="1219200"/>
                <a:gridCol w="4813300"/>
              </a:tblGrid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Variable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Description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Customer ID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Customer’s age in completed years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Experience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#years of professional experience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Income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Annual income of the customer (in thousand dollars)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ZIP Code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Home Address ZIP code.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Family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the Family size of the customer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CCAvg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Avg. spending on credit cards per month (in thousand dollars)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Education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Education Level. 1: Undergrad; 2: Graduate;3: Advanced/Professional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Mortgage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Value of house mortgage if any. (in thousand dollars)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Personal_Loan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Did this customer accept the personal loan offered in the last campaign?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Securities_Account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Does the customer have securities account with the bank?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CD_Account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Does the customer have a certificate of deposit (CD) account with the bank?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Online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Do customers use internet banking facilities?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CreditCard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Does the customer use a credit card issued by Universal Bank?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4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75234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4437" y="2999452"/>
            <a:ext cx="2949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sz="4000" b="1" dirty="0" smtClean="0">
                <a:solidFill>
                  <a:srgbClr val="0070C0"/>
                </a:solidFill>
                <a:latin typeface="Century" panose="02040604050505020304" pitchFamily="18" charset="0"/>
              </a:rPr>
              <a:t>Thank You </a:t>
            </a:r>
            <a:endParaRPr lang="en-GB" altLang="zh-CN" sz="4000" b="1" dirty="0">
              <a:solidFill>
                <a:srgbClr val="0070C0"/>
              </a:solidFill>
              <a:latin typeface="Century" panose="02040604050505020304" pitchFamily="18" charset="0"/>
            </a:endParaRPr>
          </a:p>
          <a:p>
            <a:endParaRPr lang="zh-CN" altLang="en-US" sz="4000" b="1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4637" y="195560"/>
            <a:ext cx="673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Data </a:t>
            </a:r>
            <a:r>
              <a:rPr lang="en-ZA" altLang="zh-CN" sz="2400" b="1" dirty="0" smtClean="0">
                <a:latin typeface="Century" panose="02040604050505020304" pitchFamily="18" charset="0"/>
              </a:rPr>
              <a:t>Description</a:t>
            </a:r>
            <a:endParaRPr lang="zh-CN" altLang="en-US" sz="2400" b="1" dirty="0">
              <a:latin typeface="Century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37" y="967359"/>
            <a:ext cx="6248400" cy="37528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25043" y="1289512"/>
            <a:ext cx="53427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ea typeface="+mj-ea"/>
              </a:rPr>
              <a:t>Description: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ea typeface="+mj-ea"/>
              </a:rPr>
              <a:t>Average age of customer in given data set is 45.34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ea typeface="+mj-ea"/>
              </a:rPr>
              <a:t>Average experience of customers in years is 20.10 years. But experience Variable has -</a:t>
            </a:r>
            <a:r>
              <a:rPr lang="en-US" altLang="zh-CN" sz="1400" dirty="0" err="1">
                <a:solidFill>
                  <a:srgbClr val="000000"/>
                </a:solidFill>
                <a:ea typeface="+mj-ea"/>
              </a:rPr>
              <a:t>ve</a:t>
            </a:r>
            <a:r>
              <a:rPr lang="en-US" altLang="zh-CN" sz="1400" dirty="0">
                <a:solidFill>
                  <a:srgbClr val="000000"/>
                </a:solidFill>
                <a:ea typeface="+mj-ea"/>
              </a:rPr>
              <a:t> values which is not correct, this need to be fixed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ea typeface="+mj-ea"/>
              </a:rPr>
              <a:t>Average income of customer in dollars is 73.77K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ea typeface="+mj-ea"/>
              </a:rPr>
              <a:t>Average family size is 2.4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ea typeface="+mj-ea"/>
              </a:rPr>
              <a:t>Average amount spent by customer on credit cart in dollars is 1.93K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ea typeface="+mj-ea"/>
              </a:rPr>
              <a:t>On an average most of the customer are Under graduate or graduate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ea typeface="+mj-ea"/>
              </a:rPr>
              <a:t>Average house loan customer availed in dollars is 56.5K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ea typeface="+mj-ea"/>
              </a:rPr>
              <a:t>For variables: Income, CCAvg, Experience, Mortgage, Security_Account</a:t>
            </a:r>
            <a:r>
              <a:rPr lang="en-US" altLang="zh-CN" sz="1400" dirty="0" smtClean="0">
                <a:solidFill>
                  <a:srgbClr val="000000"/>
                </a:solidFill>
                <a:ea typeface="+mj-ea"/>
              </a:rPr>
              <a:t>, CD_Accounts, CreditCard </a:t>
            </a:r>
            <a:r>
              <a:rPr lang="en-US" altLang="zh-CN" sz="1400" dirty="0">
                <a:solidFill>
                  <a:srgbClr val="000000"/>
                </a:solidFill>
                <a:ea typeface="+mj-ea"/>
              </a:rPr>
              <a:t>has big difference between mean Vs Max values, which suggest that there are some extreme values or possible outliers</a:t>
            </a:r>
            <a:endParaRPr lang="en-US" altLang="zh-CN" sz="1400" b="0" i="0" dirty="0">
              <a:solidFill>
                <a:srgbClr val="000000"/>
              </a:solidFill>
              <a:effectLst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44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760" y="0"/>
            <a:ext cx="786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Exploratory Data Analysis – </a:t>
            </a:r>
            <a:r>
              <a:rPr lang="en-ZA" altLang="zh-CN" sz="2400" b="1" dirty="0" smtClean="0">
                <a:latin typeface="Century" panose="02040604050505020304" pitchFamily="18" charset="0"/>
              </a:rPr>
              <a:t>Categorical Variables</a:t>
            </a:r>
            <a:endParaRPr lang="zh-CN" altLang="en-US" sz="2400" b="1" dirty="0">
              <a:latin typeface="Century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7136" y="5224165"/>
            <a:ext cx="8500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00"/>
                </a:solidFill>
                <a:latin typeface="Helvetica Neue"/>
              </a:rPr>
              <a:t>Observation</a:t>
            </a:r>
            <a:endParaRPr lang="en-GB" altLang="zh-CN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Most of the customer has family size as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Most of the customer are Undergraduate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Most of the customer don't have </a:t>
            </a:r>
            <a:r>
              <a:rPr lang="en-US" altLang="zh-CN" dirty="0" err="1"/>
              <a:t>CD_Account</a:t>
            </a:r>
            <a:r>
              <a:rPr lang="en-US" altLang="zh-CN" dirty="0"/>
              <a:t>, Credit Card and Securities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Most of the customer use Online banking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71" y="544151"/>
            <a:ext cx="9620250" cy="476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39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760" y="0"/>
            <a:ext cx="786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Exploratory Data Analysis – </a:t>
            </a:r>
            <a:r>
              <a:rPr lang="en-ZA" altLang="zh-CN" sz="2400" b="1" dirty="0" smtClean="0">
                <a:latin typeface="Century" panose="02040604050505020304" pitchFamily="18" charset="0"/>
              </a:rPr>
              <a:t>Continuous Variables</a:t>
            </a:r>
            <a:endParaRPr lang="zh-CN" altLang="en-US" sz="2400" b="1" dirty="0">
              <a:latin typeface="Century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7136" y="5224165"/>
            <a:ext cx="10823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00"/>
                </a:solidFill>
                <a:latin typeface="Helvetica Neue"/>
              </a:rPr>
              <a:t>Observation</a:t>
            </a:r>
            <a:endParaRPr lang="en-GB" altLang="zh-CN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Age and Experience is normally distributed, need to fix experience as it has -</a:t>
            </a:r>
            <a:r>
              <a:rPr lang="en-US" altLang="zh-CN" dirty="0" err="1"/>
              <a:t>ve</a:t>
            </a:r>
            <a:r>
              <a:rPr lang="en-US" altLang="zh-CN" dirty="0"/>
              <a:t> values which is not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Income and CC </a:t>
            </a:r>
            <a:r>
              <a:rPr lang="en-US" altLang="zh-CN" dirty="0" err="1"/>
              <a:t>Avg</a:t>
            </a:r>
            <a:r>
              <a:rPr lang="en-US" altLang="zh-CN" dirty="0"/>
              <a:t> is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Most of the customer don't have Mortgage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Zipcode</a:t>
            </a:r>
            <a:r>
              <a:rPr lang="en-US" altLang="zh-CN" dirty="0"/>
              <a:t> is normally distributed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60" y="461665"/>
            <a:ext cx="9572625" cy="4686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26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1420" y="1426684"/>
            <a:ext cx="7398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sz="4000" b="1" dirty="0" smtClean="0">
                <a:solidFill>
                  <a:srgbClr val="0070C0"/>
                </a:solidFill>
                <a:latin typeface="Century" panose="02040604050505020304" pitchFamily="18" charset="0"/>
              </a:rPr>
              <a:t>Exploratory </a:t>
            </a:r>
            <a:r>
              <a:rPr lang="en-ZA" altLang="zh-CN" sz="4000" b="1" dirty="0">
                <a:solidFill>
                  <a:srgbClr val="0070C0"/>
                </a:solidFill>
                <a:latin typeface="Century" panose="02040604050505020304" pitchFamily="18" charset="0"/>
              </a:rPr>
              <a:t>Data Analysis- </a:t>
            </a:r>
            <a:endParaRPr lang="en-ZA" altLang="zh-CN" sz="4000" b="1" dirty="0" smtClean="0">
              <a:solidFill>
                <a:srgbClr val="0070C0"/>
              </a:solidFill>
              <a:latin typeface="Century" panose="02040604050505020304" pitchFamily="18" charset="0"/>
            </a:endParaRPr>
          </a:p>
          <a:p>
            <a:endParaRPr lang="en-ZA" altLang="zh-CN" sz="4000" b="1" dirty="0">
              <a:solidFill>
                <a:srgbClr val="0070C0"/>
              </a:solidFill>
              <a:latin typeface="Century" panose="02040604050505020304" pitchFamily="18" charset="0"/>
            </a:endParaRPr>
          </a:p>
          <a:p>
            <a:r>
              <a:rPr lang="en-ZA" altLang="zh-CN" sz="4000" b="1" dirty="0" smtClean="0">
                <a:solidFill>
                  <a:srgbClr val="0070C0"/>
                </a:solidFill>
                <a:latin typeface="Century" panose="02040604050505020304" pitchFamily="18" charset="0"/>
              </a:rPr>
              <a:t>Bi-Variate </a:t>
            </a:r>
            <a:r>
              <a:rPr lang="en-ZA" altLang="zh-CN" sz="4000" b="1" dirty="0">
                <a:solidFill>
                  <a:srgbClr val="0070C0"/>
                </a:solidFill>
                <a:latin typeface="Century" panose="02040604050505020304" pitchFamily="18" charset="0"/>
              </a:rPr>
              <a:t>and Multi Variate Analysis</a:t>
            </a:r>
            <a:endParaRPr lang="zh-CN" altLang="en-US" sz="4000" b="1" dirty="0">
              <a:solidFill>
                <a:srgbClr val="0070C0"/>
              </a:solidFill>
              <a:latin typeface="Century" panose="02040604050505020304" pitchFamily="18" charset="0"/>
            </a:endParaRPr>
          </a:p>
          <a:p>
            <a:endParaRPr lang="zh-CN" altLang="en-US" sz="4000" b="1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760" y="0"/>
            <a:ext cx="8431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sz="2400" b="1" dirty="0" smtClean="0">
                <a:latin typeface="Century" panose="02040604050505020304" pitchFamily="18" charset="0"/>
              </a:rPr>
              <a:t>Exploratory Data Analysis- Correlation Matrix</a:t>
            </a:r>
            <a:endParaRPr lang="zh-CN" altLang="en-US" sz="2400" b="1" dirty="0">
              <a:latin typeface="Century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7679" y="4797886"/>
            <a:ext cx="115183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00"/>
                </a:solidFill>
                <a:latin typeface="Helvetica Neue"/>
              </a:rPr>
              <a:t>Observation</a:t>
            </a:r>
            <a:r>
              <a:rPr lang="en-GB" altLang="zh-CN" b="1" dirty="0" smtClean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Personal Loan has high correlation with Income, Credit card average spending and CD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 other variable we see high correlation between Age and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Income and CCAvg are high correlation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Personal loan doesn't seems to have any major correlation with experience. Since Experience has some -</a:t>
            </a:r>
            <a:r>
              <a:rPr lang="en-US" altLang="zh-CN" dirty="0" err="1"/>
              <a:t>ve</a:t>
            </a:r>
            <a:r>
              <a:rPr lang="en-US" altLang="zh-CN" dirty="0"/>
              <a:t> </a:t>
            </a:r>
            <a:r>
              <a:rPr lang="en-US" altLang="zh-CN" dirty="0" err="1"/>
              <a:t>enteries,we</a:t>
            </a:r>
            <a:r>
              <a:rPr lang="en-US" altLang="zh-CN" dirty="0"/>
              <a:t> can look at dropping Experience during data cleaning</a:t>
            </a:r>
          </a:p>
          <a:p>
            <a:endParaRPr lang="en-GB" altLang="zh-CN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659" y="461665"/>
            <a:ext cx="7302114" cy="42136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50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759" y="0"/>
            <a:ext cx="912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altLang="zh-CN" sz="2000" b="1" dirty="0" smtClean="0">
                <a:latin typeface="Century" panose="02040604050505020304" pitchFamily="18" charset="0"/>
              </a:rPr>
              <a:t>Exploratory Data Analysis- </a:t>
            </a:r>
            <a:r>
              <a:rPr lang="en-ZA" altLang="zh-CN" sz="2000" b="1" dirty="0" smtClean="0">
                <a:latin typeface="Century" panose="02040604050505020304" pitchFamily="18" charset="0"/>
              </a:rPr>
              <a:t>Personal Loan  </a:t>
            </a:r>
            <a:r>
              <a:rPr lang="en-ZA" altLang="zh-CN" sz="2000" b="1" dirty="0" smtClean="0">
                <a:latin typeface="Century" panose="02040604050505020304" pitchFamily="18" charset="0"/>
              </a:rPr>
              <a:t>Vs </a:t>
            </a:r>
            <a:r>
              <a:rPr lang="en-ZA" altLang="zh-CN" sz="2000" b="1" dirty="0" smtClean="0">
                <a:latin typeface="Century" panose="02040604050505020304" pitchFamily="18" charset="0"/>
              </a:rPr>
              <a:t>Income and Age</a:t>
            </a:r>
            <a:endParaRPr lang="zh-CN" altLang="en-US" sz="2000" b="1" dirty="0">
              <a:latin typeface="Century" panose="020406040505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25" y="0"/>
            <a:ext cx="2695575" cy="657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4325" cy="11525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30696" y="4885099"/>
            <a:ext cx="5218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00"/>
                </a:solidFill>
                <a:latin typeface="Helvetica Neue"/>
              </a:rPr>
              <a:t>Observation</a:t>
            </a:r>
            <a:r>
              <a:rPr lang="en-GB" altLang="zh-CN" b="1" dirty="0" smtClean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r>
              <a:rPr lang="en-US" altLang="zh-CN" dirty="0"/>
              <a:t>Personal Loan doesn't have any major dependency on Age</a:t>
            </a:r>
          </a:p>
          <a:p>
            <a:endParaRPr lang="en-GB" altLang="zh-CN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4696" y="48850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b="1" dirty="0">
                <a:solidFill>
                  <a:srgbClr val="000000"/>
                </a:solidFill>
                <a:latin typeface="Helvetica Neue"/>
              </a:rPr>
              <a:t>Observation</a:t>
            </a:r>
            <a:r>
              <a:rPr lang="en-GB" altLang="zh-CN" b="1" dirty="0" smtClean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r>
              <a:rPr lang="en-US" altLang="zh-CN" dirty="0"/>
              <a:t>Income seems to be one of the major dependent variables, higher the income more chances of customer availing loan</a:t>
            </a:r>
          </a:p>
          <a:p>
            <a:endParaRPr lang="en-GB" altLang="zh-CN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54" y="657225"/>
            <a:ext cx="5528160" cy="3666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701" y="713902"/>
            <a:ext cx="5373132" cy="3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1547</Words>
  <Application>Microsoft Office PowerPoint</Application>
  <PresentationFormat>Widescreen</PresentationFormat>
  <Paragraphs>183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Helvetica Neue</vt:lpstr>
      <vt:lpstr>SimSun</vt:lpstr>
      <vt:lpstr>Arial</vt:lpstr>
      <vt:lpstr>Calibri</vt:lpstr>
      <vt:lpstr>Calibri Light</vt:lpstr>
      <vt:lpstr>Century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 Kaushal (Jayant, MTN SA Monza Project)</dc:creator>
  <cp:lastModifiedBy>Jayant Kaushal (Jayant, MTN SA Monza Project)</cp:lastModifiedBy>
  <cp:revision>68</cp:revision>
  <dcterms:created xsi:type="dcterms:W3CDTF">2021-01-29T16:52:01Z</dcterms:created>
  <dcterms:modified xsi:type="dcterms:W3CDTF">2021-03-12T18:40:38Z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(3)QmX+IR799b1dqZeaV3ZZeqdANt+8Tu4EkhwqUSCWH+/F1eSKlS45yfHJgVHxkPwbqeTRP46Y
FjdqrvLqxjkRZHHtklt8mwEq8Bp1K2wn2VZ6Qpul256l4MyKlZR85iHXJLUI8g+24HRyJUI4
6o5gLQ/jEWXklkiXQMyhBQ09H/MeXo6ZArTscq2eINxuGfAgk1c3TFh+m8zfJCD3yixZL4OE
VhejEfkFy5CYnNUcuw</vt:lpwstr>
  </property>
  <property fmtid="{D5CDD505-2E9C-101B-9397-08002B2CF9AE}" pid="3" name="_2015_ms_pID_7253431">
    <vt:lpwstr>gozegvAHVwrqwLhV2mUY4ORb4R7fy5diLRwqJsXqaOfykdnJV6VyMX
CWH+OLzSt0clxyK+nAuswk0227SDjI+35597SUE5BQO0nMjrkpp6kJUF9fpL7kR+E6R9pp24
+r8MxzAX3x3LWLo1wZ/ujR8rtnApjjo6qaWKeRhQWvkHZObAziTit1sattVhtPrfGEPWaa5F
2LYZIm06za54R86JLgzXa2wUojmA8UfBRtv3</vt:lpwstr>
  </property>
  <property fmtid="{D5CDD505-2E9C-101B-9397-08002B2CF9AE}" pid="4" name="_2015_ms_pID_7253432">
    <vt:lpwstr>kQ==</vt:lpwstr>
  </property>
</Properties>
</file>