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4159B93-FAAD-4888-9064-7EEB12915FEC}">
          <p14:sldIdLst>
            <p14:sldId id="256"/>
            <p14:sldId id="257"/>
            <p14:sldId id="264"/>
            <p14:sldId id="258"/>
            <p14:sldId id="265"/>
            <p14:sldId id="259"/>
            <p14:sldId id="260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4B8"/>
    <a:srgbClr val="C805E9"/>
    <a:srgbClr val="CE2DDF"/>
    <a:srgbClr val="E17DEB"/>
    <a:srgbClr val="FFF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118645911011681E-2"/>
          <c:y val="2.4997514418611318E-2"/>
          <c:w val="0.89794389763779525"/>
          <c:h val="0.843983773408130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3"/>
                <c:pt idx="0">
                  <c:v>1 курс</c:v>
                </c:pt>
                <c:pt idx="1">
                  <c:v>2 курс </c:v>
                </c:pt>
                <c:pt idx="2">
                  <c:v>3 курс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0.12</c:v>
                </c:pt>
                <c:pt idx="1">
                  <c:v>0.17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A4-4DFE-BAFC-B3CAF47ABC1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3"/>
                <c:pt idx="0">
                  <c:v>1 курс</c:v>
                </c:pt>
                <c:pt idx="1">
                  <c:v>2 курс </c:v>
                </c:pt>
                <c:pt idx="2">
                  <c:v>3 курс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2DA4-4DFE-BAFC-B3CAF47ABC1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Столбец1</c:v>
                </c:pt>
              </c:strCache>
            </c:strRef>
          </c:tx>
          <c:invertIfNegative val="0"/>
          <c:cat>
            <c:strRef>
              <c:f>Лист1!$A$2:$A$5</c:f>
              <c:strCache>
                <c:ptCount val="3"/>
                <c:pt idx="0">
                  <c:v>1 курс</c:v>
                </c:pt>
                <c:pt idx="1">
                  <c:v>2 курс </c:v>
                </c:pt>
                <c:pt idx="2">
                  <c:v>3 курс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DA4-4DFE-BAFC-B3CAF47ABC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116699520"/>
        <c:axId val="114322432"/>
      </c:barChart>
      <c:catAx>
        <c:axId val="116699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4322432"/>
        <c:crosses val="autoZero"/>
        <c:auto val="1"/>
        <c:lblAlgn val="ctr"/>
        <c:lblOffset val="100"/>
        <c:noMultiLvlLbl val="0"/>
      </c:catAx>
      <c:valAx>
        <c:axId val="11432243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16699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  <c:userShapes r:id="rId2"/>
</c:chartSpace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1C9F9-F8D2-4F6E-B78C-3602DF4664CD}" type="doc">
      <dgm:prSet loTypeId="urn:microsoft.com/office/officeart/2005/8/layout/vList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C07104B-9DF4-4735-B089-43B439A536BF}">
      <dgm:prSet phldrT="[Текст]"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Классифицировать пользователей с помощью 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использования 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открытых пользовательских данных социальной сети ВКонтакте.</a:t>
          </a:r>
          <a:endParaRPr lang="ru-RU" dirty="0"/>
        </a:p>
      </dgm:t>
    </dgm:pt>
    <dgm:pt modelId="{B6B3BACE-4E64-4070-85F5-5B91460F16EF}" type="parTrans" cxnId="{D5D220D5-6B9F-4914-812F-BE2BA29355B1}">
      <dgm:prSet/>
      <dgm:spPr/>
      <dgm:t>
        <a:bodyPr/>
        <a:lstStyle/>
        <a:p>
          <a:endParaRPr lang="ru-RU"/>
        </a:p>
      </dgm:t>
    </dgm:pt>
    <dgm:pt modelId="{4BBBA081-0841-4726-8338-030957781A4B}" type="sibTrans" cxnId="{D5D220D5-6B9F-4914-812F-BE2BA29355B1}">
      <dgm:prSet/>
      <dgm:spPr/>
      <dgm:t>
        <a:bodyPr/>
        <a:lstStyle/>
        <a:p>
          <a:endParaRPr lang="ru-RU"/>
        </a:p>
      </dgm:t>
    </dgm:pt>
    <dgm:pt modelId="{28E9BE91-9654-4429-9891-956BE0374434}" type="pres">
      <dgm:prSet presAssocID="{F041C9F9-F8D2-4F6E-B78C-3602DF4664C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2099103-8A2B-46F1-9B68-FA1A8CF787B2}" type="pres">
      <dgm:prSet presAssocID="{BC07104B-9DF4-4735-B089-43B439A536BF}" presName="comp" presStyleCnt="0"/>
      <dgm:spPr/>
    </dgm:pt>
    <dgm:pt modelId="{909AE1C3-79C6-49F3-9B49-D954CDDCB8B6}" type="pres">
      <dgm:prSet presAssocID="{BC07104B-9DF4-4735-B089-43B439A536BF}" presName="box" presStyleLbl="node1" presStyleIdx="0" presStyleCnt="1" custLinFactNeighborX="-6478" custLinFactNeighborY="-12979"/>
      <dgm:spPr/>
      <dgm:t>
        <a:bodyPr/>
        <a:lstStyle/>
        <a:p>
          <a:endParaRPr lang="ru-RU"/>
        </a:p>
      </dgm:t>
    </dgm:pt>
    <dgm:pt modelId="{D18CA132-9AAF-4F15-8CA7-0D64F67F6947}" type="pres">
      <dgm:prSet presAssocID="{BC07104B-9DF4-4735-B089-43B439A536BF}" presName="img" presStyleLbl="fgImgPlace1" presStyleIdx="0" presStyleCnt="1" custScaleX="99385" custScaleY="64660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20835C8-C737-4030-A600-EA49B03F9576}" type="pres">
      <dgm:prSet presAssocID="{BC07104B-9DF4-4735-B089-43B439A536BF}" presName="text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5D220D5-6B9F-4914-812F-BE2BA29355B1}" srcId="{F041C9F9-F8D2-4F6E-B78C-3602DF4664CD}" destId="{BC07104B-9DF4-4735-B089-43B439A536BF}" srcOrd="0" destOrd="0" parTransId="{B6B3BACE-4E64-4070-85F5-5B91460F16EF}" sibTransId="{4BBBA081-0841-4726-8338-030957781A4B}"/>
    <dgm:cxn modelId="{606F2D4F-A214-4D49-BD10-98A8CE5113E5}" type="presOf" srcId="{F041C9F9-F8D2-4F6E-B78C-3602DF4664CD}" destId="{28E9BE91-9654-4429-9891-956BE0374434}" srcOrd="0" destOrd="0" presId="urn:microsoft.com/office/officeart/2005/8/layout/vList4"/>
    <dgm:cxn modelId="{6EF6D634-B60B-40BF-9EB7-2772CCDE738F}" type="presOf" srcId="{BC07104B-9DF4-4735-B089-43B439A536BF}" destId="{A20835C8-C737-4030-A600-EA49B03F9576}" srcOrd="1" destOrd="0" presId="urn:microsoft.com/office/officeart/2005/8/layout/vList4"/>
    <dgm:cxn modelId="{ECA7A746-CC7C-42CF-9EEC-B93CBCDC0ED8}" type="presOf" srcId="{BC07104B-9DF4-4735-B089-43B439A536BF}" destId="{909AE1C3-79C6-49F3-9B49-D954CDDCB8B6}" srcOrd="0" destOrd="0" presId="urn:microsoft.com/office/officeart/2005/8/layout/vList4"/>
    <dgm:cxn modelId="{383C2671-C6D7-4614-8826-A2F1538CD0B0}" type="presParOf" srcId="{28E9BE91-9654-4429-9891-956BE0374434}" destId="{A2099103-8A2B-46F1-9B68-FA1A8CF787B2}" srcOrd="0" destOrd="0" presId="urn:microsoft.com/office/officeart/2005/8/layout/vList4"/>
    <dgm:cxn modelId="{D483BD70-0EF0-4069-8BE9-C1106B8953B1}" type="presParOf" srcId="{A2099103-8A2B-46F1-9B68-FA1A8CF787B2}" destId="{909AE1C3-79C6-49F3-9B49-D954CDDCB8B6}" srcOrd="0" destOrd="0" presId="urn:microsoft.com/office/officeart/2005/8/layout/vList4"/>
    <dgm:cxn modelId="{F18C2729-4460-4F95-A464-473E1E3CE6BC}" type="presParOf" srcId="{A2099103-8A2B-46F1-9B68-FA1A8CF787B2}" destId="{D18CA132-9AAF-4F15-8CA7-0D64F67F6947}" srcOrd="1" destOrd="0" presId="urn:microsoft.com/office/officeart/2005/8/layout/vList4"/>
    <dgm:cxn modelId="{04DBB9C8-73BA-4FE0-ABC7-420AE170F5BE}" type="presParOf" srcId="{A2099103-8A2B-46F1-9B68-FA1A8CF787B2}" destId="{A20835C8-C737-4030-A600-EA49B03F957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9AE1C3-79C6-49F3-9B49-D954CDDCB8B6}">
      <dsp:nvSpPr>
        <dsp:cNvPr id="0" name=""/>
        <dsp:cNvSpPr/>
      </dsp:nvSpPr>
      <dsp:spPr>
        <a:xfrm>
          <a:off x="0" y="0"/>
          <a:ext cx="11698940" cy="4643998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400" kern="1200" dirty="0" smtClean="0">
              <a:latin typeface="Times New Roman" pitchFamily="18" charset="0"/>
              <a:cs typeface="Times New Roman" pitchFamily="18" charset="0"/>
            </a:rPr>
            <a:t>Классифицировать пользователей с помощью </a:t>
          </a:r>
          <a:r>
            <a:rPr lang="ru-RU" sz="5400" kern="1200" dirty="0" smtClean="0">
              <a:latin typeface="Times New Roman" pitchFamily="18" charset="0"/>
              <a:cs typeface="Times New Roman" pitchFamily="18" charset="0"/>
            </a:rPr>
            <a:t>использования </a:t>
          </a:r>
          <a:r>
            <a:rPr lang="ru-RU" sz="5400" kern="1200" dirty="0" smtClean="0">
              <a:latin typeface="Times New Roman" pitchFamily="18" charset="0"/>
              <a:cs typeface="Times New Roman" pitchFamily="18" charset="0"/>
            </a:rPr>
            <a:t>открытых пользовательских данных социальной сети ВКонтакте.</a:t>
          </a:r>
          <a:endParaRPr lang="ru-RU" sz="5400" kern="1200" dirty="0"/>
        </a:p>
      </dsp:txBody>
      <dsp:txXfrm>
        <a:off x="2804188" y="0"/>
        <a:ext cx="8894753" cy="4643998"/>
      </dsp:txXfrm>
    </dsp:sp>
    <dsp:sp modelId="{D18CA132-9AAF-4F15-8CA7-0D64F67F6947}">
      <dsp:nvSpPr>
        <dsp:cNvPr id="0" name=""/>
        <dsp:cNvSpPr/>
      </dsp:nvSpPr>
      <dsp:spPr>
        <a:xfrm>
          <a:off x="471594" y="1120875"/>
          <a:ext cx="2325398" cy="240224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0.03594</cdr:x>
      <cdr:y>0.791</cdr:y>
    </cdr:from>
    <cdr:to>
      <cdr:x>0.13386</cdr:x>
      <cdr:y>1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206889" y="4580710"/>
          <a:ext cx="1145295" cy="89915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u-RU" dirty="0" smtClean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B86D-2544-4CB0-95CD-FDE9F8A6B1A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72-08EA-40E3-B931-097B6FD96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B86D-2544-4CB0-95CD-FDE9F8A6B1A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72-08EA-40E3-B931-097B6FD96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84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B86D-2544-4CB0-95CD-FDE9F8A6B1A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72-08EA-40E3-B931-097B6FD96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65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B86D-2544-4CB0-95CD-FDE9F8A6B1A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72-08EA-40E3-B931-097B6FD96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33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B86D-2544-4CB0-95CD-FDE9F8A6B1A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72-08EA-40E3-B931-097B6FD96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71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B86D-2544-4CB0-95CD-FDE9F8A6B1A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72-08EA-40E3-B931-097B6FD96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87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B86D-2544-4CB0-95CD-FDE9F8A6B1A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72-08EA-40E3-B931-097B6FD96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0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B86D-2544-4CB0-95CD-FDE9F8A6B1A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72-08EA-40E3-B931-097B6FD96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24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B86D-2544-4CB0-95CD-FDE9F8A6B1A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72-08EA-40E3-B931-097B6FD96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6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B86D-2544-4CB0-95CD-FDE9F8A6B1A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72-08EA-40E3-B931-097B6FD96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71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B86D-2544-4CB0-95CD-FDE9F8A6B1A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17472-08EA-40E3-B931-097B6FD96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36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00B0F0">
                <a:lumMod val="70000"/>
                <a:lumOff val="30000"/>
              </a:srgbClr>
            </a:gs>
            <a:gs pos="18000">
              <a:srgbClr val="00B0F0">
                <a:lumMod val="14000"/>
                <a:lumOff val="86000"/>
              </a:srgb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7B86D-2544-4CB0-95CD-FDE9F8A6B1A8}" type="datetimeFigureOut">
              <a:rPr lang="ru-RU" smtClean="0"/>
              <a:t>11.02.2020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17472-08EA-40E3-B931-097B6FD967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2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36" y="3952802"/>
            <a:ext cx="9870141" cy="29911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5388" y="242048"/>
            <a:ext cx="9144000" cy="36710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Прогнозирование индивидуальной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образовательной траектории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открытым данным социальных сетей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0171"/>
            <a:ext cx="12192000" cy="68781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Овальная выноска 6"/>
          <p:cNvSpPr/>
          <p:nvPr/>
        </p:nvSpPr>
        <p:spPr>
          <a:xfrm>
            <a:off x="1465728" y="363071"/>
            <a:ext cx="9426389" cy="5714999"/>
          </a:xfrm>
          <a:prstGeom prst="wedgeEllipseCallout">
            <a:avLst>
              <a:gd name="adj1" fmla="val 32896"/>
              <a:gd name="adj2" fmla="val 5407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Спасибо за </a:t>
            </a:r>
          </a:p>
          <a:p>
            <a:pPr algn="ctr"/>
            <a:r>
              <a:rPr lang="ru-RU" sz="105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внимание</a:t>
            </a:r>
            <a:endParaRPr lang="ru-RU" sz="105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4412" y="1499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>
                <a:latin typeface="Times New Roman" pitchFamily="18" charset="0"/>
                <a:cs typeface="Times New Roman" pitchFamily="18" charset="0"/>
              </a:rPr>
              <a:t>Цель проекта</a:t>
            </a:r>
            <a:endParaRPr lang="ru-RU" sz="4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438630"/>
              </p:ext>
            </p:extLst>
          </p:nvPr>
        </p:nvGraphicFramePr>
        <p:xfrm>
          <a:off x="349624" y="1532965"/>
          <a:ext cx="11698941" cy="4643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35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95835"/>
            <a:ext cx="10515600" cy="531479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Статистика смены факультетов в процессе обучения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762723924"/>
              </p:ext>
            </p:extLst>
          </p:nvPr>
        </p:nvGraphicFramePr>
        <p:xfrm>
          <a:off x="751116" y="1114696"/>
          <a:ext cx="9268992" cy="5582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939790" y="3418949"/>
            <a:ext cx="355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Общее количество поступивших</a:t>
            </a:r>
            <a:endParaRPr lang="ru-RU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332514" y="6279679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Длительность обучения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0681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Способы реализации: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Собрать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и проанализировать открытые данные о пользователях в социальной сети ВКонтакте в возрасте от 16 до 18 лет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Кластеризовать собранные данные с помощью нейронной сети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Визуализировать полученные данные</a:t>
            </a:r>
          </a:p>
          <a:p>
            <a:endParaRPr lang="ru-RU" sz="3200" dirty="0" smtClean="0"/>
          </a:p>
          <a:p>
            <a:endParaRPr lang="en-US" sz="3200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534" b="94466" l="5800" r="95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2" y="3442106"/>
            <a:ext cx="3853744" cy="389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0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3212"/>
            <a:ext cx="10515600" cy="748938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источника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798319"/>
            <a:ext cx="10091056" cy="5787198"/>
          </a:xfrm>
        </p:spPr>
      </p:pic>
    </p:spTree>
    <p:extLst>
      <p:ext uri="{BB962C8B-B14F-4D97-AF65-F5344CB8AC3E}">
        <p14:creationId xmlns:p14="http://schemas.microsoft.com/office/powerpoint/2010/main" val="154619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Анализируемая информация: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89766"/>
            <a:ext cx="10515600" cy="4351338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Общая информация страницы пользователя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Подписки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на сообщества определенной тематической категории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Активность пользователя в данной тематической группе в виде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одобрения(«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лайков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») к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публикациям в сообществах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6" b="95850" l="3600" r="9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54" y="-104504"/>
            <a:ext cx="3778497" cy="38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976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>
                <a:latin typeface="Times New Roman" pitchFamily="18" charset="0"/>
                <a:cs typeface="Times New Roman" pitchFamily="18" charset="0"/>
              </a:rPr>
              <a:t>Кластеризация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376" y="900953"/>
            <a:ext cx="90229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latin typeface="Times New Roman" pitchFamily="18" charset="0"/>
                <a:cs typeface="Times New Roman" pitchFamily="18" charset="0"/>
              </a:rPr>
              <a:t>Кластер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группа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объектов, имеющих общие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свойства</a:t>
            </a:r>
          </a:p>
          <a:p>
            <a:endParaRPr lang="ru-RU" sz="32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Кластеризация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- разбиение совокупности объектов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 кластеры</a:t>
            </a:r>
          </a:p>
          <a:p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Задача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кластеризации -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сводится к определению «сгущений точек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3200" b="1" i="1" dirty="0">
              <a:latin typeface="Times New Roman" pitchFamily="18" charset="0"/>
              <a:cs typeface="Times New Roman" pitchFamily="18" charset="0"/>
            </a:endParaRPr>
          </a:p>
          <a:p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1" b="44518" l="51806" r="990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5495"/>
          <a:stretch/>
        </p:blipFill>
        <p:spPr>
          <a:xfrm>
            <a:off x="8767482" y="97569"/>
            <a:ext cx="3133165" cy="32193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54" b="46955" l="498" r="499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50000" t="-52987" r="50000" b="52987"/>
          <a:stretch/>
        </p:blipFill>
        <p:spPr>
          <a:xfrm>
            <a:off x="5304864" y="-841694"/>
            <a:ext cx="6849038" cy="76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3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6423" y="426832"/>
            <a:ext cx="9036424" cy="827204"/>
          </a:xfrm>
        </p:spPr>
        <p:txBody>
          <a:bodyPr>
            <a:no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Результат кластеризации собранных данных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7" t="3941" r="6127" b="1243"/>
          <a:stretch/>
        </p:blipFill>
        <p:spPr>
          <a:xfrm>
            <a:off x="3744686" y="1250095"/>
            <a:ext cx="7985760" cy="5124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8389" y="6333921"/>
            <a:ext cx="532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Трёхмерная</a:t>
            </a:r>
            <a:r>
              <a:rPr lang="en-US" dirty="0" smtClean="0"/>
              <a:t> </a:t>
            </a:r>
            <a:r>
              <a:rPr lang="ru-RU" dirty="0" smtClean="0"/>
              <a:t>модель распределения абитуриентов</a:t>
            </a:r>
            <a:endParaRPr lang="ru-RU" dirty="0"/>
          </a:p>
        </p:txBody>
      </p:sp>
      <p:grpSp>
        <p:nvGrpSpPr>
          <p:cNvPr id="33" name="Группа 32"/>
          <p:cNvGrpSpPr/>
          <p:nvPr/>
        </p:nvGrpSpPr>
        <p:grpSpPr>
          <a:xfrm>
            <a:off x="1166948" y="1250095"/>
            <a:ext cx="2325190" cy="5107798"/>
            <a:chOff x="701938" y="702413"/>
            <a:chExt cx="2058679" cy="6080418"/>
          </a:xfrm>
        </p:grpSpPr>
        <p:sp>
          <p:nvSpPr>
            <p:cNvPr id="22" name="TextBox 21"/>
            <p:cNvSpPr txBox="1"/>
            <p:nvPr/>
          </p:nvSpPr>
          <p:spPr>
            <a:xfrm>
              <a:off x="1063439" y="6195196"/>
              <a:ext cx="1484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Фк</a:t>
              </a:r>
              <a:r>
                <a:rPr lang="ru-RU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и спорт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3439" y="4889509"/>
              <a:ext cx="1296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Инженерия </a:t>
              </a:r>
              <a:endParaRPr lang="ru-RU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51852" y="4211345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Искусство</a:t>
              </a:r>
              <a:endParaRPr lang="ru-RU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82938" y="5372908"/>
              <a:ext cx="16385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Иностранные языки</a:t>
              </a:r>
              <a:endParaRPr lang="ru-RU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51852" y="3350561"/>
              <a:ext cx="17087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Компьютерные науки</a:t>
              </a:r>
              <a:endParaRPr lang="ru-RU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1852" y="2811995"/>
              <a:ext cx="1158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История</a:t>
              </a:r>
              <a:endParaRPr lang="ru-RU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51852" y="2096252"/>
              <a:ext cx="1708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Естествознание</a:t>
              </a:r>
              <a:endParaRPr lang="ru-RU" dirty="0"/>
            </a:p>
          </p:txBody>
        </p:sp>
        <p:grpSp>
          <p:nvGrpSpPr>
            <p:cNvPr id="32" name="Группа 31"/>
            <p:cNvGrpSpPr/>
            <p:nvPr/>
          </p:nvGrpSpPr>
          <p:grpSpPr>
            <a:xfrm>
              <a:off x="701938" y="702413"/>
              <a:ext cx="381000" cy="6080418"/>
              <a:chOff x="701938" y="702413"/>
              <a:chExt cx="381000" cy="6080418"/>
            </a:xfrm>
          </p:grpSpPr>
          <p:grpSp>
            <p:nvGrpSpPr>
              <p:cNvPr id="19" name="Группа 18"/>
              <p:cNvGrpSpPr/>
              <p:nvPr/>
            </p:nvGrpSpPr>
            <p:grpSpPr>
              <a:xfrm>
                <a:off x="701939" y="1917543"/>
                <a:ext cx="380999" cy="4865288"/>
                <a:chOff x="833216" y="1761565"/>
                <a:chExt cx="161925" cy="2609850"/>
              </a:xfrm>
            </p:grpSpPr>
            <p:pic>
              <p:nvPicPr>
                <p:cNvPr id="12" name="Рисунок 11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3216" y="1761565"/>
                  <a:ext cx="161925" cy="2609850"/>
                </a:xfrm>
                <a:prstGeom prst="rect">
                  <a:avLst/>
                </a:prstGeom>
              </p:spPr>
            </p:pic>
            <p:cxnSp>
              <p:nvCxnSpPr>
                <p:cNvPr id="18" name="Прямая соединительная линия 17"/>
                <p:cNvCxnSpPr/>
                <p:nvPr/>
              </p:nvCxnSpPr>
              <p:spPr>
                <a:xfrm>
                  <a:off x="833216" y="1761565"/>
                  <a:ext cx="0" cy="260985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Рисунок 2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938" y="702413"/>
                <a:ext cx="381000" cy="1223840"/>
              </a:xfrm>
              <a:prstGeom prst="rect">
                <a:avLst/>
              </a:prstGeom>
            </p:spPr>
          </p:pic>
        </p:grpSp>
        <p:sp>
          <p:nvSpPr>
            <p:cNvPr id="30" name="TextBox 29"/>
            <p:cNvSpPr txBox="1"/>
            <p:nvPr/>
          </p:nvSpPr>
          <p:spPr>
            <a:xfrm flipH="1">
              <a:off x="1082937" y="1378202"/>
              <a:ext cx="1277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Филология</a:t>
              </a:r>
              <a:endParaRPr lang="ru-RU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2939" y="844818"/>
              <a:ext cx="1277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Экономика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9047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Проблематика в реализации проекта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Закрытые для просмотра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профили ( в среднем 30% пользователей)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До 50%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абитуриентов, анализируемых нами,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выбирают среднетехнические учебные заведения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Около 5-7% пользователей указывают на странице «ложную» информацию о возрастной категории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617" l="0" r="994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9024">
            <a:off x="9622801" y="4034118"/>
            <a:ext cx="3042860" cy="30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3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181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  “Прогнозирование индивидуальной образовательной траектории по открытым данным социальных сетей”</vt:lpstr>
      <vt:lpstr>Цель проекта</vt:lpstr>
      <vt:lpstr>Статистика смены факультетов в процессе обучения</vt:lpstr>
      <vt:lpstr>Способы реализации:</vt:lpstr>
      <vt:lpstr>Выбор источника данных</vt:lpstr>
      <vt:lpstr>Анализируемая информация:</vt:lpstr>
      <vt:lpstr>Кластеризация</vt:lpstr>
      <vt:lpstr>Результат кластеризации собранных данных</vt:lpstr>
      <vt:lpstr>Проблематика в реализации проекта: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56</cp:revision>
  <dcterms:created xsi:type="dcterms:W3CDTF">2020-02-07T10:56:08Z</dcterms:created>
  <dcterms:modified xsi:type="dcterms:W3CDTF">2020-02-11T12:03:39Z</dcterms:modified>
</cp:coreProperties>
</file>