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155f25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155f25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155f25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a155f25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155f25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155f25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155f25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155f25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155f256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155f256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155f25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a155f25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155f256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155f256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155f256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155f256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Predictions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Groceries and Supermarkets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improve our sales?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presentation by Mandy Sachs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of our data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5500" y="2726875"/>
            <a:ext cx="40452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correlation of 0.57 indicates a moderate strength relationship between Item_MRP and Item_Outlet_Sales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06" y="750050"/>
            <a:ext cx="4390545" cy="34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Outlet Types and Sales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Grocery Stores &amp; Supermarkets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data set has much more supermarket data available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950" y="495413"/>
            <a:ext cx="49149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Outlet Types and Sales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Grocery Stores	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Supermarkets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00435"/>
            <a:ext cx="4367075" cy="316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075" y="1317225"/>
            <a:ext cx="4409525" cy="3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14150" y="4682625"/>
            <a:ext cx="7853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Both grocery stores and supermarkets have a majority of their sales per item in lower brackets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0" y="200925"/>
            <a:ext cx="362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are most important to our Item_Outlet_Sales?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233475"/>
            <a:ext cx="3357900" cy="4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 Legend</a:t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Feature 0: Item_Visibility</a:t>
            </a:r>
            <a:br>
              <a:rPr lang="en" sz="900"/>
            </a:br>
            <a:r>
              <a:rPr lang="en" sz="900"/>
              <a:t>Feature 1: Item_MRP</a:t>
            </a:r>
            <a:br>
              <a:rPr lang="en" sz="900"/>
            </a:br>
            <a:r>
              <a:rPr lang="en" sz="900"/>
              <a:t>Feature 2: Outlet_Establishment_Year</a:t>
            </a:r>
            <a:br>
              <a:rPr lang="en" sz="900"/>
            </a:br>
            <a:r>
              <a:rPr lang="en" sz="900"/>
              <a:t>Feature 3: Item_Fat_Content_Low Fat</a:t>
            </a:r>
            <a:br>
              <a:rPr lang="en" sz="900"/>
            </a:br>
            <a:r>
              <a:rPr lang="en" sz="900"/>
              <a:t>Feature 4: Item_Fat_Content_Regular</a:t>
            </a:r>
            <a:br>
              <a:rPr lang="en" sz="900"/>
            </a:br>
            <a:r>
              <a:rPr lang="en" sz="900"/>
              <a:t>Feature 5: Item_Type_Baking Goods</a:t>
            </a:r>
            <a:br>
              <a:rPr lang="en" sz="900"/>
            </a:br>
            <a:r>
              <a:rPr lang="en" sz="900"/>
              <a:t>Feature 6: Item_Type_Breads</a:t>
            </a:r>
            <a:br>
              <a:rPr lang="en" sz="900"/>
            </a:br>
            <a:r>
              <a:rPr lang="en" sz="900"/>
              <a:t>Feature 7: Item_Type_Breakfast</a:t>
            </a:r>
            <a:br>
              <a:rPr lang="en" sz="900"/>
            </a:br>
            <a:r>
              <a:rPr lang="en" sz="900"/>
              <a:t>Feature 8: Item_Type_Canned</a:t>
            </a:r>
            <a:br>
              <a:rPr lang="en" sz="900"/>
            </a:br>
            <a:r>
              <a:rPr lang="en" sz="900"/>
              <a:t>Feature 9: Item_Type_Dairy</a:t>
            </a:r>
            <a:br>
              <a:rPr lang="en" sz="900"/>
            </a:br>
            <a:r>
              <a:rPr lang="en" sz="900"/>
              <a:t>Feature 10: Item_Type_Frozen Foods</a:t>
            </a:r>
            <a:br>
              <a:rPr lang="en" sz="900"/>
            </a:br>
            <a:r>
              <a:rPr lang="en" sz="900"/>
              <a:t>Feature 11: Item_Type_Fruits and Vegetables</a:t>
            </a:r>
            <a:br>
              <a:rPr lang="en" sz="900"/>
            </a:br>
            <a:r>
              <a:rPr lang="en" sz="900"/>
              <a:t>Feature 12: Item_Type_Hard Drinks</a:t>
            </a:r>
            <a:br>
              <a:rPr lang="en" sz="900"/>
            </a:br>
            <a:r>
              <a:rPr lang="en" sz="900"/>
              <a:t>Feature 13: Item_Type_Health and Hygiene</a:t>
            </a:r>
            <a:br>
              <a:rPr lang="en" sz="900"/>
            </a:br>
            <a:r>
              <a:rPr lang="en" sz="900"/>
              <a:t>Feature 14: Item_Type_Household</a:t>
            </a:r>
            <a:br>
              <a:rPr lang="en" sz="900"/>
            </a:br>
            <a:r>
              <a:rPr lang="en" sz="900"/>
              <a:t>Feature 15: Item_Type_Meat</a:t>
            </a:r>
            <a:br>
              <a:rPr lang="en" sz="900"/>
            </a:br>
            <a:r>
              <a:rPr lang="en" sz="900"/>
              <a:t>Feature 16: Item_Type_Others</a:t>
            </a:r>
            <a:br>
              <a:rPr lang="en" sz="900"/>
            </a:br>
            <a:r>
              <a:rPr lang="en" sz="900"/>
              <a:t>Feature 17: Item_Type_Seafood</a:t>
            </a:r>
            <a:br>
              <a:rPr lang="en" sz="900"/>
            </a:br>
            <a:r>
              <a:rPr lang="en" sz="900"/>
              <a:t>Feature 18: Item_Type_Snack Foods</a:t>
            </a:r>
            <a:br>
              <a:rPr lang="en" sz="900"/>
            </a:br>
            <a:r>
              <a:rPr lang="en" sz="900"/>
              <a:t>Feature 19: Item_Type_Soft Drinks</a:t>
            </a:r>
            <a:br>
              <a:rPr lang="en" sz="900"/>
            </a:br>
            <a:r>
              <a:rPr lang="en" sz="900"/>
              <a:t>Feature 20: Item_Type_Starchy Foods</a:t>
            </a:r>
            <a:br>
              <a:rPr lang="en" sz="900"/>
            </a:br>
            <a:r>
              <a:rPr lang="en" sz="900"/>
              <a:t>Feature 21: Oulet_Location_Type_Tier 1</a:t>
            </a:r>
            <a:br>
              <a:rPr lang="en" sz="900"/>
            </a:br>
            <a:r>
              <a:rPr lang="en" sz="900"/>
              <a:t>Feature 22: Oulet_Location_Type_Tier 2</a:t>
            </a:r>
            <a:br>
              <a:rPr lang="en" sz="900"/>
            </a:br>
            <a:r>
              <a:rPr lang="en" sz="900"/>
              <a:t>Feature 23: Oulet_Location_Type_Tier 3</a:t>
            </a:r>
            <a:br>
              <a:rPr lang="en" sz="900"/>
            </a:br>
            <a:r>
              <a:rPr lang="en" sz="900"/>
              <a:t>Feature 24: Oulet_Type_Grocery Store</a:t>
            </a:r>
            <a:br>
              <a:rPr lang="en" sz="900"/>
            </a:br>
            <a:r>
              <a:rPr lang="en" sz="900"/>
              <a:t>Feature 25: Oulet_Type_Supermarket</a:t>
            </a:r>
            <a:endParaRPr sz="9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100" y="956625"/>
            <a:ext cx="4764050" cy="32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113150" y="4311375"/>
            <a:ext cx="44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important features (in order of magnitude): 25, 24(-), 0(-), 17, 21(-), 9(-), 22, 23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6350" y="29832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upon looking at seafood…. Proportionally more items have a higher Item_Outlet_Sales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135" y="1320600"/>
            <a:ext cx="3737724" cy="36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and Decision Trees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33885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baseline="30000" lang="en"/>
              <a:t>2 </a:t>
            </a:r>
            <a:r>
              <a:rPr lang="en"/>
              <a:t> score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0.5264424685603024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0.5183542888366527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RMSE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1183.838053891126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1152.7573803143312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Simple Tree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baseline="30000" lang="en"/>
              <a:t>2 </a:t>
            </a:r>
            <a:r>
              <a:rPr lang="en"/>
              <a:t> score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0.6039254897160836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0.6039254897160836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RMSE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1082.6656773340972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1057.3947626960721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970850" y="1266325"/>
            <a:ext cx="33885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Bagged Trees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baseline="30000" lang="en"/>
              <a:t>2 </a:t>
            </a:r>
            <a:r>
              <a:rPr lang="en"/>
              <a:t> score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Training: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0.9393579272736498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0.55099315926325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RMSE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423.6360797480683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1113.0137805357635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r>
              <a:rPr lang="en"/>
              <a:t>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baseline="30000" lang="en"/>
              <a:t>2 </a:t>
            </a:r>
            <a:r>
              <a:rPr lang="en"/>
              <a:t> score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0.6104682601982897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0.6026003233209926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RMSE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1073.6861410348588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1047.0991749300013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Suggested model type for this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summaries for better profits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supermarkets vs. groceries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visibility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prices for items and/or periodic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Tier 2 Outlets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Tier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Seafood is a profitable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Dairy less 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