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Bebas Neu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6bd48105_2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ad6bd48105_2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08198fe9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08198fe9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08198fe9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08198fe9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08198fe9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08198fe9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08198fe9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08198fe9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08198fe9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08198fe9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08198fe9f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e08198fe9f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d6bd48105_2_15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ad6bd48105_2_1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d6bd48105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d6bd48105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08198fe9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08198fe9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08198fe9f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e08198fe9f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08198fe9f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08198fe9f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0c763e3b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0c763e3b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d6bd48105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ad6bd48105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763e3b8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e0c763e3b8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08198fe9f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e08198fe9f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 rot="-2700000">
            <a:off x="1357115" y="717378"/>
            <a:ext cx="81000" cy="855044"/>
          </a:xfrm>
          <a:prstGeom prst="roundRect">
            <a:avLst>
              <a:gd fmla="val 50000" name="adj"/>
            </a:avLst>
          </a:prstGeom>
          <a:solidFill>
            <a:srgbClr val="FB9A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941605" y="2380525"/>
            <a:ext cx="781050" cy="1562100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7782459" y="4148128"/>
            <a:ext cx="95250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7" name="Google Shape;57;p14"/>
          <p:cNvGrpSpPr/>
          <p:nvPr/>
        </p:nvGrpSpPr>
        <p:grpSpPr>
          <a:xfrm>
            <a:off x="8235296" y="3333346"/>
            <a:ext cx="40500" cy="814783"/>
            <a:chOff x="6515161" y="2591286"/>
            <a:chExt cx="90000" cy="1810626"/>
          </a:xfrm>
        </p:grpSpPr>
        <p:sp>
          <p:nvSpPr>
            <p:cNvPr id="58" name="Google Shape;58;p14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8275795" y="498273"/>
            <a:ext cx="315686" cy="315686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 flipH="1">
            <a:off x="5451032" y="2256185"/>
            <a:ext cx="661884" cy="1323768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3031085" y="1247982"/>
            <a:ext cx="661884" cy="1323768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" name="Google Shape;72;p16"/>
          <p:cNvSpPr/>
          <p:nvPr/>
        </p:nvSpPr>
        <p:spPr>
          <a:xfrm rot="-2700000">
            <a:off x="894849" y="3644157"/>
            <a:ext cx="81000" cy="855044"/>
          </a:xfrm>
          <a:prstGeom prst="roundRect">
            <a:avLst>
              <a:gd fmla="val 50000" name="adj"/>
            </a:avLst>
          </a:prstGeom>
          <a:solidFill>
            <a:srgbClr val="FB9A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8275795" y="4148128"/>
            <a:ext cx="95250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4" name="Google Shape;74;p16"/>
          <p:cNvGrpSpPr/>
          <p:nvPr/>
        </p:nvGrpSpPr>
        <p:grpSpPr>
          <a:xfrm>
            <a:off x="8728632" y="3333346"/>
            <a:ext cx="40500" cy="814783"/>
            <a:chOff x="6515161" y="2591286"/>
            <a:chExt cx="90000" cy="1810626"/>
          </a:xfrm>
        </p:grpSpPr>
        <p:sp>
          <p:nvSpPr>
            <p:cNvPr id="75" name="Google Shape;75;p16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0" name="Google Shape;80;p16"/>
          <p:cNvSpPr/>
          <p:nvPr/>
        </p:nvSpPr>
        <p:spPr>
          <a:xfrm>
            <a:off x="8275795" y="498273"/>
            <a:ext cx="315686" cy="315686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>
            <p:ph idx="2" type="pic"/>
          </p:nvPr>
        </p:nvSpPr>
        <p:spPr>
          <a:xfrm>
            <a:off x="5280428" y="642233"/>
            <a:ext cx="2607168" cy="38590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729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 flipH="1" rot="-2700000">
            <a:off x="471519" y="322773"/>
            <a:ext cx="81000" cy="351000"/>
          </a:xfrm>
          <a:prstGeom prst="roundRect">
            <a:avLst>
              <a:gd fmla="val 50000" name="adj"/>
            </a:avLst>
          </a:prstGeom>
          <a:solidFill>
            <a:srgbClr val="FB9A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8942604" y="4519621"/>
            <a:ext cx="201395" cy="402790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" name="Google Shape;90;p18"/>
          <p:cNvSpPr/>
          <p:nvPr/>
        </p:nvSpPr>
        <p:spPr>
          <a:xfrm flipH="1">
            <a:off x="8150968" y="5063671"/>
            <a:ext cx="881025" cy="79828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196195" y="4148129"/>
            <a:ext cx="40500" cy="814783"/>
            <a:chOff x="6515161" y="2591286"/>
            <a:chExt cx="90000" cy="1810626"/>
          </a:xfrm>
        </p:grpSpPr>
        <p:sp>
          <p:nvSpPr>
            <p:cNvPr id="92" name="Google Shape;92;p18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FBD96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FBD96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FBD96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FBD96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FBD96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7" name="Google Shape;97;p18"/>
          <p:cNvSpPr/>
          <p:nvPr/>
        </p:nvSpPr>
        <p:spPr>
          <a:xfrm>
            <a:off x="8275795" y="498273"/>
            <a:ext cx="315686" cy="315686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378697" y="922987"/>
            <a:ext cx="294246" cy="588491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8076517" y="4501267"/>
            <a:ext cx="562624" cy="315686"/>
            <a:chOff x="6096000" y="1219200"/>
            <a:chExt cx="928006" cy="520700"/>
          </a:xfrm>
        </p:grpSpPr>
        <p:sp>
          <p:nvSpPr>
            <p:cNvPr id="103" name="Google Shape;103;p19"/>
            <p:cNvSpPr/>
            <p:nvPr/>
          </p:nvSpPr>
          <p:spPr>
            <a:xfrm>
              <a:off x="6503306" y="1219200"/>
              <a:ext cx="520700" cy="520700"/>
            </a:xfrm>
            <a:prstGeom prst="ellipse">
              <a:avLst/>
            </a:prstGeom>
            <a:solidFill>
              <a:srgbClr val="EE5A4E"/>
            </a:solidFill>
            <a:ln cap="flat" cmpd="sng" w="34925">
              <a:solidFill>
                <a:srgbClr val="EE5A4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096000" y="1219200"/>
              <a:ext cx="520700" cy="520700"/>
            </a:xfrm>
            <a:prstGeom prst="ellipse">
              <a:avLst/>
            </a:prstGeom>
            <a:noFill/>
            <a:ln cap="flat" cmpd="sng" w="34925">
              <a:solidFill>
                <a:srgbClr val="40CEE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05" name="Google Shape;105;p19"/>
          <p:cNvSpPr/>
          <p:nvPr/>
        </p:nvSpPr>
        <p:spPr>
          <a:xfrm rot="5400000">
            <a:off x="7619333" y="778073"/>
            <a:ext cx="231052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54782" y="4207021"/>
            <a:ext cx="294246" cy="588491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0" name="Google Shape;110;p20"/>
          <p:cNvGrpSpPr/>
          <p:nvPr/>
        </p:nvGrpSpPr>
        <p:grpSpPr>
          <a:xfrm>
            <a:off x="8076517" y="4501267"/>
            <a:ext cx="562624" cy="315686"/>
            <a:chOff x="6096000" y="1219200"/>
            <a:chExt cx="928006" cy="520700"/>
          </a:xfrm>
        </p:grpSpPr>
        <p:sp>
          <p:nvSpPr>
            <p:cNvPr id="111" name="Google Shape;111;p20"/>
            <p:cNvSpPr/>
            <p:nvPr/>
          </p:nvSpPr>
          <p:spPr>
            <a:xfrm>
              <a:off x="6503306" y="1219200"/>
              <a:ext cx="520700" cy="520700"/>
            </a:xfrm>
            <a:prstGeom prst="ellipse">
              <a:avLst/>
            </a:prstGeom>
            <a:solidFill>
              <a:srgbClr val="EE5A4E"/>
            </a:solidFill>
            <a:ln cap="flat" cmpd="sng" w="34925">
              <a:solidFill>
                <a:srgbClr val="EE5A4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096000" y="1219200"/>
              <a:ext cx="520700" cy="520700"/>
            </a:xfrm>
            <a:prstGeom prst="ellipse">
              <a:avLst/>
            </a:prstGeom>
            <a:noFill/>
            <a:ln cap="flat" cmpd="sng" w="34925">
              <a:solidFill>
                <a:srgbClr val="40CEE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3" name="Google Shape;113;p20"/>
          <p:cNvSpPr/>
          <p:nvPr/>
        </p:nvSpPr>
        <p:spPr>
          <a:xfrm rot="5400000">
            <a:off x="8438434" y="-215816"/>
            <a:ext cx="85728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 rot="-2700000">
            <a:off x="514282" y="2319329"/>
            <a:ext cx="95250" cy="999000"/>
          </a:xfrm>
          <a:prstGeom prst="rect">
            <a:avLst/>
          </a:prstGeom>
          <a:solidFill>
            <a:srgbClr val="F8BC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6" name="Google Shape;116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>
            <p:ph idx="2" type="pic"/>
          </p:nvPr>
        </p:nvSpPr>
        <p:spPr>
          <a:xfrm>
            <a:off x="655894" y="1074965"/>
            <a:ext cx="2209800" cy="220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/>
          <p:nvPr>
            <p:ph idx="3" type="pic"/>
          </p:nvPr>
        </p:nvSpPr>
        <p:spPr>
          <a:xfrm>
            <a:off x="3467100" y="1074965"/>
            <a:ext cx="2209800" cy="220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1"/>
          <p:cNvSpPr/>
          <p:nvPr>
            <p:ph idx="4" type="pic"/>
          </p:nvPr>
        </p:nvSpPr>
        <p:spPr>
          <a:xfrm>
            <a:off x="6275108" y="1074965"/>
            <a:ext cx="2209800" cy="220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>
            <p:ph idx="2" type="pic"/>
          </p:nvPr>
        </p:nvSpPr>
        <p:spPr>
          <a:xfrm>
            <a:off x="1195356" y="1611312"/>
            <a:ext cx="1460314" cy="1460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2"/>
          <p:cNvSpPr/>
          <p:nvPr>
            <p:ph idx="3" type="pic"/>
          </p:nvPr>
        </p:nvSpPr>
        <p:spPr>
          <a:xfrm>
            <a:off x="6488330" y="1611312"/>
            <a:ext cx="1460314" cy="1460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2"/>
          <p:cNvSpPr/>
          <p:nvPr>
            <p:ph idx="4" type="pic"/>
          </p:nvPr>
        </p:nvSpPr>
        <p:spPr>
          <a:xfrm>
            <a:off x="4724005" y="1611312"/>
            <a:ext cx="1460314" cy="1460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2"/>
          <p:cNvSpPr/>
          <p:nvPr>
            <p:ph idx="5" type="pic"/>
          </p:nvPr>
        </p:nvSpPr>
        <p:spPr>
          <a:xfrm>
            <a:off x="2959681" y="1611312"/>
            <a:ext cx="1460314" cy="1460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>
            <p:ph idx="2" type="pic"/>
          </p:nvPr>
        </p:nvSpPr>
        <p:spPr>
          <a:xfrm>
            <a:off x="1108295" y="1303358"/>
            <a:ext cx="1469741" cy="2922304"/>
          </a:xfrm>
          <a:prstGeom prst="roundRect">
            <a:avLst>
              <a:gd fmla="val 4287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3"/>
          <p:cNvSpPr/>
          <p:nvPr>
            <p:ph idx="3" type="pic"/>
          </p:nvPr>
        </p:nvSpPr>
        <p:spPr>
          <a:xfrm>
            <a:off x="3209835" y="1303358"/>
            <a:ext cx="1469741" cy="2922304"/>
          </a:xfrm>
          <a:prstGeom prst="roundRect">
            <a:avLst>
              <a:gd fmla="val 4287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>
            <p:ph idx="2" type="pic"/>
          </p:nvPr>
        </p:nvSpPr>
        <p:spPr>
          <a:xfrm>
            <a:off x="1506647" y="917849"/>
            <a:ext cx="2751511" cy="3407569"/>
          </a:xfrm>
          <a:prstGeom prst="roundRect">
            <a:avLst>
              <a:gd fmla="val 1407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>
            <p:ph idx="2" type="pic"/>
          </p:nvPr>
        </p:nvSpPr>
        <p:spPr>
          <a:xfrm>
            <a:off x="575708" y="870800"/>
            <a:ext cx="471781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413425" y="2320224"/>
            <a:ext cx="6506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Выводы и</a:t>
            </a:r>
            <a:endParaRPr sz="4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полезные графики</a:t>
            </a:r>
            <a:endParaRPr sz="4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/>
        </p:nvSpPr>
        <p:spPr>
          <a:xfrm>
            <a:off x="869366" y="804608"/>
            <a:ext cx="294196" cy="588391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971698" y="913975"/>
            <a:ext cx="501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Oswald"/>
                <a:ea typeface="Oswald"/>
                <a:cs typeface="Oswald"/>
                <a:sym typeface="Oswald"/>
              </a:rPr>
              <a:t>Тип устройства</a:t>
            </a:r>
            <a:endParaRPr sz="2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63" y="1551175"/>
            <a:ext cx="5101474" cy="34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/>
        </p:nvSpPr>
        <p:spPr>
          <a:xfrm>
            <a:off x="869366" y="804608"/>
            <a:ext cx="294196" cy="588391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971698" y="913975"/>
            <a:ext cx="501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Oswald"/>
                <a:ea typeface="Oswald"/>
                <a:cs typeface="Oswald"/>
                <a:sym typeface="Oswald"/>
              </a:rPr>
              <a:t>Тип площадки</a:t>
            </a:r>
            <a:endParaRPr sz="2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575" y="1582725"/>
            <a:ext cx="4928847" cy="34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/>
          <p:nvPr/>
        </p:nvSpPr>
        <p:spPr>
          <a:xfrm>
            <a:off x="869366" y="804608"/>
            <a:ext cx="294196" cy="588391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971698" y="913975"/>
            <a:ext cx="501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Oswald"/>
                <a:ea typeface="Oswald"/>
                <a:cs typeface="Oswald"/>
                <a:sym typeface="Oswald"/>
              </a:rPr>
              <a:t>Тип объявления</a:t>
            </a:r>
            <a:endParaRPr sz="2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825" y="1572200"/>
            <a:ext cx="4892339" cy="34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/>
          <p:nvPr/>
        </p:nvSpPr>
        <p:spPr>
          <a:xfrm>
            <a:off x="869366" y="804608"/>
            <a:ext cx="294196" cy="588391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971700" y="913975"/>
            <a:ext cx="62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Oswald"/>
                <a:ea typeface="Oswald"/>
                <a:cs typeface="Oswald"/>
                <a:sym typeface="Oswald"/>
              </a:rPr>
              <a:t>Тип запроса(только для поисковых запросов)</a:t>
            </a:r>
            <a:endParaRPr sz="2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813" y="1519625"/>
            <a:ext cx="4938378" cy="34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869366" y="804608"/>
            <a:ext cx="294196" cy="588391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971698" y="913975"/>
            <a:ext cx="501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Oswald"/>
                <a:ea typeface="Oswald"/>
                <a:cs typeface="Oswald"/>
                <a:sym typeface="Oswald"/>
              </a:rPr>
              <a:t>Тип таргетинга</a:t>
            </a:r>
            <a:endParaRPr sz="2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638" y="1540650"/>
            <a:ext cx="4932723" cy="34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/>
          <p:nvPr/>
        </p:nvSpPr>
        <p:spPr>
          <a:xfrm rot="5400000">
            <a:off x="957381" y="486859"/>
            <a:ext cx="231000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971704" y="913963"/>
            <a:ext cx="369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Выводы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8275795" y="498273"/>
            <a:ext cx="315600" cy="315600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96" name="Google Shape;296;p41"/>
          <p:cNvGrpSpPr/>
          <p:nvPr/>
        </p:nvGrpSpPr>
        <p:grpSpPr>
          <a:xfrm>
            <a:off x="433063" y="4024756"/>
            <a:ext cx="40500" cy="814782"/>
            <a:chOff x="6515161" y="2591286"/>
            <a:chExt cx="90000" cy="1810626"/>
          </a:xfrm>
        </p:grpSpPr>
        <p:sp>
          <p:nvSpPr>
            <p:cNvPr id="297" name="Google Shape;297;p41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02" name="Google Shape;302;p41"/>
          <p:cNvSpPr txBox="1"/>
          <p:nvPr/>
        </p:nvSpPr>
        <p:spPr>
          <a:xfrm>
            <a:off x="971700" y="2233200"/>
            <a:ext cx="584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Нашему клиенту стоит больше вкладываться в рекламу которая состоит в топ 10 по эффективности, и меньше в остальную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/>
        </p:nvSpPr>
        <p:spPr>
          <a:xfrm>
            <a:off x="3219450" y="2190866"/>
            <a:ext cx="2705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4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Thanks 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 rot="5400000">
            <a:off x="957355" y="486885"/>
            <a:ext cx="231052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961204" y="813938"/>
            <a:ext cx="369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Сравнительный анализ эффективности затрат клиентов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5" name="Google Shape;155;p28"/>
          <p:cNvGrpSpPr/>
          <p:nvPr/>
        </p:nvGrpSpPr>
        <p:grpSpPr>
          <a:xfrm>
            <a:off x="433063" y="4024757"/>
            <a:ext cx="40500" cy="814783"/>
            <a:chOff x="6515161" y="2591286"/>
            <a:chExt cx="90000" cy="1810626"/>
          </a:xfrm>
        </p:grpSpPr>
        <p:sp>
          <p:nvSpPr>
            <p:cNvPr id="156" name="Google Shape;156;p28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61" name="Google Shape;161;p28"/>
          <p:cNvSpPr/>
          <p:nvPr/>
        </p:nvSpPr>
        <p:spPr>
          <a:xfrm>
            <a:off x="8275795" y="498273"/>
            <a:ext cx="315686" cy="315686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2" name="Google Shape;162;p28"/>
          <p:cNvGrpSpPr/>
          <p:nvPr/>
        </p:nvGrpSpPr>
        <p:grpSpPr>
          <a:xfrm>
            <a:off x="4361105" y="1859121"/>
            <a:ext cx="421777" cy="421761"/>
            <a:chOff x="1427026" y="4897752"/>
            <a:chExt cx="389237" cy="389222"/>
          </a:xfrm>
        </p:grpSpPr>
        <p:sp>
          <p:nvSpPr>
            <p:cNvPr id="163" name="Google Shape;163;p28"/>
            <p:cNvSpPr/>
            <p:nvPr/>
          </p:nvSpPr>
          <p:spPr>
            <a:xfrm>
              <a:off x="1427026" y="5010749"/>
              <a:ext cx="209550" cy="276225"/>
            </a:xfrm>
            <a:custGeom>
              <a:rect b="b" l="l" r="r" t="t"/>
              <a:pathLst>
                <a:path extrusionOk="0" h="276225" w="209550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1606713" y="4897752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28"/>
          <p:cNvSpPr txBox="1"/>
          <p:nvPr/>
        </p:nvSpPr>
        <p:spPr>
          <a:xfrm>
            <a:off x="961200" y="2377175"/>
            <a:ext cx="584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Сравним количества показов, переходов и целевых визитов за 1000 рублей у всех клиентов.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/>
        </p:nvSpPr>
        <p:spPr>
          <a:xfrm rot="5400000">
            <a:off x="957381" y="486859"/>
            <a:ext cx="231000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961204" y="813938"/>
            <a:ext cx="369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Отношение количества показов к вложенным средствам(т.р.)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2" name="Google Shape;172;p29"/>
          <p:cNvGrpSpPr/>
          <p:nvPr/>
        </p:nvGrpSpPr>
        <p:grpSpPr>
          <a:xfrm>
            <a:off x="433063" y="4024756"/>
            <a:ext cx="40500" cy="814782"/>
            <a:chOff x="6515161" y="2591286"/>
            <a:chExt cx="90000" cy="1810626"/>
          </a:xfrm>
        </p:grpSpPr>
        <p:sp>
          <p:nvSpPr>
            <p:cNvPr id="173" name="Google Shape;173;p29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78" name="Google Shape;178;p29"/>
          <p:cNvSpPr/>
          <p:nvPr/>
        </p:nvSpPr>
        <p:spPr>
          <a:xfrm>
            <a:off x="8275795" y="498273"/>
            <a:ext cx="315600" cy="315600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199" y="2349125"/>
            <a:ext cx="3835600" cy="255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/>
          <p:nvPr/>
        </p:nvSpPr>
        <p:spPr>
          <a:xfrm rot="5400000">
            <a:off x="957381" y="486859"/>
            <a:ext cx="231000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961204" y="813938"/>
            <a:ext cx="369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Отношение количества кликов к вложенным средствам(т.р.)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6" name="Google Shape;186;p30"/>
          <p:cNvGrpSpPr/>
          <p:nvPr/>
        </p:nvGrpSpPr>
        <p:grpSpPr>
          <a:xfrm>
            <a:off x="433063" y="4024756"/>
            <a:ext cx="40500" cy="814782"/>
            <a:chOff x="6515161" y="2591286"/>
            <a:chExt cx="90000" cy="1810626"/>
          </a:xfrm>
        </p:grpSpPr>
        <p:sp>
          <p:nvSpPr>
            <p:cNvPr id="187" name="Google Shape;187;p30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92" name="Google Shape;192;p30"/>
          <p:cNvSpPr/>
          <p:nvPr/>
        </p:nvSpPr>
        <p:spPr>
          <a:xfrm>
            <a:off x="8275795" y="498273"/>
            <a:ext cx="315600" cy="315600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175" y="2433300"/>
            <a:ext cx="3755650" cy="25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 rot="5400000">
            <a:off x="957381" y="486859"/>
            <a:ext cx="231000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961200" y="813950"/>
            <a:ext cx="400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Отношение количества целевых переходов к вложенным средствам(т.р.)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00" name="Google Shape;200;p31"/>
          <p:cNvGrpSpPr/>
          <p:nvPr/>
        </p:nvGrpSpPr>
        <p:grpSpPr>
          <a:xfrm>
            <a:off x="433063" y="4024756"/>
            <a:ext cx="40500" cy="814782"/>
            <a:chOff x="6515161" y="2591286"/>
            <a:chExt cx="90000" cy="1810626"/>
          </a:xfrm>
        </p:grpSpPr>
        <p:sp>
          <p:nvSpPr>
            <p:cNvPr id="201" name="Google Shape;201;p31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06" name="Google Shape;206;p31"/>
          <p:cNvSpPr/>
          <p:nvPr/>
        </p:nvSpPr>
        <p:spPr>
          <a:xfrm>
            <a:off x="8275795" y="498273"/>
            <a:ext cx="315600" cy="315600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25" y="2428625"/>
            <a:ext cx="3891550" cy="26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 rot="5400000">
            <a:off x="957381" y="486859"/>
            <a:ext cx="231000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971704" y="913963"/>
            <a:ext cx="369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Советы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8275795" y="498273"/>
            <a:ext cx="315600" cy="315600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15" name="Google Shape;215;p32"/>
          <p:cNvGrpSpPr/>
          <p:nvPr/>
        </p:nvGrpSpPr>
        <p:grpSpPr>
          <a:xfrm>
            <a:off x="433063" y="4024756"/>
            <a:ext cx="40500" cy="814782"/>
            <a:chOff x="6515161" y="2591286"/>
            <a:chExt cx="90000" cy="1810626"/>
          </a:xfrm>
        </p:grpSpPr>
        <p:sp>
          <p:nvSpPr>
            <p:cNvPr id="216" name="Google Shape;216;p32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21" name="Google Shape;221;p32"/>
          <p:cNvSpPr txBox="1"/>
          <p:nvPr/>
        </p:nvSpPr>
        <p:spPr>
          <a:xfrm>
            <a:off x="971700" y="2233200"/>
            <a:ext cx="584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Теперь сравним типы рекламы, чтобы понять какие из них более продуктивны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813862" y="850744"/>
            <a:ext cx="315686" cy="315686"/>
          </a:xfrm>
          <a:prstGeom prst="ellipse">
            <a:avLst/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971698" y="913975"/>
            <a:ext cx="533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Типы рекламы нашего клиента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8567057" y="4013287"/>
            <a:ext cx="450433" cy="900866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75" y="1665750"/>
            <a:ext cx="8414652" cy="2080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364675" y="3789925"/>
            <a:ext cx="584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Здесь мы можем увидеть, какие виды рекламы более, а какие менее эффективны для нашего клиента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813862" y="850744"/>
            <a:ext cx="315600" cy="315600"/>
          </a:xfrm>
          <a:prstGeom prst="ellipse">
            <a:avLst/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971698" y="913975"/>
            <a:ext cx="501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Типы рекламы по всем клиентам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5" y="1530125"/>
            <a:ext cx="8262259" cy="279711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/>
          <p:nvPr/>
        </p:nvSpPr>
        <p:spPr>
          <a:xfrm>
            <a:off x="8567057" y="4013287"/>
            <a:ext cx="450406" cy="900811"/>
          </a:xfrm>
          <a:custGeom>
            <a:rect b="b" l="l" r="r" t="t"/>
            <a:pathLst>
              <a:path extrusionOk="0" h="2082800" w="10414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FBD96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440875" y="4327250"/>
            <a:ext cx="625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10 типов рекламы, с лучшей результативностью, если не брать в расчет на какого именно клиента ориентируется реклама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/>
          <p:nvPr/>
        </p:nvSpPr>
        <p:spPr>
          <a:xfrm rot="5400000">
            <a:off x="957381" y="486859"/>
            <a:ext cx="231000" cy="999000"/>
          </a:xfrm>
          <a:prstGeom prst="rect">
            <a:avLst/>
          </a:prstGeom>
          <a:solidFill>
            <a:srgbClr val="40CE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971704" y="913963"/>
            <a:ext cx="369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Сравнение рекламы по отдельным параметрам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8275795" y="498273"/>
            <a:ext cx="315600" cy="315600"/>
          </a:xfrm>
          <a:prstGeom prst="donut">
            <a:avLst>
              <a:gd fmla="val 25000" name="adj"/>
            </a:avLst>
          </a:prstGeom>
          <a:solidFill>
            <a:srgbClr val="EE5A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7" name="Google Shape;247;p35"/>
          <p:cNvGrpSpPr/>
          <p:nvPr/>
        </p:nvGrpSpPr>
        <p:grpSpPr>
          <a:xfrm>
            <a:off x="433063" y="4024756"/>
            <a:ext cx="40500" cy="814782"/>
            <a:chOff x="6515161" y="2591286"/>
            <a:chExt cx="90000" cy="1810626"/>
          </a:xfrm>
        </p:grpSpPr>
        <p:sp>
          <p:nvSpPr>
            <p:cNvPr id="248" name="Google Shape;248;p35"/>
            <p:cNvSpPr/>
            <p:nvPr/>
          </p:nvSpPr>
          <p:spPr>
            <a:xfrm>
              <a:off x="6515161" y="2591286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515161" y="3021443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515161" y="3451600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515161" y="3881757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515161" y="4311912"/>
              <a:ext cx="90000" cy="90000"/>
            </a:xfrm>
            <a:prstGeom prst="ellipse">
              <a:avLst/>
            </a:prstGeom>
            <a:solidFill>
              <a:srgbClr val="EE5A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3" name="Google Shape;253;p35"/>
          <p:cNvSpPr txBox="1"/>
          <p:nvPr/>
        </p:nvSpPr>
        <p:spPr>
          <a:xfrm>
            <a:off x="971700" y="2233200"/>
            <a:ext cx="584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Теперь сравним типы рекламы отдельно по параметрам: тип устройства, тип площадки, тип объявления,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тип запроса, тип таргетинга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