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9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  <p:sldId id="270" r:id="rId14"/>
    <p:sldId id="268" r:id="rId15"/>
    <p:sldId id="269" r:id="rId16"/>
    <p:sldId id="271" r:id="rId17"/>
    <p:sldId id="272" r:id="rId18"/>
    <p:sldId id="273" r:id="rId19"/>
    <p:sldId id="275" r:id="rId20"/>
    <p:sldId id="276" r:id="rId21"/>
    <p:sldId id="274" r:id="rId22"/>
    <p:sldId id="278" r:id="rId23"/>
    <p:sldId id="277" r:id="rId24"/>
    <p:sldId id="279" r:id="rId25"/>
    <p:sldId id="282" r:id="rId26"/>
    <p:sldId id="281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2013D-698A-4B62-80B0-0AE79FA780BA}" type="datetimeFigureOut">
              <a:rPr lang="en-ZA" smtClean="0"/>
              <a:t>2019/02/08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35B68-F5A6-4CCE-BBBF-24D371461A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3319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35B68-F5A6-4CCE-BBBF-24D371461A3E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18474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F946-9B7E-4899-A2CC-133AB4B8A7BD}" type="datetimeFigureOut">
              <a:rPr lang="en-ZA" smtClean="0"/>
              <a:t>2019/02/08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3531-548A-4374-A5DB-CA8A49B20D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5040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F946-9B7E-4899-A2CC-133AB4B8A7BD}" type="datetimeFigureOut">
              <a:rPr lang="en-ZA" smtClean="0"/>
              <a:t>2019/02/08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3531-548A-4374-A5DB-CA8A49B20D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7480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F946-9B7E-4899-A2CC-133AB4B8A7BD}" type="datetimeFigureOut">
              <a:rPr lang="en-ZA" smtClean="0"/>
              <a:t>2019/02/08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3531-548A-4374-A5DB-CA8A49B20D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5706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F946-9B7E-4899-A2CC-133AB4B8A7BD}" type="datetimeFigureOut">
              <a:rPr lang="en-ZA" smtClean="0"/>
              <a:t>2019/02/08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3531-548A-4374-A5DB-CA8A49B20D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2740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F946-9B7E-4899-A2CC-133AB4B8A7BD}" type="datetimeFigureOut">
              <a:rPr lang="en-ZA" smtClean="0"/>
              <a:t>2019/02/08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3531-548A-4374-A5DB-CA8A49B20D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3990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F946-9B7E-4899-A2CC-133AB4B8A7BD}" type="datetimeFigureOut">
              <a:rPr lang="en-ZA" smtClean="0"/>
              <a:t>2019/02/08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3531-548A-4374-A5DB-CA8A49B20D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1093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F946-9B7E-4899-A2CC-133AB4B8A7BD}" type="datetimeFigureOut">
              <a:rPr lang="en-ZA" smtClean="0"/>
              <a:t>2019/02/08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3531-548A-4374-A5DB-CA8A49B20D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9030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F946-9B7E-4899-A2CC-133AB4B8A7BD}" type="datetimeFigureOut">
              <a:rPr lang="en-ZA" smtClean="0"/>
              <a:t>2019/02/08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3531-548A-4374-A5DB-CA8A49B20D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024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F946-9B7E-4899-A2CC-133AB4B8A7BD}" type="datetimeFigureOut">
              <a:rPr lang="en-ZA" smtClean="0"/>
              <a:t>2019/02/08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3531-548A-4374-A5DB-CA8A49B20D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176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F946-9B7E-4899-A2CC-133AB4B8A7BD}" type="datetimeFigureOut">
              <a:rPr lang="en-ZA" smtClean="0"/>
              <a:t>2019/02/08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3531-548A-4374-A5DB-CA8A49B20D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850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F946-9B7E-4899-A2CC-133AB4B8A7BD}" type="datetimeFigureOut">
              <a:rPr lang="en-ZA" smtClean="0"/>
              <a:t>2019/02/08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3531-548A-4374-A5DB-CA8A49B20D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1720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1F946-9B7E-4899-A2CC-133AB4B8A7BD}" type="datetimeFigureOut">
              <a:rPr lang="en-ZA" smtClean="0"/>
              <a:t>2019/02/08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13531-548A-4374-A5DB-CA8A49B20D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1017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489" y="426905"/>
            <a:ext cx="7063409" cy="5933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0811" y="572494"/>
            <a:ext cx="14550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Tries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0810" y="1415333"/>
            <a:ext cx="2468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 smtClean="0"/>
              <a:t>By Adri Wessels</a:t>
            </a:r>
            <a:endParaRPr lang="en-ZA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20810" y="1950396"/>
            <a:ext cx="5220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IOI Training Camp 2 (8-9 February 2019)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313607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913905" y="1648288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TextBox 4"/>
          <p:cNvSpPr txBox="1"/>
          <p:nvPr/>
        </p:nvSpPr>
        <p:spPr>
          <a:xfrm>
            <a:off x="520810" y="572494"/>
            <a:ext cx="43930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Tries – Example:</a:t>
            </a:r>
          </a:p>
        </p:txBody>
      </p:sp>
      <p:sp>
        <p:nvSpPr>
          <p:cNvPr id="6" name="Oval 5"/>
          <p:cNvSpPr/>
          <p:nvPr/>
        </p:nvSpPr>
        <p:spPr>
          <a:xfrm>
            <a:off x="2605141" y="2599120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7" name="Straight Arrow Connector 6"/>
          <p:cNvCxnSpPr>
            <a:stCxn id="4" idx="3"/>
            <a:endCxn id="6" idx="6"/>
          </p:cNvCxnSpPr>
          <p:nvPr/>
        </p:nvCxnSpPr>
        <p:spPr>
          <a:xfrm flipH="1">
            <a:off x="3325141" y="2262846"/>
            <a:ext cx="1694206" cy="696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14231" y="2188967"/>
            <a:ext cx="302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a</a:t>
            </a:r>
            <a:endParaRPr lang="en-ZA" sz="2400" dirty="0"/>
          </a:p>
        </p:txBody>
      </p:sp>
      <p:cxnSp>
        <p:nvCxnSpPr>
          <p:cNvPr id="10" name="Straight Arrow Connector 9"/>
          <p:cNvCxnSpPr>
            <a:stCxn id="6" idx="5"/>
            <a:endCxn id="15" idx="1"/>
          </p:cNvCxnSpPr>
          <p:nvPr/>
        </p:nvCxnSpPr>
        <p:spPr>
          <a:xfrm>
            <a:off x="3219699" y="3213678"/>
            <a:ext cx="465442" cy="610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96945" y="3112013"/>
            <a:ext cx="37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>
                <a:solidFill>
                  <a:srgbClr val="FF0000"/>
                </a:solidFill>
              </a:rPr>
              <a:t>t</a:t>
            </a:r>
            <a:endParaRPr lang="en-ZA" sz="2400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461748" y="4806781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3" name="Straight Arrow Connector 12"/>
          <p:cNvCxnSpPr>
            <a:stCxn id="15" idx="5"/>
            <a:endCxn id="12" idx="1"/>
          </p:cNvCxnSpPr>
          <p:nvPr/>
        </p:nvCxnSpPr>
        <p:spPr>
          <a:xfrm>
            <a:off x="4194257" y="4333372"/>
            <a:ext cx="372933" cy="578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64820" y="4207981"/>
            <a:ext cx="21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o</a:t>
            </a:r>
            <a:endParaRPr lang="en-ZA" sz="2400" dirty="0"/>
          </a:p>
        </p:txBody>
      </p:sp>
      <p:sp>
        <p:nvSpPr>
          <p:cNvPr id="15" name="Oval 14"/>
          <p:cNvSpPr/>
          <p:nvPr/>
        </p:nvSpPr>
        <p:spPr>
          <a:xfrm>
            <a:off x="3579699" y="3718814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Oval 15"/>
          <p:cNvSpPr/>
          <p:nvPr/>
        </p:nvSpPr>
        <p:spPr>
          <a:xfrm>
            <a:off x="5357082" y="5969406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7" name="Straight Arrow Connector 16"/>
          <p:cNvCxnSpPr>
            <a:stCxn id="12" idx="5"/>
            <a:endCxn id="16" idx="1"/>
          </p:cNvCxnSpPr>
          <p:nvPr/>
        </p:nvCxnSpPr>
        <p:spPr>
          <a:xfrm>
            <a:off x="5076306" y="5421339"/>
            <a:ext cx="386218" cy="65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07824" y="5398225"/>
            <a:ext cx="175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m</a:t>
            </a:r>
            <a:endParaRPr lang="en-ZA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462524" y="6097962"/>
            <a:ext cx="558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16</a:t>
            </a:r>
            <a:endParaRPr lang="en-ZA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7044855" y="446964"/>
            <a:ext cx="458790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 smtClean="0"/>
              <a:t>We start with the empty root node</a:t>
            </a:r>
          </a:p>
          <a:p>
            <a:r>
              <a:rPr lang="en-ZA" sz="2800" dirty="0" smtClean="0"/>
              <a:t>We then begin adding the nodes for the first key: “atom”</a:t>
            </a:r>
          </a:p>
          <a:p>
            <a:r>
              <a:rPr lang="en-ZA" sz="2800" dirty="0" smtClean="0"/>
              <a:t>Then the associated value: 16</a:t>
            </a:r>
          </a:p>
          <a:p>
            <a:r>
              <a:rPr lang="en-ZA" sz="2800" dirty="0" smtClean="0"/>
              <a:t>We can then add another key: “ate”</a:t>
            </a:r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191436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913905" y="1648288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TextBox 4"/>
          <p:cNvSpPr txBox="1"/>
          <p:nvPr/>
        </p:nvSpPr>
        <p:spPr>
          <a:xfrm>
            <a:off x="520810" y="572494"/>
            <a:ext cx="43930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Tries – Example:</a:t>
            </a:r>
          </a:p>
        </p:txBody>
      </p:sp>
      <p:sp>
        <p:nvSpPr>
          <p:cNvPr id="6" name="Oval 5"/>
          <p:cNvSpPr/>
          <p:nvPr/>
        </p:nvSpPr>
        <p:spPr>
          <a:xfrm>
            <a:off x="2605141" y="2599120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7" name="Straight Arrow Connector 6"/>
          <p:cNvCxnSpPr>
            <a:stCxn id="4" idx="3"/>
            <a:endCxn id="6" idx="6"/>
          </p:cNvCxnSpPr>
          <p:nvPr/>
        </p:nvCxnSpPr>
        <p:spPr>
          <a:xfrm flipH="1">
            <a:off x="3325141" y="2262846"/>
            <a:ext cx="1694206" cy="696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14231" y="2188967"/>
            <a:ext cx="302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a</a:t>
            </a:r>
            <a:endParaRPr lang="en-ZA" sz="2400" dirty="0"/>
          </a:p>
        </p:txBody>
      </p:sp>
      <p:cxnSp>
        <p:nvCxnSpPr>
          <p:cNvPr id="10" name="Straight Arrow Connector 9"/>
          <p:cNvCxnSpPr>
            <a:stCxn id="6" idx="5"/>
            <a:endCxn id="15" idx="1"/>
          </p:cNvCxnSpPr>
          <p:nvPr/>
        </p:nvCxnSpPr>
        <p:spPr>
          <a:xfrm>
            <a:off x="3219699" y="3213678"/>
            <a:ext cx="465442" cy="610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96945" y="3112013"/>
            <a:ext cx="37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t</a:t>
            </a:r>
            <a:endParaRPr lang="en-ZA" sz="2400" dirty="0"/>
          </a:p>
        </p:txBody>
      </p:sp>
      <p:sp>
        <p:nvSpPr>
          <p:cNvPr id="12" name="Oval 11"/>
          <p:cNvSpPr/>
          <p:nvPr/>
        </p:nvSpPr>
        <p:spPr>
          <a:xfrm>
            <a:off x="4461748" y="4806781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3" name="Straight Arrow Connector 12"/>
          <p:cNvCxnSpPr>
            <a:stCxn id="15" idx="5"/>
            <a:endCxn id="12" idx="1"/>
          </p:cNvCxnSpPr>
          <p:nvPr/>
        </p:nvCxnSpPr>
        <p:spPr>
          <a:xfrm>
            <a:off x="4194257" y="4333372"/>
            <a:ext cx="372933" cy="578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64820" y="4207981"/>
            <a:ext cx="21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o</a:t>
            </a:r>
            <a:endParaRPr lang="en-ZA" sz="2400" dirty="0"/>
          </a:p>
        </p:txBody>
      </p:sp>
      <p:sp>
        <p:nvSpPr>
          <p:cNvPr id="15" name="Oval 14"/>
          <p:cNvSpPr/>
          <p:nvPr/>
        </p:nvSpPr>
        <p:spPr>
          <a:xfrm>
            <a:off x="3579699" y="3718814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Oval 15"/>
          <p:cNvSpPr/>
          <p:nvPr/>
        </p:nvSpPr>
        <p:spPr>
          <a:xfrm>
            <a:off x="5357082" y="5969406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7" name="Straight Arrow Connector 16"/>
          <p:cNvCxnSpPr>
            <a:stCxn id="12" idx="5"/>
            <a:endCxn id="16" idx="1"/>
          </p:cNvCxnSpPr>
          <p:nvPr/>
        </p:nvCxnSpPr>
        <p:spPr>
          <a:xfrm>
            <a:off x="5076306" y="5421339"/>
            <a:ext cx="386218" cy="65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07824" y="5398225"/>
            <a:ext cx="175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m</a:t>
            </a:r>
            <a:endParaRPr lang="en-ZA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462524" y="6097962"/>
            <a:ext cx="558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16</a:t>
            </a:r>
            <a:endParaRPr lang="en-ZA" sz="2400" dirty="0"/>
          </a:p>
        </p:txBody>
      </p:sp>
      <p:sp>
        <p:nvSpPr>
          <p:cNvPr id="20" name="Oval 19"/>
          <p:cNvSpPr/>
          <p:nvPr/>
        </p:nvSpPr>
        <p:spPr>
          <a:xfrm>
            <a:off x="2776945" y="4806781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2" name="Straight Arrow Connector 21"/>
          <p:cNvCxnSpPr>
            <a:stCxn id="15" idx="3"/>
            <a:endCxn id="20" idx="7"/>
          </p:cNvCxnSpPr>
          <p:nvPr/>
        </p:nvCxnSpPr>
        <p:spPr>
          <a:xfrm flipH="1">
            <a:off x="3391503" y="4333372"/>
            <a:ext cx="293638" cy="578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21734" y="4297665"/>
            <a:ext cx="232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>
                <a:solidFill>
                  <a:srgbClr val="FF0000"/>
                </a:solidFill>
              </a:rPr>
              <a:t>e</a:t>
            </a:r>
            <a:endParaRPr lang="en-ZA" sz="24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44855" y="446964"/>
            <a:ext cx="458790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 smtClean="0"/>
              <a:t>We start with the empty root node</a:t>
            </a:r>
          </a:p>
          <a:p>
            <a:r>
              <a:rPr lang="en-ZA" sz="2800" dirty="0" smtClean="0"/>
              <a:t>We then begin adding the nodes for the first key: “atom”</a:t>
            </a:r>
          </a:p>
          <a:p>
            <a:r>
              <a:rPr lang="en-ZA" sz="2800" dirty="0" smtClean="0"/>
              <a:t>Then the associated value: 16</a:t>
            </a:r>
          </a:p>
          <a:p>
            <a:r>
              <a:rPr lang="en-ZA" sz="2800" dirty="0" smtClean="0"/>
              <a:t>We can then add another key: “ate”</a:t>
            </a:r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417151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913905" y="1648288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TextBox 4"/>
          <p:cNvSpPr txBox="1"/>
          <p:nvPr/>
        </p:nvSpPr>
        <p:spPr>
          <a:xfrm>
            <a:off x="520810" y="572494"/>
            <a:ext cx="43930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Tries – Example:</a:t>
            </a:r>
          </a:p>
        </p:txBody>
      </p:sp>
      <p:sp>
        <p:nvSpPr>
          <p:cNvPr id="6" name="Oval 5"/>
          <p:cNvSpPr/>
          <p:nvPr/>
        </p:nvSpPr>
        <p:spPr>
          <a:xfrm>
            <a:off x="2605141" y="2599120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7" name="Straight Arrow Connector 6"/>
          <p:cNvCxnSpPr>
            <a:stCxn id="4" idx="3"/>
            <a:endCxn id="6" idx="6"/>
          </p:cNvCxnSpPr>
          <p:nvPr/>
        </p:nvCxnSpPr>
        <p:spPr>
          <a:xfrm flipH="1">
            <a:off x="3325141" y="2262846"/>
            <a:ext cx="1694206" cy="696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14231" y="2188967"/>
            <a:ext cx="302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a</a:t>
            </a:r>
            <a:endParaRPr lang="en-ZA" sz="2400" dirty="0"/>
          </a:p>
        </p:txBody>
      </p:sp>
      <p:cxnSp>
        <p:nvCxnSpPr>
          <p:cNvPr id="10" name="Straight Arrow Connector 9"/>
          <p:cNvCxnSpPr>
            <a:stCxn id="6" idx="5"/>
            <a:endCxn id="15" idx="1"/>
          </p:cNvCxnSpPr>
          <p:nvPr/>
        </p:nvCxnSpPr>
        <p:spPr>
          <a:xfrm>
            <a:off x="3219699" y="3213678"/>
            <a:ext cx="465442" cy="610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96945" y="3112013"/>
            <a:ext cx="37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t</a:t>
            </a:r>
            <a:endParaRPr lang="en-ZA" sz="2400" dirty="0"/>
          </a:p>
        </p:txBody>
      </p:sp>
      <p:sp>
        <p:nvSpPr>
          <p:cNvPr id="12" name="Oval 11"/>
          <p:cNvSpPr/>
          <p:nvPr/>
        </p:nvSpPr>
        <p:spPr>
          <a:xfrm>
            <a:off x="4461748" y="4806781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3" name="Straight Arrow Connector 12"/>
          <p:cNvCxnSpPr>
            <a:stCxn id="15" idx="5"/>
            <a:endCxn id="12" idx="1"/>
          </p:cNvCxnSpPr>
          <p:nvPr/>
        </p:nvCxnSpPr>
        <p:spPr>
          <a:xfrm>
            <a:off x="4194257" y="4333372"/>
            <a:ext cx="372933" cy="578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64820" y="4207981"/>
            <a:ext cx="21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o</a:t>
            </a:r>
            <a:endParaRPr lang="en-ZA" sz="2400" dirty="0"/>
          </a:p>
        </p:txBody>
      </p:sp>
      <p:sp>
        <p:nvSpPr>
          <p:cNvPr id="15" name="Oval 14"/>
          <p:cNvSpPr/>
          <p:nvPr/>
        </p:nvSpPr>
        <p:spPr>
          <a:xfrm>
            <a:off x="3579699" y="3718814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Oval 15"/>
          <p:cNvSpPr/>
          <p:nvPr/>
        </p:nvSpPr>
        <p:spPr>
          <a:xfrm>
            <a:off x="5357082" y="5969406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7" name="Straight Arrow Connector 16"/>
          <p:cNvCxnSpPr>
            <a:stCxn id="12" idx="5"/>
            <a:endCxn id="16" idx="1"/>
          </p:cNvCxnSpPr>
          <p:nvPr/>
        </p:nvCxnSpPr>
        <p:spPr>
          <a:xfrm>
            <a:off x="5076306" y="5421339"/>
            <a:ext cx="386218" cy="65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07824" y="5398225"/>
            <a:ext cx="175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m</a:t>
            </a:r>
            <a:endParaRPr lang="en-ZA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462524" y="6097962"/>
            <a:ext cx="558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16</a:t>
            </a:r>
            <a:endParaRPr lang="en-ZA" sz="2400" dirty="0"/>
          </a:p>
        </p:txBody>
      </p:sp>
      <p:sp>
        <p:nvSpPr>
          <p:cNvPr id="20" name="Oval 19"/>
          <p:cNvSpPr/>
          <p:nvPr/>
        </p:nvSpPr>
        <p:spPr>
          <a:xfrm>
            <a:off x="2776945" y="4806781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1" name="Straight Arrow Connector 20"/>
          <p:cNvCxnSpPr>
            <a:stCxn id="15" idx="3"/>
            <a:endCxn id="20" idx="7"/>
          </p:cNvCxnSpPr>
          <p:nvPr/>
        </p:nvCxnSpPr>
        <p:spPr>
          <a:xfrm flipH="1">
            <a:off x="3391503" y="4333372"/>
            <a:ext cx="293638" cy="578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21734" y="4297665"/>
            <a:ext cx="232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e</a:t>
            </a:r>
            <a:endParaRPr lang="en-ZA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898912" y="4947930"/>
            <a:ext cx="637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>
                <a:solidFill>
                  <a:srgbClr val="FF0000"/>
                </a:solidFill>
              </a:rPr>
              <a:t>18</a:t>
            </a:r>
            <a:endParaRPr lang="en-ZA" sz="24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44855" y="446964"/>
            <a:ext cx="45879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 smtClean="0"/>
              <a:t>We start with the empty root node</a:t>
            </a:r>
          </a:p>
          <a:p>
            <a:r>
              <a:rPr lang="en-ZA" sz="2800" dirty="0" smtClean="0"/>
              <a:t>We then begin adding the nodes for the first key: “atom”</a:t>
            </a:r>
          </a:p>
          <a:p>
            <a:r>
              <a:rPr lang="en-ZA" sz="2800" dirty="0" smtClean="0"/>
              <a:t>Then the associated value: 16</a:t>
            </a:r>
          </a:p>
          <a:p>
            <a:r>
              <a:rPr lang="en-ZA" sz="2800" dirty="0" smtClean="0"/>
              <a:t>We can then add another key: “ate”</a:t>
            </a:r>
          </a:p>
          <a:p>
            <a:r>
              <a:rPr lang="en-ZA" sz="2800" dirty="0" smtClean="0"/>
              <a:t>Then the value again: 18</a:t>
            </a:r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171146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913905" y="1648288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TextBox 4"/>
          <p:cNvSpPr txBox="1"/>
          <p:nvPr/>
        </p:nvSpPr>
        <p:spPr>
          <a:xfrm>
            <a:off x="520810" y="572494"/>
            <a:ext cx="43930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Tries – Example:</a:t>
            </a:r>
          </a:p>
        </p:txBody>
      </p:sp>
      <p:sp>
        <p:nvSpPr>
          <p:cNvPr id="6" name="Oval 5"/>
          <p:cNvSpPr/>
          <p:nvPr/>
        </p:nvSpPr>
        <p:spPr>
          <a:xfrm>
            <a:off x="2605141" y="2599120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7" name="Straight Arrow Connector 6"/>
          <p:cNvCxnSpPr>
            <a:stCxn id="4" idx="3"/>
            <a:endCxn id="6" idx="6"/>
          </p:cNvCxnSpPr>
          <p:nvPr/>
        </p:nvCxnSpPr>
        <p:spPr>
          <a:xfrm flipH="1">
            <a:off x="3325141" y="2262846"/>
            <a:ext cx="1694206" cy="696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14231" y="2188967"/>
            <a:ext cx="302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a</a:t>
            </a:r>
            <a:endParaRPr lang="en-ZA" sz="2400" dirty="0"/>
          </a:p>
        </p:txBody>
      </p:sp>
      <p:cxnSp>
        <p:nvCxnSpPr>
          <p:cNvPr id="10" name="Straight Arrow Connector 9"/>
          <p:cNvCxnSpPr>
            <a:stCxn id="6" idx="5"/>
            <a:endCxn id="15" idx="1"/>
          </p:cNvCxnSpPr>
          <p:nvPr/>
        </p:nvCxnSpPr>
        <p:spPr>
          <a:xfrm>
            <a:off x="3219699" y="3213678"/>
            <a:ext cx="465442" cy="610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96945" y="3112013"/>
            <a:ext cx="37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t</a:t>
            </a:r>
            <a:endParaRPr lang="en-ZA" sz="2400" dirty="0"/>
          </a:p>
        </p:txBody>
      </p:sp>
      <p:sp>
        <p:nvSpPr>
          <p:cNvPr id="12" name="Oval 11"/>
          <p:cNvSpPr/>
          <p:nvPr/>
        </p:nvSpPr>
        <p:spPr>
          <a:xfrm>
            <a:off x="4461748" y="4806781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3" name="Straight Arrow Connector 12"/>
          <p:cNvCxnSpPr>
            <a:stCxn id="15" idx="5"/>
            <a:endCxn id="12" idx="1"/>
          </p:cNvCxnSpPr>
          <p:nvPr/>
        </p:nvCxnSpPr>
        <p:spPr>
          <a:xfrm>
            <a:off x="4194257" y="4333372"/>
            <a:ext cx="372933" cy="578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64820" y="4207981"/>
            <a:ext cx="21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o</a:t>
            </a:r>
            <a:endParaRPr lang="en-ZA" sz="2400" dirty="0"/>
          </a:p>
        </p:txBody>
      </p:sp>
      <p:sp>
        <p:nvSpPr>
          <p:cNvPr id="15" name="Oval 14"/>
          <p:cNvSpPr/>
          <p:nvPr/>
        </p:nvSpPr>
        <p:spPr>
          <a:xfrm>
            <a:off x="3579699" y="3718814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Oval 15"/>
          <p:cNvSpPr/>
          <p:nvPr/>
        </p:nvSpPr>
        <p:spPr>
          <a:xfrm>
            <a:off x="5357082" y="5969406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7" name="Straight Arrow Connector 16"/>
          <p:cNvCxnSpPr>
            <a:stCxn id="12" idx="5"/>
            <a:endCxn id="16" idx="1"/>
          </p:cNvCxnSpPr>
          <p:nvPr/>
        </p:nvCxnSpPr>
        <p:spPr>
          <a:xfrm>
            <a:off x="5076306" y="5421339"/>
            <a:ext cx="386218" cy="65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07824" y="5398225"/>
            <a:ext cx="175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m</a:t>
            </a:r>
            <a:endParaRPr lang="en-ZA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462524" y="6097962"/>
            <a:ext cx="558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16</a:t>
            </a:r>
            <a:endParaRPr lang="en-ZA" sz="2400" dirty="0"/>
          </a:p>
        </p:txBody>
      </p:sp>
      <p:sp>
        <p:nvSpPr>
          <p:cNvPr id="20" name="Oval 19"/>
          <p:cNvSpPr/>
          <p:nvPr/>
        </p:nvSpPr>
        <p:spPr>
          <a:xfrm>
            <a:off x="2776945" y="4806781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1" name="Straight Arrow Connector 20"/>
          <p:cNvCxnSpPr>
            <a:stCxn id="15" idx="3"/>
            <a:endCxn id="20" idx="7"/>
          </p:cNvCxnSpPr>
          <p:nvPr/>
        </p:nvCxnSpPr>
        <p:spPr>
          <a:xfrm flipH="1">
            <a:off x="3391503" y="4333372"/>
            <a:ext cx="293638" cy="578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21734" y="4297665"/>
            <a:ext cx="232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e</a:t>
            </a:r>
            <a:endParaRPr lang="en-ZA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898912" y="4947930"/>
            <a:ext cx="637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18</a:t>
            </a:r>
            <a:endParaRPr lang="en-ZA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7044855" y="446964"/>
            <a:ext cx="45879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 smtClean="0"/>
              <a:t>We start with the empty root node</a:t>
            </a:r>
          </a:p>
          <a:p>
            <a:r>
              <a:rPr lang="en-ZA" sz="2800" dirty="0" smtClean="0"/>
              <a:t>We then begin adding the nodes for the first key: “atom”</a:t>
            </a:r>
          </a:p>
          <a:p>
            <a:r>
              <a:rPr lang="en-ZA" sz="2800" dirty="0" smtClean="0"/>
              <a:t>Then the associated value: 16</a:t>
            </a:r>
          </a:p>
          <a:p>
            <a:r>
              <a:rPr lang="en-ZA" sz="2800" dirty="0" smtClean="0"/>
              <a:t>We can then add another key: “ate”</a:t>
            </a:r>
          </a:p>
          <a:p>
            <a:r>
              <a:rPr lang="en-ZA" sz="2800" dirty="0" smtClean="0"/>
              <a:t>Then the value again: 18</a:t>
            </a:r>
          </a:p>
          <a:p>
            <a:r>
              <a:rPr lang="en-ZA" sz="2800" dirty="0" smtClean="0"/>
              <a:t>Maybe we want to add the key: “at”</a:t>
            </a:r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403419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913905" y="1648288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TextBox 4"/>
          <p:cNvSpPr txBox="1"/>
          <p:nvPr/>
        </p:nvSpPr>
        <p:spPr>
          <a:xfrm>
            <a:off x="520810" y="572494"/>
            <a:ext cx="43930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Tries – Example:</a:t>
            </a:r>
          </a:p>
        </p:txBody>
      </p:sp>
      <p:sp>
        <p:nvSpPr>
          <p:cNvPr id="6" name="Oval 5"/>
          <p:cNvSpPr/>
          <p:nvPr/>
        </p:nvSpPr>
        <p:spPr>
          <a:xfrm>
            <a:off x="2605141" y="2599120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7" name="Straight Arrow Connector 6"/>
          <p:cNvCxnSpPr>
            <a:stCxn id="4" idx="3"/>
            <a:endCxn id="6" idx="6"/>
          </p:cNvCxnSpPr>
          <p:nvPr/>
        </p:nvCxnSpPr>
        <p:spPr>
          <a:xfrm flipH="1">
            <a:off x="3325141" y="2262846"/>
            <a:ext cx="1694206" cy="6962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14231" y="2188967"/>
            <a:ext cx="302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>
                <a:solidFill>
                  <a:srgbClr val="FF0000"/>
                </a:solidFill>
              </a:rPr>
              <a:t>a</a:t>
            </a:r>
            <a:endParaRPr lang="en-ZA" sz="24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14" idx="1"/>
          </p:cNvCxnSpPr>
          <p:nvPr/>
        </p:nvCxnSpPr>
        <p:spPr>
          <a:xfrm>
            <a:off x="3219699" y="3213678"/>
            <a:ext cx="465442" cy="610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96945" y="3112013"/>
            <a:ext cx="37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t</a:t>
            </a:r>
            <a:endParaRPr lang="en-ZA" sz="2400" dirty="0"/>
          </a:p>
        </p:txBody>
      </p:sp>
      <p:sp>
        <p:nvSpPr>
          <p:cNvPr id="11" name="Oval 10"/>
          <p:cNvSpPr/>
          <p:nvPr/>
        </p:nvSpPr>
        <p:spPr>
          <a:xfrm>
            <a:off x="4461748" y="4806781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2" name="Straight Arrow Connector 11"/>
          <p:cNvCxnSpPr>
            <a:stCxn id="14" idx="5"/>
            <a:endCxn id="11" idx="1"/>
          </p:cNvCxnSpPr>
          <p:nvPr/>
        </p:nvCxnSpPr>
        <p:spPr>
          <a:xfrm>
            <a:off x="4194257" y="4333372"/>
            <a:ext cx="372933" cy="578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64820" y="4207981"/>
            <a:ext cx="21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o</a:t>
            </a:r>
            <a:endParaRPr lang="en-ZA" sz="2400" dirty="0"/>
          </a:p>
        </p:txBody>
      </p:sp>
      <p:sp>
        <p:nvSpPr>
          <p:cNvPr id="14" name="Oval 13"/>
          <p:cNvSpPr/>
          <p:nvPr/>
        </p:nvSpPr>
        <p:spPr>
          <a:xfrm>
            <a:off x="3579699" y="3718814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Oval 14"/>
          <p:cNvSpPr/>
          <p:nvPr/>
        </p:nvSpPr>
        <p:spPr>
          <a:xfrm>
            <a:off x="5357082" y="5969406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6" name="Straight Arrow Connector 15"/>
          <p:cNvCxnSpPr>
            <a:stCxn id="11" idx="5"/>
            <a:endCxn id="15" idx="1"/>
          </p:cNvCxnSpPr>
          <p:nvPr/>
        </p:nvCxnSpPr>
        <p:spPr>
          <a:xfrm>
            <a:off x="5076306" y="5421339"/>
            <a:ext cx="386218" cy="65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07824" y="5398225"/>
            <a:ext cx="175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m</a:t>
            </a:r>
            <a:endParaRPr lang="en-ZA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462524" y="6097962"/>
            <a:ext cx="558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16</a:t>
            </a:r>
            <a:endParaRPr lang="en-ZA" sz="2400" dirty="0"/>
          </a:p>
        </p:txBody>
      </p:sp>
      <p:sp>
        <p:nvSpPr>
          <p:cNvPr id="19" name="Oval 18"/>
          <p:cNvSpPr/>
          <p:nvPr/>
        </p:nvSpPr>
        <p:spPr>
          <a:xfrm>
            <a:off x="2776945" y="4806781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0" name="Straight Arrow Connector 19"/>
          <p:cNvCxnSpPr>
            <a:stCxn id="14" idx="3"/>
            <a:endCxn id="19" idx="7"/>
          </p:cNvCxnSpPr>
          <p:nvPr/>
        </p:nvCxnSpPr>
        <p:spPr>
          <a:xfrm flipH="1">
            <a:off x="3391503" y="4333372"/>
            <a:ext cx="293638" cy="578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21734" y="4297665"/>
            <a:ext cx="232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e</a:t>
            </a:r>
            <a:endParaRPr lang="en-ZA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898912" y="4947930"/>
            <a:ext cx="637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18</a:t>
            </a:r>
            <a:endParaRPr lang="en-ZA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7044855" y="446964"/>
            <a:ext cx="45879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 smtClean="0"/>
              <a:t>We start with the empty root node</a:t>
            </a:r>
          </a:p>
          <a:p>
            <a:r>
              <a:rPr lang="en-ZA" sz="2800" dirty="0" smtClean="0"/>
              <a:t>We then begin adding the nodes for the first key: “atom”</a:t>
            </a:r>
          </a:p>
          <a:p>
            <a:r>
              <a:rPr lang="en-ZA" sz="2800" dirty="0" smtClean="0"/>
              <a:t>Then the associated value: 16</a:t>
            </a:r>
          </a:p>
          <a:p>
            <a:r>
              <a:rPr lang="en-ZA" sz="2800" dirty="0" smtClean="0"/>
              <a:t>We can then add another key: “ate”</a:t>
            </a:r>
          </a:p>
          <a:p>
            <a:r>
              <a:rPr lang="en-ZA" sz="2800" dirty="0" smtClean="0"/>
              <a:t>Then the value again: 18</a:t>
            </a:r>
          </a:p>
          <a:p>
            <a:r>
              <a:rPr lang="en-ZA" sz="2800" dirty="0" smtClean="0"/>
              <a:t>Maybe we want to add the key: “at”</a:t>
            </a:r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14341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913905" y="1648288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TextBox 4"/>
          <p:cNvSpPr txBox="1"/>
          <p:nvPr/>
        </p:nvSpPr>
        <p:spPr>
          <a:xfrm>
            <a:off x="520810" y="572494"/>
            <a:ext cx="43930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Tries – Example:</a:t>
            </a:r>
          </a:p>
        </p:txBody>
      </p:sp>
      <p:sp>
        <p:nvSpPr>
          <p:cNvPr id="6" name="Oval 5"/>
          <p:cNvSpPr/>
          <p:nvPr/>
        </p:nvSpPr>
        <p:spPr>
          <a:xfrm>
            <a:off x="2605141" y="2599120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7" name="Straight Arrow Connector 6"/>
          <p:cNvCxnSpPr>
            <a:stCxn id="4" idx="3"/>
            <a:endCxn id="6" idx="6"/>
          </p:cNvCxnSpPr>
          <p:nvPr/>
        </p:nvCxnSpPr>
        <p:spPr>
          <a:xfrm flipH="1">
            <a:off x="3325141" y="2262846"/>
            <a:ext cx="1694206" cy="696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14231" y="2188967"/>
            <a:ext cx="302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a</a:t>
            </a:r>
            <a:endParaRPr lang="en-ZA" sz="2400" dirty="0"/>
          </a:p>
        </p:txBody>
      </p:sp>
      <p:cxnSp>
        <p:nvCxnSpPr>
          <p:cNvPr id="10" name="Straight Arrow Connector 9"/>
          <p:cNvCxnSpPr>
            <a:stCxn id="6" idx="5"/>
            <a:endCxn id="15" idx="1"/>
          </p:cNvCxnSpPr>
          <p:nvPr/>
        </p:nvCxnSpPr>
        <p:spPr>
          <a:xfrm>
            <a:off x="3219699" y="3213678"/>
            <a:ext cx="465442" cy="610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96945" y="3112013"/>
            <a:ext cx="37639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sz="2400" dirty="0" smtClean="0">
                <a:solidFill>
                  <a:srgbClr val="FF0000"/>
                </a:solidFill>
              </a:rPr>
              <a:t>t</a:t>
            </a:r>
            <a:endParaRPr lang="en-ZA" sz="2400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461748" y="4806781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3" name="Straight Arrow Connector 12"/>
          <p:cNvCxnSpPr>
            <a:stCxn id="15" idx="5"/>
            <a:endCxn id="12" idx="1"/>
          </p:cNvCxnSpPr>
          <p:nvPr/>
        </p:nvCxnSpPr>
        <p:spPr>
          <a:xfrm>
            <a:off x="4194257" y="4333372"/>
            <a:ext cx="372933" cy="578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64820" y="4207981"/>
            <a:ext cx="21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o</a:t>
            </a:r>
            <a:endParaRPr lang="en-ZA" sz="2400" dirty="0"/>
          </a:p>
        </p:txBody>
      </p:sp>
      <p:sp>
        <p:nvSpPr>
          <p:cNvPr id="15" name="Oval 14"/>
          <p:cNvSpPr/>
          <p:nvPr/>
        </p:nvSpPr>
        <p:spPr>
          <a:xfrm>
            <a:off x="3579699" y="3718814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Oval 15"/>
          <p:cNvSpPr/>
          <p:nvPr/>
        </p:nvSpPr>
        <p:spPr>
          <a:xfrm>
            <a:off x="5357082" y="5969406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7" name="Straight Arrow Connector 16"/>
          <p:cNvCxnSpPr>
            <a:stCxn id="12" idx="5"/>
            <a:endCxn id="16" idx="1"/>
          </p:cNvCxnSpPr>
          <p:nvPr/>
        </p:nvCxnSpPr>
        <p:spPr>
          <a:xfrm>
            <a:off x="5076306" y="5421339"/>
            <a:ext cx="386218" cy="65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07824" y="5398225"/>
            <a:ext cx="175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m</a:t>
            </a:r>
            <a:endParaRPr lang="en-ZA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462524" y="6097962"/>
            <a:ext cx="558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16</a:t>
            </a:r>
            <a:endParaRPr lang="en-ZA" sz="2400" dirty="0"/>
          </a:p>
        </p:txBody>
      </p:sp>
      <p:sp>
        <p:nvSpPr>
          <p:cNvPr id="20" name="Oval 19"/>
          <p:cNvSpPr/>
          <p:nvPr/>
        </p:nvSpPr>
        <p:spPr>
          <a:xfrm>
            <a:off x="2776945" y="4806781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1" name="Straight Arrow Connector 20"/>
          <p:cNvCxnSpPr>
            <a:stCxn id="15" idx="3"/>
            <a:endCxn id="20" idx="7"/>
          </p:cNvCxnSpPr>
          <p:nvPr/>
        </p:nvCxnSpPr>
        <p:spPr>
          <a:xfrm flipH="1">
            <a:off x="3391503" y="4333372"/>
            <a:ext cx="293638" cy="578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21734" y="4297665"/>
            <a:ext cx="232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e</a:t>
            </a:r>
            <a:endParaRPr lang="en-ZA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898912" y="4947930"/>
            <a:ext cx="637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18</a:t>
            </a:r>
            <a:endParaRPr lang="en-ZA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7044855" y="446964"/>
            <a:ext cx="45879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 smtClean="0"/>
              <a:t>We start with the empty root node</a:t>
            </a:r>
          </a:p>
          <a:p>
            <a:r>
              <a:rPr lang="en-ZA" sz="2800" dirty="0" smtClean="0"/>
              <a:t>We then begin adding the nodes for the first key: “atom”</a:t>
            </a:r>
          </a:p>
          <a:p>
            <a:r>
              <a:rPr lang="en-ZA" sz="2800" dirty="0" smtClean="0"/>
              <a:t>Then the associated value: 16</a:t>
            </a:r>
          </a:p>
          <a:p>
            <a:r>
              <a:rPr lang="en-ZA" sz="2800" dirty="0" smtClean="0"/>
              <a:t>We can then add another key: “ate”</a:t>
            </a:r>
          </a:p>
          <a:p>
            <a:r>
              <a:rPr lang="en-ZA" sz="2800" dirty="0" smtClean="0"/>
              <a:t>Then the value again: 18</a:t>
            </a:r>
          </a:p>
          <a:p>
            <a:r>
              <a:rPr lang="en-ZA" sz="2800" dirty="0" smtClean="0"/>
              <a:t>Maybe we want to add the key: “at”</a:t>
            </a:r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342480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913905" y="1648288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TextBox 4"/>
          <p:cNvSpPr txBox="1"/>
          <p:nvPr/>
        </p:nvSpPr>
        <p:spPr>
          <a:xfrm>
            <a:off x="520810" y="572494"/>
            <a:ext cx="43930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Tries – Example:</a:t>
            </a:r>
          </a:p>
        </p:txBody>
      </p:sp>
      <p:sp>
        <p:nvSpPr>
          <p:cNvPr id="6" name="Oval 5"/>
          <p:cNvSpPr/>
          <p:nvPr/>
        </p:nvSpPr>
        <p:spPr>
          <a:xfrm>
            <a:off x="2605141" y="2599120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7" name="Straight Arrow Connector 6"/>
          <p:cNvCxnSpPr>
            <a:stCxn id="4" idx="3"/>
            <a:endCxn id="6" idx="6"/>
          </p:cNvCxnSpPr>
          <p:nvPr/>
        </p:nvCxnSpPr>
        <p:spPr>
          <a:xfrm flipH="1">
            <a:off x="3325141" y="2262846"/>
            <a:ext cx="1694206" cy="696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14231" y="2188967"/>
            <a:ext cx="302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a</a:t>
            </a:r>
            <a:endParaRPr lang="en-ZA" sz="2400" dirty="0"/>
          </a:p>
        </p:txBody>
      </p:sp>
      <p:cxnSp>
        <p:nvCxnSpPr>
          <p:cNvPr id="10" name="Straight Arrow Connector 9"/>
          <p:cNvCxnSpPr>
            <a:stCxn id="6" idx="5"/>
            <a:endCxn id="15" idx="1"/>
          </p:cNvCxnSpPr>
          <p:nvPr/>
        </p:nvCxnSpPr>
        <p:spPr>
          <a:xfrm>
            <a:off x="3219699" y="3213678"/>
            <a:ext cx="465442" cy="610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96945" y="3112013"/>
            <a:ext cx="37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t</a:t>
            </a:r>
            <a:endParaRPr lang="en-ZA" sz="2400" dirty="0"/>
          </a:p>
        </p:txBody>
      </p:sp>
      <p:sp>
        <p:nvSpPr>
          <p:cNvPr id="12" name="Oval 11"/>
          <p:cNvSpPr/>
          <p:nvPr/>
        </p:nvSpPr>
        <p:spPr>
          <a:xfrm>
            <a:off x="4461748" y="4806781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3" name="Straight Arrow Connector 12"/>
          <p:cNvCxnSpPr>
            <a:stCxn id="15" idx="5"/>
            <a:endCxn id="12" idx="1"/>
          </p:cNvCxnSpPr>
          <p:nvPr/>
        </p:nvCxnSpPr>
        <p:spPr>
          <a:xfrm>
            <a:off x="4194257" y="4333372"/>
            <a:ext cx="372933" cy="578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64820" y="4207981"/>
            <a:ext cx="21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o</a:t>
            </a:r>
            <a:endParaRPr lang="en-ZA" sz="2400" dirty="0"/>
          </a:p>
        </p:txBody>
      </p:sp>
      <p:sp>
        <p:nvSpPr>
          <p:cNvPr id="15" name="Oval 14"/>
          <p:cNvSpPr/>
          <p:nvPr/>
        </p:nvSpPr>
        <p:spPr>
          <a:xfrm>
            <a:off x="3579699" y="3718814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Oval 15"/>
          <p:cNvSpPr/>
          <p:nvPr/>
        </p:nvSpPr>
        <p:spPr>
          <a:xfrm>
            <a:off x="5357082" y="5969406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7" name="Straight Arrow Connector 16"/>
          <p:cNvCxnSpPr>
            <a:stCxn id="12" idx="5"/>
            <a:endCxn id="16" idx="1"/>
          </p:cNvCxnSpPr>
          <p:nvPr/>
        </p:nvCxnSpPr>
        <p:spPr>
          <a:xfrm>
            <a:off x="5076306" y="5421339"/>
            <a:ext cx="386218" cy="65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07824" y="5398225"/>
            <a:ext cx="175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m</a:t>
            </a:r>
            <a:endParaRPr lang="en-ZA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462524" y="6097962"/>
            <a:ext cx="558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16</a:t>
            </a:r>
            <a:endParaRPr lang="en-ZA" sz="2400" dirty="0"/>
          </a:p>
        </p:txBody>
      </p:sp>
      <p:sp>
        <p:nvSpPr>
          <p:cNvPr id="20" name="Oval 19"/>
          <p:cNvSpPr/>
          <p:nvPr/>
        </p:nvSpPr>
        <p:spPr>
          <a:xfrm>
            <a:off x="2776945" y="4806781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1" name="Straight Arrow Connector 20"/>
          <p:cNvCxnSpPr>
            <a:stCxn id="15" idx="3"/>
            <a:endCxn id="20" idx="7"/>
          </p:cNvCxnSpPr>
          <p:nvPr/>
        </p:nvCxnSpPr>
        <p:spPr>
          <a:xfrm flipH="1">
            <a:off x="3391503" y="4333372"/>
            <a:ext cx="293638" cy="578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21734" y="4297665"/>
            <a:ext cx="232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e</a:t>
            </a:r>
            <a:endParaRPr lang="en-ZA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898912" y="4947930"/>
            <a:ext cx="637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18</a:t>
            </a:r>
            <a:endParaRPr lang="en-ZA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7044855" y="446964"/>
            <a:ext cx="458790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 smtClean="0"/>
              <a:t>We start with the empty root node</a:t>
            </a:r>
          </a:p>
          <a:p>
            <a:r>
              <a:rPr lang="en-ZA" sz="2800" dirty="0" smtClean="0"/>
              <a:t>We then begin adding the nodes for the first key: “atom”</a:t>
            </a:r>
          </a:p>
          <a:p>
            <a:r>
              <a:rPr lang="en-ZA" sz="2800" dirty="0" smtClean="0"/>
              <a:t>Then the associated value: 16</a:t>
            </a:r>
          </a:p>
          <a:p>
            <a:r>
              <a:rPr lang="en-ZA" sz="2800" dirty="0" smtClean="0"/>
              <a:t>We can then add another key: “ate”</a:t>
            </a:r>
          </a:p>
          <a:p>
            <a:r>
              <a:rPr lang="en-ZA" sz="2800" dirty="0" smtClean="0"/>
              <a:t>Then the value again: 18</a:t>
            </a:r>
          </a:p>
          <a:p>
            <a:r>
              <a:rPr lang="en-ZA" sz="2800" dirty="0" smtClean="0"/>
              <a:t>Maybe we want to add the key: “at”</a:t>
            </a:r>
          </a:p>
          <a:p>
            <a:r>
              <a:rPr lang="en-ZA" sz="2800" dirty="0" smtClean="0"/>
              <a:t>Then the value: 20</a:t>
            </a:r>
            <a:endParaRPr lang="en-ZA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3685141" y="3847981"/>
            <a:ext cx="637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>
                <a:solidFill>
                  <a:srgbClr val="FF0000"/>
                </a:solidFill>
              </a:rPr>
              <a:t>20</a:t>
            </a:r>
            <a:endParaRPr lang="en-ZA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79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913905" y="1648288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TextBox 4"/>
          <p:cNvSpPr txBox="1"/>
          <p:nvPr/>
        </p:nvSpPr>
        <p:spPr>
          <a:xfrm>
            <a:off x="520810" y="572494"/>
            <a:ext cx="43930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Tries – Example:</a:t>
            </a:r>
          </a:p>
        </p:txBody>
      </p:sp>
      <p:sp>
        <p:nvSpPr>
          <p:cNvPr id="6" name="Oval 5"/>
          <p:cNvSpPr/>
          <p:nvPr/>
        </p:nvSpPr>
        <p:spPr>
          <a:xfrm>
            <a:off x="2605141" y="2599120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7" name="Straight Arrow Connector 6"/>
          <p:cNvCxnSpPr>
            <a:stCxn id="4" idx="3"/>
            <a:endCxn id="6" idx="6"/>
          </p:cNvCxnSpPr>
          <p:nvPr/>
        </p:nvCxnSpPr>
        <p:spPr>
          <a:xfrm flipH="1">
            <a:off x="3325141" y="2262846"/>
            <a:ext cx="1694206" cy="696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14231" y="2188967"/>
            <a:ext cx="302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a</a:t>
            </a:r>
            <a:endParaRPr lang="en-ZA" sz="2400" dirty="0"/>
          </a:p>
        </p:txBody>
      </p:sp>
      <p:cxnSp>
        <p:nvCxnSpPr>
          <p:cNvPr id="9" name="Straight Arrow Connector 8"/>
          <p:cNvCxnSpPr>
            <a:stCxn id="6" idx="5"/>
            <a:endCxn id="14" idx="1"/>
          </p:cNvCxnSpPr>
          <p:nvPr/>
        </p:nvCxnSpPr>
        <p:spPr>
          <a:xfrm>
            <a:off x="3219699" y="3213678"/>
            <a:ext cx="465442" cy="610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96945" y="3112013"/>
            <a:ext cx="37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t</a:t>
            </a:r>
            <a:endParaRPr lang="en-ZA" sz="2400" dirty="0"/>
          </a:p>
        </p:txBody>
      </p:sp>
      <p:sp>
        <p:nvSpPr>
          <p:cNvPr id="11" name="Oval 10"/>
          <p:cNvSpPr/>
          <p:nvPr/>
        </p:nvSpPr>
        <p:spPr>
          <a:xfrm>
            <a:off x="4461748" y="4806781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2" name="Straight Arrow Connector 11"/>
          <p:cNvCxnSpPr>
            <a:stCxn id="14" idx="5"/>
            <a:endCxn id="11" idx="1"/>
          </p:cNvCxnSpPr>
          <p:nvPr/>
        </p:nvCxnSpPr>
        <p:spPr>
          <a:xfrm>
            <a:off x="4194257" y="4333372"/>
            <a:ext cx="372933" cy="578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64820" y="4207981"/>
            <a:ext cx="21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o</a:t>
            </a:r>
            <a:endParaRPr lang="en-ZA" sz="2400" dirty="0"/>
          </a:p>
        </p:txBody>
      </p:sp>
      <p:sp>
        <p:nvSpPr>
          <p:cNvPr id="14" name="Oval 13"/>
          <p:cNvSpPr/>
          <p:nvPr/>
        </p:nvSpPr>
        <p:spPr>
          <a:xfrm>
            <a:off x="3579699" y="3718814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Oval 14"/>
          <p:cNvSpPr/>
          <p:nvPr/>
        </p:nvSpPr>
        <p:spPr>
          <a:xfrm>
            <a:off x="5357082" y="5969406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6" name="Straight Arrow Connector 15"/>
          <p:cNvCxnSpPr>
            <a:stCxn id="11" idx="5"/>
            <a:endCxn id="15" idx="1"/>
          </p:cNvCxnSpPr>
          <p:nvPr/>
        </p:nvCxnSpPr>
        <p:spPr>
          <a:xfrm>
            <a:off x="5076306" y="5421339"/>
            <a:ext cx="386218" cy="65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07824" y="5398225"/>
            <a:ext cx="175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m</a:t>
            </a:r>
            <a:endParaRPr lang="en-ZA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462524" y="6097962"/>
            <a:ext cx="558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16</a:t>
            </a:r>
            <a:endParaRPr lang="en-ZA" sz="2400" dirty="0"/>
          </a:p>
        </p:txBody>
      </p:sp>
      <p:sp>
        <p:nvSpPr>
          <p:cNvPr id="19" name="Oval 18"/>
          <p:cNvSpPr/>
          <p:nvPr/>
        </p:nvSpPr>
        <p:spPr>
          <a:xfrm>
            <a:off x="2776945" y="4806781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0" name="Straight Arrow Connector 19"/>
          <p:cNvCxnSpPr>
            <a:stCxn id="14" idx="3"/>
            <a:endCxn id="19" idx="7"/>
          </p:cNvCxnSpPr>
          <p:nvPr/>
        </p:nvCxnSpPr>
        <p:spPr>
          <a:xfrm flipH="1">
            <a:off x="3391503" y="4333372"/>
            <a:ext cx="293638" cy="578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21734" y="4297665"/>
            <a:ext cx="232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e</a:t>
            </a:r>
            <a:endParaRPr lang="en-ZA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898912" y="4947930"/>
            <a:ext cx="637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18</a:t>
            </a:r>
            <a:endParaRPr lang="en-ZA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7044855" y="446964"/>
            <a:ext cx="458790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 smtClean="0"/>
              <a:t>We start with the empty root node</a:t>
            </a:r>
          </a:p>
          <a:p>
            <a:r>
              <a:rPr lang="en-ZA" sz="2800" dirty="0" smtClean="0"/>
              <a:t>We then begin adding the nodes for the first key: “atom”</a:t>
            </a:r>
          </a:p>
          <a:p>
            <a:r>
              <a:rPr lang="en-ZA" sz="2800" dirty="0" smtClean="0"/>
              <a:t>Then the associated value: 16</a:t>
            </a:r>
          </a:p>
          <a:p>
            <a:r>
              <a:rPr lang="en-ZA" sz="2800" dirty="0" smtClean="0"/>
              <a:t>We can then add another key: “ate”</a:t>
            </a:r>
          </a:p>
          <a:p>
            <a:r>
              <a:rPr lang="en-ZA" sz="2800" dirty="0" smtClean="0"/>
              <a:t>Then the value again: 18</a:t>
            </a:r>
          </a:p>
          <a:p>
            <a:r>
              <a:rPr lang="en-ZA" sz="2800" dirty="0" smtClean="0"/>
              <a:t>Maybe we want to add the key: “at”</a:t>
            </a:r>
          </a:p>
          <a:p>
            <a:r>
              <a:rPr lang="en-ZA" sz="2800" dirty="0" smtClean="0"/>
              <a:t>Then the value: 20</a:t>
            </a:r>
          </a:p>
          <a:p>
            <a:r>
              <a:rPr lang="en-ZA" sz="2800" dirty="0" smtClean="0"/>
              <a:t>Finally we have our completed </a:t>
            </a:r>
            <a:r>
              <a:rPr lang="en-ZA" sz="2800" dirty="0" err="1" smtClean="0"/>
              <a:t>trie</a:t>
            </a:r>
            <a:r>
              <a:rPr lang="en-ZA" sz="2800" dirty="0"/>
              <a:t> </a:t>
            </a:r>
            <a:r>
              <a:rPr lang="en-ZA" sz="2800" dirty="0" smtClean="0"/>
              <a:t>with our 3 keys ordered: at, ate, atom.</a:t>
            </a:r>
            <a:endParaRPr lang="en-ZA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3685141" y="3847981"/>
            <a:ext cx="637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20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295634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810" y="572494"/>
            <a:ext cx="43930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Tries –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5130" y="1518699"/>
            <a:ext cx="106070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 smtClean="0"/>
              <a:t>From our example we can see that insertion is O(L) where L is the length of the key since we just traverse the tree down and go through L nodes along the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 smtClean="0"/>
              <a:t>Similarly checking if a key exists or getting the value of a key is also O(L) since we essentially do the same thing, but then just retrieve the value at the 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 smtClean="0"/>
              <a:t>The example also shows that a prefix of another key can also be its own key (Note: This is dependant on the implementation).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 smtClean="0"/>
              <a:t>It should also be noted that the keys do not have to be strings and can be any type that can be represented as an array of a smaller type where the smaller type is the equivalent “character” type.</a:t>
            </a:r>
          </a:p>
        </p:txBody>
      </p:sp>
    </p:spTree>
    <p:extLst>
      <p:ext uri="{BB962C8B-B14F-4D97-AF65-F5344CB8AC3E}">
        <p14:creationId xmlns:p14="http://schemas.microsoft.com/office/powerpoint/2010/main" val="187958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810" y="572494"/>
            <a:ext cx="6094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Tries – Implementation: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5130" y="1518699"/>
            <a:ext cx="10607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 smtClean="0"/>
              <a:t>First we need some defines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45" y="2041919"/>
            <a:ext cx="5344271" cy="14289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5130" y="3470868"/>
            <a:ext cx="106070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 smtClean="0"/>
              <a:t>ALPHABET_SIZE is the amount of different values each character can take.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 smtClean="0"/>
              <a:t>SMALLEST_CHAR is the smallest value that each character can take so that the characters can be offset to start at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 smtClean="0"/>
              <a:t>DEFAULT_VAL is the default value that a node stores when it doesn’t store an inserted value. Another implementation is to have nodes store pointers to values and then use </a:t>
            </a:r>
            <a:r>
              <a:rPr lang="en-ZA" sz="2800" dirty="0" err="1" smtClean="0"/>
              <a:t>nullptr</a:t>
            </a:r>
            <a:r>
              <a:rPr lang="en-ZA" sz="2800" dirty="0" smtClean="0"/>
              <a:t> as the default value.</a:t>
            </a:r>
          </a:p>
        </p:txBody>
      </p:sp>
    </p:spTree>
    <p:extLst>
      <p:ext uri="{BB962C8B-B14F-4D97-AF65-F5344CB8AC3E}">
        <p14:creationId xmlns:p14="http://schemas.microsoft.com/office/powerpoint/2010/main" val="318672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95130" y="1518699"/>
            <a:ext cx="106070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 smtClean="0"/>
              <a:t>A “tree”-type structure used to store key-value pairs or optionally just existence of keys.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 smtClean="0"/>
              <a:t>Also known as re</a:t>
            </a:r>
            <a:r>
              <a:rPr lang="en-ZA" sz="2800" b="1" dirty="0" smtClean="0"/>
              <a:t>trie</a:t>
            </a:r>
            <a:r>
              <a:rPr lang="en-ZA" sz="2800" dirty="0" smtClean="0"/>
              <a:t>val trees, radix trees or prefix trees.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 smtClean="0"/>
              <a:t>Made to be a compromise between time and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 smtClean="0"/>
              <a:t>Each node stores only a single character of the key, with the final node of the key also storing the value inserted with the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 smtClean="0"/>
              <a:t>Creates an implicit ordering of the keys through it’s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 smtClean="0"/>
              <a:t>Pronounced “try”.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0811" y="572494"/>
            <a:ext cx="14550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Tries</a:t>
            </a:r>
          </a:p>
        </p:txBody>
      </p:sp>
    </p:spTree>
    <p:extLst>
      <p:ext uri="{BB962C8B-B14F-4D97-AF65-F5344CB8AC3E}">
        <p14:creationId xmlns:p14="http://schemas.microsoft.com/office/powerpoint/2010/main" val="17814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810" y="572494"/>
            <a:ext cx="6094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Tries – Implementation: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5130" y="1518699"/>
            <a:ext cx="106070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 smtClean="0"/>
              <a:t>The implementation of the tree itself amounts to a single Node pointer.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 smtClean="0"/>
              <a:t>The implementation shown uses strings as keys and </a:t>
            </a:r>
            <a:r>
              <a:rPr lang="en-ZA" sz="2800" dirty="0" err="1" smtClean="0"/>
              <a:t>ints</a:t>
            </a:r>
            <a:r>
              <a:rPr lang="en-ZA" sz="2800" dirty="0" smtClean="0"/>
              <a:t> as values, but you can change this if you need to without too much trouble.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693" y="1995752"/>
            <a:ext cx="2524477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1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810" y="572494"/>
            <a:ext cx="6094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Tries – Implementation: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5130" y="1518699"/>
            <a:ext cx="10607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 smtClean="0"/>
              <a:t>Next we have the Nodes which store all the data and connect to each other by storing pointers to their children.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5131" y="5717363"/>
            <a:ext cx="10607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 smtClean="0"/>
              <a:t>Note: </a:t>
            </a:r>
            <a:r>
              <a:rPr lang="en-ZA" sz="2800" dirty="0" err="1" smtClean="0"/>
              <a:t>std</a:t>
            </a:r>
            <a:r>
              <a:rPr lang="en-ZA" sz="2800" dirty="0" smtClean="0"/>
              <a:t>::array is used here, but it can be replaced with a normal array. This does require you to include &lt;array&gt;.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172" y="2472806"/>
            <a:ext cx="8402223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0810" y="572494"/>
            <a:ext cx="6094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Tries – Implementation: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5130" y="1518699"/>
            <a:ext cx="106070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 smtClean="0"/>
              <a:t>To insert we traverse down the tree until we reach the end of the key and then add the value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 smtClean="0"/>
              <a:t>At each step you check if the node already exists.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 smtClean="0"/>
              <a:t>If the node exists, traverse to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 smtClean="0"/>
              <a:t>If it doesn’t, create it and traverse to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 smtClean="0"/>
              <a:t>When you traversed down to the last node of the key, give that node the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 smtClean="0"/>
              <a:t>Note: The new keyword is used to create new Nodes because it’s easier (and probably faster) than having a global vector to store them all in. You can also create the root note with new if you want to.</a:t>
            </a:r>
          </a:p>
        </p:txBody>
      </p:sp>
    </p:spTree>
    <p:extLst>
      <p:ext uri="{BB962C8B-B14F-4D97-AF65-F5344CB8AC3E}">
        <p14:creationId xmlns:p14="http://schemas.microsoft.com/office/powerpoint/2010/main" val="283152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810" y="572494"/>
            <a:ext cx="6094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Tries – Implementation: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864" y="1341934"/>
            <a:ext cx="9382592" cy="54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5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810" y="572494"/>
            <a:ext cx="6094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Tries – Implementation: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5130" y="1518699"/>
            <a:ext cx="362579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 smtClean="0"/>
              <a:t>The method to get the value for the key returns a pointer to the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 smtClean="0"/>
              <a:t>We also traverse the tree, but if a node doesn’t exist we just return </a:t>
            </a:r>
            <a:r>
              <a:rPr lang="en-ZA" sz="2800" dirty="0" err="1" smtClean="0"/>
              <a:t>nullptr</a:t>
            </a:r>
            <a:r>
              <a:rPr lang="en-ZA" sz="28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 smtClean="0"/>
              <a:t>If we get to the end we return the address of the value.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545" y="1934216"/>
            <a:ext cx="7811590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7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810" y="572494"/>
            <a:ext cx="6094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Tries – Implementation: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5130" y="1518699"/>
            <a:ext cx="106070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 smtClean="0"/>
              <a:t>To delete we need to traverse down the tree and then traverse back up while deleting nodes that don’t correspond to any other keys along the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 smtClean="0"/>
              <a:t>The easiest way to do this is with recursion.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 smtClean="0"/>
              <a:t>We </a:t>
            </a:r>
            <a:r>
              <a:rPr lang="en-ZA" sz="2800" dirty="0" smtClean="0"/>
              <a:t>traverse </a:t>
            </a:r>
            <a:r>
              <a:rPr lang="en-ZA" sz="2800" dirty="0" smtClean="0"/>
              <a:t>down to the bottom and then remove the value from the last node of the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 smtClean="0"/>
              <a:t>On the way back up the key we check if the node has any children, and if it is storing a value. If neither of these are true we can delete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 smtClean="0"/>
              <a:t>We then return whether we deleted the node so that the next node up knows to remove the deleted node from it’s children.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 smtClean="0"/>
              <a:t>Not as easy as the rest of the implementation, but also not always necessary.</a:t>
            </a:r>
          </a:p>
        </p:txBody>
      </p:sp>
    </p:spTree>
    <p:extLst>
      <p:ext uri="{BB962C8B-B14F-4D97-AF65-F5344CB8AC3E}">
        <p14:creationId xmlns:p14="http://schemas.microsoft.com/office/powerpoint/2010/main" val="162279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810" y="572494"/>
            <a:ext cx="6094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Tries – Implementation: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66" y="1341935"/>
            <a:ext cx="8611264" cy="545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14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810" y="572494"/>
            <a:ext cx="6094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Tries – Analysis: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5130" y="1518699"/>
            <a:ext cx="106070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 smtClean="0"/>
              <a:t>Inserting, retrieving and deleting values is O(L) because the dominating term is the traversal of the </a:t>
            </a:r>
            <a:r>
              <a:rPr lang="en-ZA" sz="2800" dirty="0" err="1" smtClean="0"/>
              <a:t>trie</a:t>
            </a:r>
            <a:r>
              <a:rPr lang="en-ZA" sz="2800" dirty="0" smtClean="0"/>
              <a:t> along the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 smtClean="0"/>
              <a:t>Space complexity is </a:t>
            </a:r>
            <a:r>
              <a:rPr lang="en-ZA" sz="2800" dirty="0" smtClean="0"/>
              <a:t>O(NL</a:t>
            </a:r>
            <a:r>
              <a:rPr lang="en-ZA" sz="2800" dirty="0" smtClean="0"/>
              <a:t>) where N is the number of keys and L is the length of the longest key.</a:t>
            </a:r>
            <a:endParaRPr lang="en-ZA" sz="2800" dirty="0" smtClean="0"/>
          </a:p>
        </p:txBody>
      </p:sp>
    </p:spTree>
    <p:extLst>
      <p:ext uri="{BB962C8B-B14F-4D97-AF65-F5344CB8AC3E}">
        <p14:creationId xmlns:p14="http://schemas.microsoft.com/office/powerpoint/2010/main" val="378172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810" y="572494"/>
            <a:ext cx="43930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Tries – Example:</a:t>
            </a:r>
          </a:p>
        </p:txBody>
      </p:sp>
      <p:sp>
        <p:nvSpPr>
          <p:cNvPr id="6" name="Oval 5"/>
          <p:cNvSpPr/>
          <p:nvPr/>
        </p:nvSpPr>
        <p:spPr>
          <a:xfrm>
            <a:off x="4913905" y="1648288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44855" y="446964"/>
            <a:ext cx="45879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 smtClean="0"/>
              <a:t>We start with the empty root node</a:t>
            </a:r>
          </a:p>
        </p:txBody>
      </p:sp>
    </p:spTree>
    <p:extLst>
      <p:ext uri="{BB962C8B-B14F-4D97-AF65-F5344CB8AC3E}">
        <p14:creationId xmlns:p14="http://schemas.microsoft.com/office/powerpoint/2010/main" val="252662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913905" y="1648288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TextBox 4"/>
          <p:cNvSpPr txBox="1"/>
          <p:nvPr/>
        </p:nvSpPr>
        <p:spPr>
          <a:xfrm>
            <a:off x="520810" y="572494"/>
            <a:ext cx="43930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Tries – Example:</a:t>
            </a:r>
          </a:p>
        </p:txBody>
      </p:sp>
      <p:cxnSp>
        <p:nvCxnSpPr>
          <p:cNvPr id="8" name="Straight Arrow Connector 7"/>
          <p:cNvCxnSpPr>
            <a:stCxn id="4" idx="3"/>
            <a:endCxn id="15" idx="6"/>
          </p:cNvCxnSpPr>
          <p:nvPr/>
        </p:nvCxnSpPr>
        <p:spPr>
          <a:xfrm flipH="1">
            <a:off x="3325141" y="2262846"/>
            <a:ext cx="1694206" cy="6962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44855" y="446964"/>
            <a:ext cx="45879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 smtClean="0"/>
              <a:t>We start with the empty root node</a:t>
            </a:r>
          </a:p>
          <a:p>
            <a:r>
              <a:rPr lang="en-ZA" sz="2800" dirty="0" smtClean="0"/>
              <a:t>We then begin adding the nodes for the first key: “atom”</a:t>
            </a:r>
            <a:endParaRPr lang="en-ZA" sz="2800" dirty="0"/>
          </a:p>
        </p:txBody>
      </p:sp>
      <p:sp>
        <p:nvSpPr>
          <p:cNvPr id="15" name="Oval 14"/>
          <p:cNvSpPr/>
          <p:nvPr/>
        </p:nvSpPr>
        <p:spPr>
          <a:xfrm>
            <a:off x="2605141" y="2599120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TextBox 16"/>
          <p:cNvSpPr txBox="1"/>
          <p:nvPr/>
        </p:nvSpPr>
        <p:spPr>
          <a:xfrm>
            <a:off x="3914231" y="2188967"/>
            <a:ext cx="3021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sz="2400" dirty="0" smtClean="0">
                <a:solidFill>
                  <a:srgbClr val="FF0000"/>
                </a:solidFill>
              </a:rPr>
              <a:t>a</a:t>
            </a:r>
            <a:endParaRPr lang="en-ZA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39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913905" y="1648288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TextBox 4"/>
          <p:cNvSpPr txBox="1"/>
          <p:nvPr/>
        </p:nvSpPr>
        <p:spPr>
          <a:xfrm>
            <a:off x="520810" y="572494"/>
            <a:ext cx="43930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Tries – Example:</a:t>
            </a:r>
          </a:p>
        </p:txBody>
      </p:sp>
      <p:sp>
        <p:nvSpPr>
          <p:cNvPr id="6" name="Oval 5"/>
          <p:cNvSpPr/>
          <p:nvPr/>
        </p:nvSpPr>
        <p:spPr>
          <a:xfrm>
            <a:off x="2605141" y="2599120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7" name="Straight Arrow Connector 6"/>
          <p:cNvCxnSpPr>
            <a:stCxn id="4" idx="3"/>
            <a:endCxn id="6" idx="6"/>
          </p:cNvCxnSpPr>
          <p:nvPr/>
        </p:nvCxnSpPr>
        <p:spPr>
          <a:xfrm flipH="1">
            <a:off x="3325141" y="2262846"/>
            <a:ext cx="1694206" cy="696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14231" y="2188967"/>
            <a:ext cx="302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a</a:t>
            </a:r>
            <a:endParaRPr lang="en-ZA" sz="2400" dirty="0"/>
          </a:p>
        </p:txBody>
      </p:sp>
      <p:sp>
        <p:nvSpPr>
          <p:cNvPr id="10" name="Oval 9"/>
          <p:cNvSpPr/>
          <p:nvPr/>
        </p:nvSpPr>
        <p:spPr>
          <a:xfrm>
            <a:off x="3579699" y="3718814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2" name="Straight Arrow Connector 11"/>
          <p:cNvCxnSpPr>
            <a:stCxn id="6" idx="5"/>
            <a:endCxn id="10" idx="1"/>
          </p:cNvCxnSpPr>
          <p:nvPr/>
        </p:nvCxnSpPr>
        <p:spPr>
          <a:xfrm>
            <a:off x="3219699" y="3213678"/>
            <a:ext cx="465442" cy="610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96945" y="3112013"/>
            <a:ext cx="37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>
                <a:solidFill>
                  <a:srgbClr val="FF0000"/>
                </a:solidFill>
              </a:rPr>
              <a:t>t</a:t>
            </a:r>
            <a:endParaRPr lang="en-ZA" sz="24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44855" y="446964"/>
            <a:ext cx="45879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 smtClean="0"/>
              <a:t>We start with the empty root node</a:t>
            </a:r>
          </a:p>
          <a:p>
            <a:r>
              <a:rPr lang="en-ZA" sz="2800" dirty="0" smtClean="0"/>
              <a:t>We then begin adding the nodes for the first key: “atom”</a:t>
            </a:r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299938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913905" y="1648288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TextBox 4"/>
          <p:cNvSpPr txBox="1"/>
          <p:nvPr/>
        </p:nvSpPr>
        <p:spPr>
          <a:xfrm>
            <a:off x="520810" y="572494"/>
            <a:ext cx="43930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Tries – Example:</a:t>
            </a:r>
          </a:p>
        </p:txBody>
      </p:sp>
      <p:sp>
        <p:nvSpPr>
          <p:cNvPr id="6" name="Oval 5"/>
          <p:cNvSpPr/>
          <p:nvPr/>
        </p:nvSpPr>
        <p:spPr>
          <a:xfrm>
            <a:off x="2605141" y="2599120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7" name="Straight Arrow Connector 6"/>
          <p:cNvCxnSpPr>
            <a:stCxn id="4" idx="3"/>
            <a:endCxn id="6" idx="6"/>
          </p:cNvCxnSpPr>
          <p:nvPr/>
        </p:nvCxnSpPr>
        <p:spPr>
          <a:xfrm flipH="1">
            <a:off x="3325141" y="2262846"/>
            <a:ext cx="1694206" cy="696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14231" y="2188967"/>
            <a:ext cx="302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a</a:t>
            </a:r>
            <a:endParaRPr lang="en-ZA" sz="2400" dirty="0"/>
          </a:p>
        </p:txBody>
      </p:sp>
      <p:cxnSp>
        <p:nvCxnSpPr>
          <p:cNvPr id="11" name="Straight Arrow Connector 10"/>
          <p:cNvCxnSpPr>
            <a:stCxn id="6" idx="5"/>
            <a:endCxn id="17" idx="1"/>
          </p:cNvCxnSpPr>
          <p:nvPr/>
        </p:nvCxnSpPr>
        <p:spPr>
          <a:xfrm>
            <a:off x="3219699" y="3213678"/>
            <a:ext cx="465442" cy="610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96945" y="3112013"/>
            <a:ext cx="37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t</a:t>
            </a:r>
            <a:endParaRPr lang="en-ZA" sz="2400" dirty="0"/>
          </a:p>
        </p:txBody>
      </p:sp>
      <p:sp>
        <p:nvSpPr>
          <p:cNvPr id="13" name="Oval 12"/>
          <p:cNvSpPr/>
          <p:nvPr/>
        </p:nvSpPr>
        <p:spPr>
          <a:xfrm>
            <a:off x="4461748" y="4806781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5" name="Straight Arrow Connector 14"/>
          <p:cNvCxnSpPr>
            <a:stCxn id="17" idx="5"/>
            <a:endCxn id="13" idx="1"/>
          </p:cNvCxnSpPr>
          <p:nvPr/>
        </p:nvCxnSpPr>
        <p:spPr>
          <a:xfrm>
            <a:off x="4194257" y="4333372"/>
            <a:ext cx="372933" cy="578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64820" y="4207981"/>
            <a:ext cx="21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>
                <a:solidFill>
                  <a:srgbClr val="FF0000"/>
                </a:solidFill>
              </a:rPr>
              <a:t>o</a:t>
            </a:r>
            <a:endParaRPr lang="en-ZA" sz="2400" dirty="0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579699" y="3718814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TextBox 21"/>
          <p:cNvSpPr txBox="1"/>
          <p:nvPr/>
        </p:nvSpPr>
        <p:spPr>
          <a:xfrm>
            <a:off x="7044855" y="446964"/>
            <a:ext cx="45879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 smtClean="0"/>
              <a:t>We start with the empty root node</a:t>
            </a:r>
          </a:p>
          <a:p>
            <a:r>
              <a:rPr lang="en-ZA" sz="2800" dirty="0" smtClean="0"/>
              <a:t>We then begin adding the nodes for the first key: “atom”</a:t>
            </a:r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1352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913905" y="1648288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TextBox 4"/>
          <p:cNvSpPr txBox="1"/>
          <p:nvPr/>
        </p:nvSpPr>
        <p:spPr>
          <a:xfrm>
            <a:off x="520810" y="572494"/>
            <a:ext cx="43930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Tries – Example:</a:t>
            </a:r>
          </a:p>
        </p:txBody>
      </p:sp>
      <p:sp>
        <p:nvSpPr>
          <p:cNvPr id="6" name="Oval 5"/>
          <p:cNvSpPr/>
          <p:nvPr/>
        </p:nvSpPr>
        <p:spPr>
          <a:xfrm>
            <a:off x="2605141" y="2599120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7" name="Straight Arrow Connector 6"/>
          <p:cNvCxnSpPr>
            <a:stCxn id="4" idx="3"/>
            <a:endCxn id="6" idx="6"/>
          </p:cNvCxnSpPr>
          <p:nvPr/>
        </p:nvCxnSpPr>
        <p:spPr>
          <a:xfrm flipH="1">
            <a:off x="3325141" y="2262846"/>
            <a:ext cx="1694206" cy="696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14231" y="2188967"/>
            <a:ext cx="302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a</a:t>
            </a:r>
            <a:endParaRPr lang="en-ZA" sz="2400" dirty="0"/>
          </a:p>
        </p:txBody>
      </p:sp>
      <p:cxnSp>
        <p:nvCxnSpPr>
          <p:cNvPr id="10" name="Straight Arrow Connector 9"/>
          <p:cNvCxnSpPr>
            <a:stCxn id="6" idx="5"/>
            <a:endCxn id="15" idx="1"/>
          </p:cNvCxnSpPr>
          <p:nvPr/>
        </p:nvCxnSpPr>
        <p:spPr>
          <a:xfrm>
            <a:off x="3219699" y="3213678"/>
            <a:ext cx="465442" cy="610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96945" y="3112013"/>
            <a:ext cx="37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t</a:t>
            </a:r>
            <a:endParaRPr lang="en-ZA" sz="2400" dirty="0"/>
          </a:p>
        </p:txBody>
      </p:sp>
      <p:sp>
        <p:nvSpPr>
          <p:cNvPr id="12" name="Oval 11"/>
          <p:cNvSpPr/>
          <p:nvPr/>
        </p:nvSpPr>
        <p:spPr>
          <a:xfrm>
            <a:off x="4461748" y="4806781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3" name="Straight Arrow Connector 12"/>
          <p:cNvCxnSpPr>
            <a:stCxn id="15" idx="5"/>
            <a:endCxn id="12" idx="1"/>
          </p:cNvCxnSpPr>
          <p:nvPr/>
        </p:nvCxnSpPr>
        <p:spPr>
          <a:xfrm>
            <a:off x="4194257" y="4333372"/>
            <a:ext cx="372933" cy="578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64820" y="4207981"/>
            <a:ext cx="21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o</a:t>
            </a:r>
            <a:endParaRPr lang="en-ZA" sz="2400" dirty="0"/>
          </a:p>
        </p:txBody>
      </p:sp>
      <p:sp>
        <p:nvSpPr>
          <p:cNvPr id="15" name="Oval 14"/>
          <p:cNvSpPr/>
          <p:nvPr/>
        </p:nvSpPr>
        <p:spPr>
          <a:xfrm>
            <a:off x="3579699" y="3718814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Oval 15"/>
          <p:cNvSpPr/>
          <p:nvPr/>
        </p:nvSpPr>
        <p:spPr>
          <a:xfrm>
            <a:off x="5357082" y="5969406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8" name="Straight Arrow Connector 17"/>
          <p:cNvCxnSpPr>
            <a:stCxn id="12" idx="5"/>
            <a:endCxn id="16" idx="1"/>
          </p:cNvCxnSpPr>
          <p:nvPr/>
        </p:nvCxnSpPr>
        <p:spPr>
          <a:xfrm>
            <a:off x="5076306" y="5421339"/>
            <a:ext cx="386218" cy="6535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07824" y="5398225"/>
            <a:ext cx="175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>
                <a:solidFill>
                  <a:srgbClr val="FF0000"/>
                </a:solidFill>
              </a:rPr>
              <a:t>m</a:t>
            </a:r>
            <a:endParaRPr lang="en-ZA" sz="24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44855" y="446964"/>
            <a:ext cx="45879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 smtClean="0"/>
              <a:t>We start with the empty root node</a:t>
            </a:r>
          </a:p>
          <a:p>
            <a:r>
              <a:rPr lang="en-ZA" sz="2800" dirty="0" smtClean="0"/>
              <a:t>We then begin adding the nodes for the first key: “atom”</a:t>
            </a:r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302363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913905" y="1648288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TextBox 4"/>
          <p:cNvSpPr txBox="1"/>
          <p:nvPr/>
        </p:nvSpPr>
        <p:spPr>
          <a:xfrm>
            <a:off x="520810" y="572494"/>
            <a:ext cx="43930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Tries – Example:</a:t>
            </a:r>
          </a:p>
        </p:txBody>
      </p:sp>
      <p:sp>
        <p:nvSpPr>
          <p:cNvPr id="6" name="Oval 5"/>
          <p:cNvSpPr/>
          <p:nvPr/>
        </p:nvSpPr>
        <p:spPr>
          <a:xfrm>
            <a:off x="2605141" y="2599120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7" name="Straight Arrow Connector 6"/>
          <p:cNvCxnSpPr>
            <a:stCxn id="4" idx="3"/>
            <a:endCxn id="6" idx="6"/>
          </p:cNvCxnSpPr>
          <p:nvPr/>
        </p:nvCxnSpPr>
        <p:spPr>
          <a:xfrm flipH="1">
            <a:off x="3325141" y="2262846"/>
            <a:ext cx="1694206" cy="696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14231" y="2188967"/>
            <a:ext cx="302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a</a:t>
            </a:r>
            <a:endParaRPr lang="en-ZA" sz="2400" dirty="0"/>
          </a:p>
        </p:txBody>
      </p:sp>
      <p:cxnSp>
        <p:nvCxnSpPr>
          <p:cNvPr id="10" name="Straight Arrow Connector 9"/>
          <p:cNvCxnSpPr>
            <a:stCxn id="6" idx="5"/>
            <a:endCxn id="15" idx="1"/>
          </p:cNvCxnSpPr>
          <p:nvPr/>
        </p:nvCxnSpPr>
        <p:spPr>
          <a:xfrm>
            <a:off x="3219699" y="3213678"/>
            <a:ext cx="465442" cy="610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96945" y="3112013"/>
            <a:ext cx="37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t</a:t>
            </a:r>
            <a:endParaRPr lang="en-ZA" sz="2400" dirty="0"/>
          </a:p>
        </p:txBody>
      </p:sp>
      <p:sp>
        <p:nvSpPr>
          <p:cNvPr id="12" name="Oval 11"/>
          <p:cNvSpPr/>
          <p:nvPr/>
        </p:nvSpPr>
        <p:spPr>
          <a:xfrm>
            <a:off x="4461748" y="4806781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3" name="Straight Arrow Connector 12"/>
          <p:cNvCxnSpPr>
            <a:stCxn id="15" idx="5"/>
            <a:endCxn id="12" idx="1"/>
          </p:cNvCxnSpPr>
          <p:nvPr/>
        </p:nvCxnSpPr>
        <p:spPr>
          <a:xfrm>
            <a:off x="4194257" y="4333372"/>
            <a:ext cx="372933" cy="578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64820" y="4207981"/>
            <a:ext cx="21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o</a:t>
            </a:r>
            <a:endParaRPr lang="en-ZA" sz="2400" dirty="0"/>
          </a:p>
        </p:txBody>
      </p:sp>
      <p:sp>
        <p:nvSpPr>
          <p:cNvPr id="15" name="Oval 14"/>
          <p:cNvSpPr/>
          <p:nvPr/>
        </p:nvSpPr>
        <p:spPr>
          <a:xfrm>
            <a:off x="3579699" y="3718814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Oval 15"/>
          <p:cNvSpPr/>
          <p:nvPr/>
        </p:nvSpPr>
        <p:spPr>
          <a:xfrm>
            <a:off x="5357082" y="5969406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7" name="Straight Arrow Connector 16"/>
          <p:cNvCxnSpPr>
            <a:stCxn id="12" idx="5"/>
            <a:endCxn id="16" idx="1"/>
          </p:cNvCxnSpPr>
          <p:nvPr/>
        </p:nvCxnSpPr>
        <p:spPr>
          <a:xfrm>
            <a:off x="5076306" y="5421339"/>
            <a:ext cx="386218" cy="65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07824" y="5398225"/>
            <a:ext cx="175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m</a:t>
            </a:r>
            <a:endParaRPr lang="en-ZA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462524" y="6097962"/>
            <a:ext cx="558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>
                <a:solidFill>
                  <a:srgbClr val="FF0000"/>
                </a:solidFill>
              </a:rPr>
              <a:t>16</a:t>
            </a:r>
            <a:endParaRPr lang="en-ZA" sz="24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44855" y="446964"/>
            <a:ext cx="45879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 smtClean="0"/>
              <a:t>We start with the empty root node</a:t>
            </a:r>
          </a:p>
          <a:p>
            <a:r>
              <a:rPr lang="en-ZA" sz="2800" dirty="0" smtClean="0"/>
              <a:t>We then begin adding the nodes for the first key: “atom”</a:t>
            </a:r>
          </a:p>
          <a:p>
            <a:r>
              <a:rPr lang="en-ZA" sz="2800" dirty="0" smtClean="0"/>
              <a:t>Then the associated value: 16</a:t>
            </a:r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244913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913905" y="1648288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TextBox 4"/>
          <p:cNvSpPr txBox="1"/>
          <p:nvPr/>
        </p:nvSpPr>
        <p:spPr>
          <a:xfrm>
            <a:off x="520810" y="572494"/>
            <a:ext cx="43930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Tries – Example:</a:t>
            </a:r>
          </a:p>
        </p:txBody>
      </p:sp>
      <p:sp>
        <p:nvSpPr>
          <p:cNvPr id="6" name="Oval 5"/>
          <p:cNvSpPr/>
          <p:nvPr/>
        </p:nvSpPr>
        <p:spPr>
          <a:xfrm>
            <a:off x="2605141" y="2599120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7" name="Straight Arrow Connector 6"/>
          <p:cNvCxnSpPr>
            <a:stCxn id="4" idx="3"/>
            <a:endCxn id="6" idx="6"/>
          </p:cNvCxnSpPr>
          <p:nvPr/>
        </p:nvCxnSpPr>
        <p:spPr>
          <a:xfrm flipH="1">
            <a:off x="3325141" y="2262846"/>
            <a:ext cx="1694206" cy="6962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14231" y="2188967"/>
            <a:ext cx="302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>
                <a:solidFill>
                  <a:srgbClr val="FF0000"/>
                </a:solidFill>
              </a:rPr>
              <a:t>a</a:t>
            </a:r>
            <a:endParaRPr lang="en-ZA" sz="2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6" idx="5"/>
            <a:endCxn id="15" idx="1"/>
          </p:cNvCxnSpPr>
          <p:nvPr/>
        </p:nvCxnSpPr>
        <p:spPr>
          <a:xfrm>
            <a:off x="3219699" y="3213678"/>
            <a:ext cx="465442" cy="610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96945" y="3112013"/>
            <a:ext cx="37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t</a:t>
            </a:r>
            <a:endParaRPr lang="en-ZA" sz="2400" dirty="0"/>
          </a:p>
        </p:txBody>
      </p:sp>
      <p:sp>
        <p:nvSpPr>
          <p:cNvPr id="12" name="Oval 11"/>
          <p:cNvSpPr/>
          <p:nvPr/>
        </p:nvSpPr>
        <p:spPr>
          <a:xfrm>
            <a:off x="4461748" y="4806781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3" name="Straight Arrow Connector 12"/>
          <p:cNvCxnSpPr>
            <a:stCxn id="15" idx="5"/>
            <a:endCxn id="12" idx="1"/>
          </p:cNvCxnSpPr>
          <p:nvPr/>
        </p:nvCxnSpPr>
        <p:spPr>
          <a:xfrm>
            <a:off x="4194257" y="4333372"/>
            <a:ext cx="372933" cy="578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64820" y="4207981"/>
            <a:ext cx="21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o</a:t>
            </a:r>
            <a:endParaRPr lang="en-ZA" sz="2400" dirty="0"/>
          </a:p>
        </p:txBody>
      </p:sp>
      <p:sp>
        <p:nvSpPr>
          <p:cNvPr id="15" name="Oval 14"/>
          <p:cNvSpPr/>
          <p:nvPr/>
        </p:nvSpPr>
        <p:spPr>
          <a:xfrm>
            <a:off x="3579699" y="3718814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Oval 15"/>
          <p:cNvSpPr/>
          <p:nvPr/>
        </p:nvSpPr>
        <p:spPr>
          <a:xfrm>
            <a:off x="5357082" y="5969406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7" name="Straight Arrow Connector 16"/>
          <p:cNvCxnSpPr>
            <a:stCxn id="12" idx="5"/>
            <a:endCxn id="16" idx="1"/>
          </p:cNvCxnSpPr>
          <p:nvPr/>
        </p:nvCxnSpPr>
        <p:spPr>
          <a:xfrm>
            <a:off x="5076306" y="5421339"/>
            <a:ext cx="386218" cy="65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07824" y="5398225"/>
            <a:ext cx="175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m</a:t>
            </a:r>
            <a:endParaRPr lang="en-ZA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462524" y="6097962"/>
            <a:ext cx="558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16</a:t>
            </a:r>
            <a:endParaRPr lang="en-ZA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7044855" y="446964"/>
            <a:ext cx="458790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 smtClean="0"/>
              <a:t>We start with the empty root node</a:t>
            </a:r>
          </a:p>
          <a:p>
            <a:r>
              <a:rPr lang="en-ZA" sz="2800" dirty="0" smtClean="0"/>
              <a:t>We then begin adding the nodes for the first key: “atom”</a:t>
            </a:r>
          </a:p>
          <a:p>
            <a:r>
              <a:rPr lang="en-ZA" sz="2800" dirty="0" smtClean="0"/>
              <a:t>Then the associated value: 16</a:t>
            </a:r>
          </a:p>
          <a:p>
            <a:r>
              <a:rPr lang="en-ZA" sz="2800" dirty="0" smtClean="0"/>
              <a:t>We can then add another key: “ate”</a:t>
            </a:r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292847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1483</Words>
  <Application>Microsoft Office PowerPoint</Application>
  <PresentationFormat>Widescreen</PresentationFormat>
  <Paragraphs>202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 Wessels</dc:creator>
  <cp:lastModifiedBy>Adri Wessels</cp:lastModifiedBy>
  <cp:revision>72</cp:revision>
  <dcterms:created xsi:type="dcterms:W3CDTF">2019-01-31T16:12:15Z</dcterms:created>
  <dcterms:modified xsi:type="dcterms:W3CDTF">2019-02-08T16:19:34Z</dcterms:modified>
</cp:coreProperties>
</file>