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7" d="100"/>
          <a:sy n="17" d="100"/>
        </p:scale>
        <p:origin x="12" y="282"/>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3/28/2025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panose="020B0604020202020204" pitchFamily="34" charset="0"/>
                <a:ea typeface="Arial"/>
                <a:cs typeface="Arial" panose="020B0604020202020204" pitchFamily="34" charset="0"/>
                <a:sym typeface="Arial"/>
              </a:rPr>
              <a:t>Quantum Computing for K-12 using </a:t>
            </a:r>
            <a:r>
              <a:rPr lang="en-US" sz="11000" b="1" i="0" u="none" strike="noStrike" cap="none" dirty="0" err="1">
                <a:solidFill>
                  <a:schemeClr val="dk1"/>
                </a:solidFill>
                <a:latin typeface="Arial" panose="020B0604020202020204" pitchFamily="34" charset="0"/>
                <a:ea typeface="Arial"/>
                <a:cs typeface="Arial" panose="020B0604020202020204" pitchFamily="34" charset="0"/>
                <a:sym typeface="Arial"/>
              </a:rPr>
              <a:t>Blockly</a:t>
            </a:r>
            <a:endParaRPr lang="en-US" sz="11000" b="1"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rtl="0">
              <a:lnSpc>
                <a:spcPct val="100000"/>
              </a:lnSpc>
              <a:spcBef>
                <a:spcPts val="0"/>
              </a:spcBef>
              <a:spcAft>
                <a:spcPts val="0"/>
              </a:spcAft>
              <a:buClr>
                <a:srgbClr val="000000"/>
              </a:buClr>
              <a:buSzPts val="11000"/>
              <a:buFont typeface="Arial"/>
              <a:buNone/>
            </a:pPr>
            <a:endParaRPr lang="en-US" sz="2400" b="1"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panose="020B0604020202020204" pitchFamily="34" charset="0"/>
                <a:ea typeface="Arial"/>
                <a:cs typeface="Arial" panose="020B0604020202020204" pitchFamily="34" charset="0"/>
                <a:sym typeface="Arial"/>
              </a:rPr>
              <a:t>Team members: </a:t>
            </a:r>
            <a:r>
              <a:rPr lang="en-US" sz="3600" i="0" u="none" strike="noStrike" cap="none" dirty="0">
                <a:solidFill>
                  <a:srgbClr val="3C3C3B"/>
                </a:solidFill>
                <a:latin typeface="Arial" panose="020B0604020202020204" pitchFamily="34" charset="0"/>
                <a:ea typeface="Arial"/>
                <a:cs typeface="Arial" panose="020B0604020202020204" pitchFamily="34" charset="0"/>
                <a:sym typeface="Arial"/>
              </a:rPr>
              <a:t>Joshua Pomeroy, Robert Duncan , Santiago Agudelo, Steven Acosta </a:t>
            </a:r>
            <a:r>
              <a:rPr lang="en-US" sz="3600" b="0" i="0" u="none" strike="noStrike" cap="none" dirty="0">
                <a:solidFill>
                  <a:srgbClr val="3C3C3B"/>
                </a:solidFill>
                <a:latin typeface="Arial" panose="020B0604020202020204" pitchFamily="34" charset="0"/>
                <a:ea typeface="Arial"/>
                <a:cs typeface="Arial" panose="020B0604020202020204" pitchFamily="34" charset="0"/>
                <a:sym typeface="Arial"/>
              </a:rPr>
              <a:t>|  </a:t>
            </a:r>
            <a:r>
              <a:rPr lang="en-US" sz="3600" b="1" i="0" u="none" strike="noStrike" cap="none" dirty="0">
                <a:solidFill>
                  <a:srgbClr val="3C3C3B"/>
                </a:solidFill>
                <a:latin typeface="Arial" panose="020B0604020202020204" pitchFamily="34" charset="0"/>
                <a:ea typeface="Arial"/>
                <a:cs typeface="Arial" panose="020B0604020202020204" pitchFamily="34" charset="0"/>
                <a:sym typeface="Arial"/>
              </a:rPr>
              <a:t>Faculty adviser: </a:t>
            </a:r>
            <a:r>
              <a:rPr lang="en-US" sz="3600" i="0" u="none" strike="noStrike" cap="none" dirty="0">
                <a:solidFill>
                  <a:srgbClr val="3C3C3B"/>
                </a:solidFill>
                <a:latin typeface="Arial" panose="020B0604020202020204" pitchFamily="34" charset="0"/>
                <a:ea typeface="Arial"/>
                <a:cs typeface="Arial" panose="020B0604020202020204" pitchFamily="34" charset="0"/>
                <a:sym typeface="Arial"/>
              </a:rPr>
              <a:t>Thang N. Dinh</a:t>
            </a:r>
            <a:r>
              <a:rPr lang="en-US" sz="3600" b="0" i="0" u="none" strike="noStrike" cap="none" dirty="0">
                <a:solidFill>
                  <a:srgbClr val="3C3C3B"/>
                </a:solidFill>
                <a:latin typeface="Arial" panose="020B0604020202020204" pitchFamily="34" charset="0"/>
                <a:ea typeface="Arial"/>
                <a:cs typeface="Arial" panose="020B0604020202020204" pitchFamily="34" charset="0"/>
                <a:sym typeface="Arial"/>
              </a:rPr>
              <a:t>  |  </a:t>
            </a:r>
            <a:r>
              <a:rPr lang="en-US" sz="3600" b="1" i="0" u="none" strike="noStrike" cap="none" dirty="0">
                <a:solidFill>
                  <a:srgbClr val="3C3C3B"/>
                </a:solidFill>
                <a:latin typeface="Arial" panose="020B0604020202020204" pitchFamily="34" charset="0"/>
                <a:ea typeface="Arial"/>
                <a:cs typeface="Arial" panose="020B0604020202020204" pitchFamily="34" charset="0"/>
                <a:sym typeface="Arial"/>
              </a:rPr>
              <a:t>Sponsor: </a:t>
            </a:r>
            <a:r>
              <a:rPr lang="en-US" sz="3600" i="0" u="none" strike="noStrike" cap="none" dirty="0">
                <a:solidFill>
                  <a:srgbClr val="3C3C3B"/>
                </a:solidFill>
                <a:latin typeface="Arial" panose="020B0604020202020204" pitchFamily="34" charset="0"/>
                <a:ea typeface="Arial"/>
                <a:cs typeface="Arial" panose="020B0604020202020204" pitchFamily="34" charset="0"/>
                <a:sym typeface="Arial"/>
              </a:rPr>
              <a:t>VCU College of Engineering</a:t>
            </a:r>
            <a:r>
              <a:rPr lang="en-US" sz="3600" b="1" i="0" u="none" strike="noStrike" cap="none" dirty="0">
                <a:solidFill>
                  <a:srgbClr val="3C3C3B"/>
                </a:solidFill>
                <a:latin typeface="Arial" panose="020B0604020202020204" pitchFamily="34" charset="0"/>
                <a:ea typeface="Arial"/>
                <a:cs typeface="Arial" panose="020B0604020202020204" pitchFamily="34" charset="0"/>
                <a:sym typeface="Arial"/>
              </a:rPr>
              <a:t> </a:t>
            </a:r>
            <a:r>
              <a:rPr lang="en-US" sz="3600" b="0" i="0" u="none" strike="noStrike" cap="none" dirty="0">
                <a:solidFill>
                  <a:srgbClr val="3C3C3B"/>
                </a:solidFill>
                <a:latin typeface="Arial" panose="020B0604020202020204" pitchFamily="34" charset="0"/>
                <a:ea typeface="Arial"/>
                <a:cs typeface="Arial" panose="020B0604020202020204" pitchFamily="34" charset="0"/>
                <a:sym typeface="Arial"/>
              </a:rPr>
              <a:t>|  </a:t>
            </a:r>
            <a:r>
              <a:rPr lang="en-US" sz="3600" b="1" i="0" u="none" strike="noStrike" cap="none" dirty="0">
                <a:solidFill>
                  <a:srgbClr val="3C3C3B"/>
                </a:solidFill>
                <a:latin typeface="Arial" panose="020B0604020202020204" pitchFamily="34" charset="0"/>
                <a:ea typeface="Arial"/>
                <a:cs typeface="Arial" panose="020B0604020202020204" pitchFamily="34" charset="0"/>
                <a:sym typeface="Arial"/>
              </a:rPr>
              <a:t>Mentor: </a:t>
            </a:r>
            <a:r>
              <a:rPr lang="en-US" sz="3600" i="0" u="none" strike="noStrike" cap="none" dirty="0">
                <a:solidFill>
                  <a:srgbClr val="3C3C3B"/>
                </a:solidFill>
                <a:latin typeface="Arial" panose="020B0604020202020204" pitchFamily="34" charset="0"/>
                <a:ea typeface="Arial"/>
                <a:cs typeface="Arial" panose="020B0604020202020204" pitchFamily="34" charset="0"/>
                <a:sym typeface="Arial"/>
              </a:rPr>
              <a:t>Thang N. Dinh</a:t>
            </a: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panose="020B0604020202020204" pitchFamily="34" charset="0"/>
                <a:ea typeface="Arial"/>
                <a:cs typeface="Arial" panose="020B0604020202020204" pitchFamily="34" charset="0"/>
                <a:sym typeface="Arial"/>
              </a:rPr>
              <a:t> </a:t>
            </a:r>
            <a:r>
              <a:rPr lang="en-US" sz="4800" b="1" i="0" u="none" strike="noStrike" cap="none" dirty="0">
                <a:solidFill>
                  <a:schemeClr val="dk1"/>
                </a:solidFill>
                <a:latin typeface="Arial" panose="020B0604020202020204" pitchFamily="34" charset="0"/>
                <a:ea typeface="Arial"/>
                <a:cs typeface="Arial" panose="020B0604020202020204" pitchFamily="34" charset="0"/>
                <a:sym typeface="Arial"/>
              </a:rPr>
              <a:t> </a:t>
            </a:r>
            <a:endParaRPr sz="4800" b="1" i="0" u="none" strike="noStrike" cap="none" dirty="0">
              <a:solidFill>
                <a:schemeClr val="dk1"/>
              </a:solidFill>
              <a:latin typeface="Arial" panose="020B0604020202020204" pitchFamily="34" charset="0"/>
              <a:ea typeface="Arial"/>
              <a:cs typeface="Arial" panose="020B0604020202020204" pitchFamily="34" charset="0"/>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cs typeface="Arial" panose="020B0604020202020204" pitchFamily="34" charset="0"/>
              </a:rPr>
              <a:t>25-333</a:t>
            </a:r>
            <a:endParaRPr lang="en-US" sz="8000" dirty="0">
              <a:solidFill>
                <a:srgbClr val="77C159"/>
              </a:solidFill>
              <a:latin typeface="Arial" panose="020B0604020202020204" pitchFamily="34" charset="0"/>
              <a:cs typeface="Arial" panose="020B0604020202020204" pitchFamily="34" charset="0"/>
            </a:endParaRPr>
          </a:p>
        </p:txBody>
      </p:sp>
      <p:sp>
        <p:nvSpPr>
          <p:cNvPr id="5" name="Google Shape;15;p3">
            <a:extLst>
              <a:ext uri="{FF2B5EF4-FFF2-40B4-BE49-F238E27FC236}">
                <a16:creationId xmlns:a16="http://schemas.microsoft.com/office/drawing/2014/main" id="{5094C82E-8651-F5AE-0110-F3138E7ACD5F}"/>
              </a:ext>
            </a:extLst>
          </p:cNvPr>
          <p:cNvSpPr txBox="1"/>
          <p:nvPr/>
        </p:nvSpPr>
        <p:spPr>
          <a:xfrm>
            <a:off x="1037016" y="8230388"/>
            <a:ext cx="12429300" cy="6870600"/>
          </a:xfrm>
          <a:prstGeom prst="rect">
            <a:avLst/>
          </a:prstGeom>
          <a:noFill/>
          <a:ln>
            <a:noFill/>
          </a:ln>
        </p:spPr>
        <p:txBody>
          <a:bodyPr spcFirstLastPara="1" wrap="square" lIns="91425" tIns="91425" rIns="91425" bIns="91425" anchor="t" anchorCtr="0">
            <a:noAutofit/>
          </a:bodyPr>
          <a:lstStyle/>
          <a:p>
            <a:r>
              <a:rPr lang="en-US" sz="3600" b="0" i="0" u="none" strike="noStrike" dirty="0">
                <a:solidFill>
                  <a:srgbClr val="000000"/>
                </a:solidFill>
                <a:effectLst/>
                <a:latin typeface="Arial" panose="020B0604020202020204" pitchFamily="34" charset="0"/>
              </a:rPr>
              <a:t>Last year, a VCU Capstone team worked on a Quantum Computing with </a:t>
            </a:r>
            <a:r>
              <a:rPr lang="en-US" sz="3600" b="0" i="0" u="none" strike="noStrike" dirty="0" err="1">
                <a:solidFill>
                  <a:srgbClr val="000000"/>
                </a:solidFill>
                <a:effectLst/>
                <a:latin typeface="Arial" panose="020B0604020202020204" pitchFamily="34" charset="0"/>
              </a:rPr>
              <a:t>Blockly</a:t>
            </a:r>
            <a:r>
              <a:rPr lang="en-US" sz="3600" b="0" i="0" u="none" strike="noStrike" dirty="0">
                <a:solidFill>
                  <a:srgbClr val="000000"/>
                </a:solidFill>
                <a:effectLst/>
                <a:latin typeface="Arial" panose="020B0604020202020204" pitchFamily="34" charset="0"/>
              </a:rPr>
              <a:t> project to generate a basic </a:t>
            </a:r>
            <a:r>
              <a:rPr lang="en-US" sz="3600" b="0" i="0" u="none" strike="noStrike" dirty="0" err="1">
                <a:solidFill>
                  <a:srgbClr val="000000"/>
                </a:solidFill>
                <a:effectLst/>
                <a:latin typeface="Arial" panose="020B0604020202020204" pitchFamily="34" charset="0"/>
              </a:rPr>
              <a:t>TicTacToe</a:t>
            </a:r>
            <a:r>
              <a:rPr lang="en-US" sz="3600" b="0" i="0" u="none" strike="noStrike" dirty="0">
                <a:solidFill>
                  <a:srgbClr val="000000"/>
                </a:solidFill>
                <a:effectLst/>
                <a:latin typeface="Arial" panose="020B0604020202020204" pitchFamily="34" charset="0"/>
              </a:rPr>
              <a:t> game. This year, we wanted to far exceed what the previous team did and really showcase what we and Quantum Computing could do. We decided to do this by not only adding new features to </a:t>
            </a:r>
            <a:r>
              <a:rPr lang="en-US" sz="3600" b="0" i="0" u="none" strike="noStrike" dirty="0" err="1">
                <a:solidFill>
                  <a:srgbClr val="000000"/>
                </a:solidFill>
                <a:effectLst/>
                <a:latin typeface="Arial" panose="020B0604020202020204" pitchFamily="34" charset="0"/>
              </a:rPr>
              <a:t>TicTacToe</a:t>
            </a:r>
            <a:r>
              <a:rPr lang="en-US" sz="3600" b="0" i="0" u="none" strike="noStrike" dirty="0">
                <a:solidFill>
                  <a:srgbClr val="000000"/>
                </a:solidFill>
                <a:effectLst/>
                <a:latin typeface="Arial" panose="020B0604020202020204" pitchFamily="34" charset="0"/>
              </a:rPr>
              <a:t> like </a:t>
            </a:r>
            <a:r>
              <a:rPr lang="en-US" sz="3600" b="0" i="0" u="none" strike="noStrike" dirty="0" err="1">
                <a:solidFill>
                  <a:srgbClr val="000000"/>
                </a:solidFill>
                <a:effectLst/>
                <a:latin typeface="Arial" panose="020B0604020202020204" pitchFamily="34" charset="0"/>
              </a:rPr>
              <a:t>cpu</a:t>
            </a:r>
            <a:r>
              <a:rPr lang="en-US" sz="3600" b="0" i="0" u="none" strike="noStrike" dirty="0">
                <a:solidFill>
                  <a:srgbClr val="000000"/>
                </a:solidFill>
                <a:effectLst/>
                <a:latin typeface="Arial" panose="020B0604020202020204" pitchFamily="34" charset="0"/>
              </a:rPr>
              <a:t> vs quantum, but also devising new games with </a:t>
            </a:r>
            <a:r>
              <a:rPr lang="en-US" sz="3600" b="0" i="0" u="none" strike="noStrike" dirty="0" err="1">
                <a:solidFill>
                  <a:srgbClr val="000000"/>
                </a:solidFill>
                <a:effectLst/>
                <a:latin typeface="Arial" panose="020B0604020202020204" pitchFamily="34" charset="0"/>
              </a:rPr>
              <a:t>Blockly</a:t>
            </a:r>
            <a:r>
              <a:rPr lang="en-US" sz="3600" b="0" i="0" u="none" strike="noStrike" dirty="0">
                <a:solidFill>
                  <a:srgbClr val="000000"/>
                </a:solidFill>
                <a:effectLst/>
                <a:latin typeface="Arial" panose="020B0604020202020204" pitchFamily="34" charset="0"/>
              </a:rPr>
              <a:t> with different difficulties that would draw in a younger audience from K-12 by showcasing the different things you can do with </a:t>
            </a:r>
            <a:r>
              <a:rPr lang="en-US" sz="3600" b="0" i="0" u="none" strike="noStrike" dirty="0" err="1">
                <a:solidFill>
                  <a:srgbClr val="000000"/>
                </a:solidFill>
                <a:effectLst/>
                <a:latin typeface="Arial" panose="020B0604020202020204" pitchFamily="34" charset="0"/>
              </a:rPr>
              <a:t>Blockly</a:t>
            </a:r>
            <a:r>
              <a:rPr lang="en-US" sz="3600" b="0" i="0" u="none" strike="noStrike" dirty="0">
                <a:solidFill>
                  <a:srgbClr val="000000"/>
                </a:solidFill>
                <a:effectLst/>
                <a:latin typeface="Arial" panose="020B0604020202020204" pitchFamily="34" charset="0"/>
              </a:rPr>
              <a:t> in enticing fun to play games and hoping inspire an interest in the subject s they could study it and develop their own games and projects by using the concepts and mechanics of quantum computing.</a:t>
            </a:r>
            <a:endParaRPr lang="en-US" sz="3600" dirty="0">
              <a:latin typeface="Arial" panose="020B0604020202020204" pitchFamily="34" charset="0"/>
              <a:cs typeface="Arial" panose="020B0604020202020204" pitchFamily="34" charset="0"/>
            </a:endParaRPr>
          </a:p>
        </p:txBody>
      </p:sp>
      <p:pic>
        <p:nvPicPr>
          <p:cNvPr id="6" name="Google Shape;16;p3">
            <a:extLst>
              <a:ext uri="{FF2B5EF4-FFF2-40B4-BE49-F238E27FC236}">
                <a16:creationId xmlns:a16="http://schemas.microsoft.com/office/drawing/2014/main" id="{6035EE9F-F46F-0175-1AAC-9F4EE86B924D}"/>
              </a:ext>
            </a:extLst>
          </p:cNvPr>
          <p:cNvPicPr preferRelativeResize="0"/>
          <p:nvPr/>
        </p:nvPicPr>
        <p:blipFill rotWithShape="1">
          <a:blip r:embed="rId2">
            <a:alphaModFix/>
          </a:blip>
          <a:srcRect/>
          <a:stretch/>
        </p:blipFill>
        <p:spPr>
          <a:xfrm>
            <a:off x="28207759" y="27436229"/>
            <a:ext cx="2991825" cy="2498175"/>
          </a:xfrm>
          <a:prstGeom prst="rect">
            <a:avLst/>
          </a:prstGeom>
          <a:noFill/>
          <a:ln>
            <a:noFill/>
          </a:ln>
        </p:spPr>
      </p:pic>
      <p:pic>
        <p:nvPicPr>
          <p:cNvPr id="7" name="Google Shape;17;p3">
            <a:extLst>
              <a:ext uri="{FF2B5EF4-FFF2-40B4-BE49-F238E27FC236}">
                <a16:creationId xmlns:a16="http://schemas.microsoft.com/office/drawing/2014/main" id="{6CBEA0DE-DEAF-F43E-1D0C-9FDA68AB1CD7}"/>
              </a:ext>
            </a:extLst>
          </p:cNvPr>
          <p:cNvPicPr preferRelativeResize="0"/>
          <p:nvPr/>
        </p:nvPicPr>
        <p:blipFill rotWithShape="1">
          <a:blip r:embed="rId3">
            <a:alphaModFix/>
          </a:blip>
          <a:srcRect/>
          <a:stretch/>
        </p:blipFill>
        <p:spPr>
          <a:xfrm>
            <a:off x="40458817" y="27641806"/>
            <a:ext cx="2991825" cy="1939865"/>
          </a:xfrm>
          <a:prstGeom prst="rect">
            <a:avLst/>
          </a:prstGeom>
          <a:noFill/>
          <a:ln>
            <a:noFill/>
          </a:ln>
        </p:spPr>
      </p:pic>
      <p:pic>
        <p:nvPicPr>
          <p:cNvPr id="8" name="Google Shape;18;p3">
            <a:extLst>
              <a:ext uri="{FF2B5EF4-FFF2-40B4-BE49-F238E27FC236}">
                <a16:creationId xmlns:a16="http://schemas.microsoft.com/office/drawing/2014/main" id="{3B6EB5B0-A58D-28F7-7592-3A8EB60FBFE8}"/>
              </a:ext>
            </a:extLst>
          </p:cNvPr>
          <p:cNvPicPr preferRelativeResize="0"/>
          <p:nvPr/>
        </p:nvPicPr>
        <p:blipFill rotWithShape="1">
          <a:blip r:embed="rId4">
            <a:alphaModFix/>
          </a:blip>
          <a:srcRect/>
          <a:stretch/>
        </p:blipFill>
        <p:spPr>
          <a:xfrm>
            <a:off x="31889649" y="27677695"/>
            <a:ext cx="1573268" cy="1643062"/>
          </a:xfrm>
          <a:prstGeom prst="rect">
            <a:avLst/>
          </a:prstGeom>
          <a:noFill/>
          <a:ln>
            <a:noFill/>
          </a:ln>
        </p:spPr>
      </p:pic>
      <p:pic>
        <p:nvPicPr>
          <p:cNvPr id="9" name="Google Shape;19;p3">
            <a:extLst>
              <a:ext uri="{FF2B5EF4-FFF2-40B4-BE49-F238E27FC236}">
                <a16:creationId xmlns:a16="http://schemas.microsoft.com/office/drawing/2014/main" id="{5285A9A9-33D5-4ABE-924F-E20852EB3199}"/>
              </a:ext>
            </a:extLst>
          </p:cNvPr>
          <p:cNvPicPr preferRelativeResize="0"/>
          <p:nvPr/>
        </p:nvPicPr>
        <p:blipFill rotWithShape="1">
          <a:blip r:embed="rId5">
            <a:alphaModFix/>
          </a:blip>
          <a:srcRect/>
          <a:stretch/>
        </p:blipFill>
        <p:spPr>
          <a:xfrm>
            <a:off x="37703851" y="27685437"/>
            <a:ext cx="1976846" cy="1635320"/>
          </a:xfrm>
          <a:prstGeom prst="rect">
            <a:avLst/>
          </a:prstGeom>
          <a:noFill/>
          <a:ln>
            <a:noFill/>
          </a:ln>
        </p:spPr>
      </p:pic>
      <p:pic>
        <p:nvPicPr>
          <p:cNvPr id="10" name="Google Shape;20;p3">
            <a:extLst>
              <a:ext uri="{FF2B5EF4-FFF2-40B4-BE49-F238E27FC236}">
                <a16:creationId xmlns:a16="http://schemas.microsoft.com/office/drawing/2014/main" id="{FA16E98E-B69E-032C-1CB9-53B56E603CB2}"/>
              </a:ext>
            </a:extLst>
          </p:cNvPr>
          <p:cNvPicPr preferRelativeResize="0"/>
          <p:nvPr/>
        </p:nvPicPr>
        <p:blipFill rotWithShape="1">
          <a:blip r:embed="rId6">
            <a:alphaModFix/>
          </a:blip>
          <a:srcRect/>
          <a:stretch/>
        </p:blipFill>
        <p:spPr>
          <a:xfrm>
            <a:off x="32840882" y="30337923"/>
            <a:ext cx="5715000" cy="771525"/>
          </a:xfrm>
          <a:prstGeom prst="rect">
            <a:avLst/>
          </a:prstGeom>
          <a:noFill/>
          <a:ln>
            <a:noFill/>
          </a:ln>
        </p:spPr>
      </p:pic>
      <p:pic>
        <p:nvPicPr>
          <p:cNvPr id="11" name="Google Shape;21;p3">
            <a:extLst>
              <a:ext uri="{FF2B5EF4-FFF2-40B4-BE49-F238E27FC236}">
                <a16:creationId xmlns:a16="http://schemas.microsoft.com/office/drawing/2014/main" id="{01B574B2-691A-00C1-0B68-360AEF589FBF}"/>
              </a:ext>
            </a:extLst>
          </p:cNvPr>
          <p:cNvPicPr preferRelativeResize="0"/>
          <p:nvPr/>
        </p:nvPicPr>
        <p:blipFill rotWithShape="1">
          <a:blip r:embed="rId7">
            <a:alphaModFix/>
          </a:blip>
          <a:srcRect/>
          <a:stretch/>
        </p:blipFill>
        <p:spPr>
          <a:xfrm>
            <a:off x="34484782" y="27609936"/>
            <a:ext cx="2330774" cy="1896095"/>
          </a:xfrm>
          <a:prstGeom prst="rect">
            <a:avLst/>
          </a:prstGeom>
          <a:noFill/>
          <a:ln>
            <a:noFill/>
          </a:ln>
        </p:spPr>
      </p:pic>
      <p:sp>
        <p:nvSpPr>
          <p:cNvPr id="12" name="Google Shape;22;p3">
            <a:extLst>
              <a:ext uri="{FF2B5EF4-FFF2-40B4-BE49-F238E27FC236}">
                <a16:creationId xmlns:a16="http://schemas.microsoft.com/office/drawing/2014/main" id="{4D53D26C-64BF-8B81-8FC6-43EF4826F2B0}"/>
              </a:ext>
            </a:extLst>
          </p:cNvPr>
          <p:cNvSpPr txBox="1"/>
          <p:nvPr/>
        </p:nvSpPr>
        <p:spPr>
          <a:xfrm>
            <a:off x="31421669" y="25880678"/>
            <a:ext cx="84570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Arial" panose="020B0604020202020204" pitchFamily="34" charset="0"/>
                <a:ea typeface="Arial"/>
                <a:cs typeface="Arial" panose="020B0604020202020204" pitchFamily="34" charset="0"/>
                <a:sym typeface="Arial"/>
              </a:rPr>
              <a:t>Tools and Libraries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pic>
        <p:nvPicPr>
          <p:cNvPr id="13" name="Google Shape;27;p3">
            <a:extLst>
              <a:ext uri="{FF2B5EF4-FFF2-40B4-BE49-F238E27FC236}">
                <a16:creationId xmlns:a16="http://schemas.microsoft.com/office/drawing/2014/main" id="{E7C6FE44-87C0-DAAC-9B40-4E94AC20AC90}"/>
              </a:ext>
            </a:extLst>
          </p:cNvPr>
          <p:cNvPicPr preferRelativeResize="0"/>
          <p:nvPr/>
        </p:nvPicPr>
        <p:blipFill>
          <a:blip r:embed="rId8">
            <a:alphaModFix/>
          </a:blip>
          <a:stretch>
            <a:fillRect/>
          </a:stretch>
        </p:blipFill>
        <p:spPr>
          <a:xfrm>
            <a:off x="28323825" y="20183446"/>
            <a:ext cx="4305300" cy="4310249"/>
          </a:xfrm>
          <a:prstGeom prst="rect">
            <a:avLst/>
          </a:prstGeom>
          <a:noFill/>
          <a:ln>
            <a:noFill/>
          </a:ln>
        </p:spPr>
      </p:pic>
      <p:sp>
        <p:nvSpPr>
          <p:cNvPr id="15" name="Google Shape;29;p3">
            <a:extLst>
              <a:ext uri="{FF2B5EF4-FFF2-40B4-BE49-F238E27FC236}">
                <a16:creationId xmlns:a16="http://schemas.microsoft.com/office/drawing/2014/main" id="{26DD6365-D3D4-4752-E495-04FBC9B04044}"/>
              </a:ext>
            </a:extLst>
          </p:cNvPr>
          <p:cNvSpPr txBox="1"/>
          <p:nvPr/>
        </p:nvSpPr>
        <p:spPr>
          <a:xfrm>
            <a:off x="31064375" y="17888309"/>
            <a:ext cx="9185400" cy="21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latin typeface="Arial" panose="020B0604020202020204" pitchFamily="34" charset="0"/>
                <a:cs typeface="Arial" panose="020B0604020202020204" pitchFamily="34" charset="0"/>
              </a:rPr>
              <a:t>Current and Upcoming Games</a:t>
            </a:r>
            <a:endParaRPr sz="4800" b="1" dirty="0">
              <a:latin typeface="Arial" panose="020B0604020202020204" pitchFamily="34" charset="0"/>
              <a:cs typeface="Arial" panose="020B0604020202020204" pitchFamily="34" charset="0"/>
            </a:endParaRPr>
          </a:p>
        </p:txBody>
      </p:sp>
      <p:sp>
        <p:nvSpPr>
          <p:cNvPr id="16" name="Google Shape;30;p3">
            <a:extLst>
              <a:ext uri="{FF2B5EF4-FFF2-40B4-BE49-F238E27FC236}">
                <a16:creationId xmlns:a16="http://schemas.microsoft.com/office/drawing/2014/main" id="{7E656AC3-D6D8-35F7-31E7-BF5925B2167A}"/>
              </a:ext>
            </a:extLst>
          </p:cNvPr>
          <p:cNvSpPr txBox="1"/>
          <p:nvPr/>
        </p:nvSpPr>
        <p:spPr>
          <a:xfrm>
            <a:off x="31481958" y="7027222"/>
            <a:ext cx="8457000" cy="1046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dirty="0">
                <a:solidFill>
                  <a:schemeClr val="dk1"/>
                </a:solidFill>
                <a:latin typeface="Arial" panose="020B0604020202020204" pitchFamily="34" charset="0"/>
                <a:cs typeface="Arial" panose="020B0604020202020204" pitchFamily="34" charset="0"/>
              </a:rPr>
              <a:t>Block Based Quantum Code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cxnSp>
        <p:nvCxnSpPr>
          <p:cNvPr id="17" name="Google Shape;31;p3">
            <a:extLst>
              <a:ext uri="{FF2B5EF4-FFF2-40B4-BE49-F238E27FC236}">
                <a16:creationId xmlns:a16="http://schemas.microsoft.com/office/drawing/2014/main" id="{80C09C35-C739-FCBD-5EE9-5DFE47347EBC}"/>
              </a:ext>
            </a:extLst>
          </p:cNvPr>
          <p:cNvCxnSpPr/>
          <p:nvPr/>
        </p:nvCxnSpPr>
        <p:spPr>
          <a:xfrm>
            <a:off x="14244591" y="6545976"/>
            <a:ext cx="13500" cy="19867500"/>
          </a:xfrm>
          <a:prstGeom prst="straightConnector1">
            <a:avLst/>
          </a:prstGeom>
          <a:noFill/>
          <a:ln w="12700" cap="flat" cmpd="sng">
            <a:solidFill>
              <a:srgbClr val="000000"/>
            </a:solidFill>
            <a:prstDash val="dot"/>
            <a:miter lim="800000"/>
            <a:headEnd type="none" w="sm" len="sm"/>
            <a:tailEnd type="none" w="sm" len="sm"/>
          </a:ln>
        </p:spPr>
      </p:cxnSp>
      <p:cxnSp>
        <p:nvCxnSpPr>
          <p:cNvPr id="18" name="Google Shape;32;p3">
            <a:extLst>
              <a:ext uri="{FF2B5EF4-FFF2-40B4-BE49-F238E27FC236}">
                <a16:creationId xmlns:a16="http://schemas.microsoft.com/office/drawing/2014/main" id="{9C702F90-D304-D1CA-D606-4BCD71287E8C}"/>
              </a:ext>
            </a:extLst>
          </p:cNvPr>
          <p:cNvCxnSpPr/>
          <p:nvPr/>
        </p:nvCxnSpPr>
        <p:spPr>
          <a:xfrm>
            <a:off x="27736800" y="6637025"/>
            <a:ext cx="38100" cy="20688300"/>
          </a:xfrm>
          <a:prstGeom prst="straightConnector1">
            <a:avLst/>
          </a:prstGeom>
          <a:noFill/>
          <a:ln w="12700" cap="flat" cmpd="sng">
            <a:solidFill>
              <a:srgbClr val="000000"/>
            </a:solidFill>
            <a:prstDash val="dot"/>
            <a:miter lim="800000"/>
            <a:headEnd type="none" w="sm" len="sm"/>
            <a:tailEnd type="none" w="sm" len="sm"/>
          </a:ln>
        </p:spPr>
      </p:cxnSp>
      <p:sp>
        <p:nvSpPr>
          <p:cNvPr id="19" name="Google Shape;33;p3">
            <a:extLst>
              <a:ext uri="{FF2B5EF4-FFF2-40B4-BE49-F238E27FC236}">
                <a16:creationId xmlns:a16="http://schemas.microsoft.com/office/drawing/2014/main" id="{07E91DCC-74BA-6F6C-232E-32491A1AE6DE}"/>
              </a:ext>
            </a:extLst>
          </p:cNvPr>
          <p:cNvSpPr txBox="1"/>
          <p:nvPr/>
        </p:nvSpPr>
        <p:spPr>
          <a:xfrm>
            <a:off x="14739147" y="6661768"/>
            <a:ext cx="12429300" cy="24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100">
              <a:latin typeface="Arial" panose="020B0604020202020204" pitchFamily="34" charset="0"/>
              <a:cs typeface="Arial" panose="020B0604020202020204" pitchFamily="34" charset="0"/>
            </a:endParaRPr>
          </a:p>
        </p:txBody>
      </p:sp>
      <p:sp>
        <p:nvSpPr>
          <p:cNvPr id="20" name="Google Shape;34;p3">
            <a:extLst>
              <a:ext uri="{FF2B5EF4-FFF2-40B4-BE49-F238E27FC236}">
                <a16:creationId xmlns:a16="http://schemas.microsoft.com/office/drawing/2014/main" id="{6128229A-C049-2B7C-81F0-89D469D8BA65}"/>
              </a:ext>
            </a:extLst>
          </p:cNvPr>
          <p:cNvSpPr txBox="1"/>
          <p:nvPr/>
        </p:nvSpPr>
        <p:spPr>
          <a:xfrm>
            <a:off x="16725296" y="20669594"/>
            <a:ext cx="8457000" cy="1046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Arial" panose="020B0604020202020204" pitchFamily="34" charset="0"/>
                <a:ea typeface="Arial"/>
                <a:cs typeface="Arial" panose="020B0604020202020204" pitchFamily="34" charset="0"/>
                <a:sym typeface="Arial"/>
              </a:rPr>
              <a:t>Architecture Design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21" name="Google Shape;35;p3">
            <a:extLst>
              <a:ext uri="{FF2B5EF4-FFF2-40B4-BE49-F238E27FC236}">
                <a16:creationId xmlns:a16="http://schemas.microsoft.com/office/drawing/2014/main" id="{1E2E37EE-6CAF-382F-0358-744F5E28F3D9}"/>
              </a:ext>
            </a:extLst>
          </p:cNvPr>
          <p:cNvSpPr txBox="1"/>
          <p:nvPr/>
        </p:nvSpPr>
        <p:spPr>
          <a:xfrm>
            <a:off x="2429872" y="17162942"/>
            <a:ext cx="8457000" cy="1046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Arial" panose="020B0604020202020204" pitchFamily="34" charset="0"/>
                <a:ea typeface="Arial"/>
                <a:cs typeface="Arial" panose="020B0604020202020204" pitchFamily="34" charset="0"/>
                <a:sym typeface="Arial"/>
              </a:rPr>
              <a:t>Challenges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26" name="Google Shape;41;p3">
            <a:extLst>
              <a:ext uri="{FF2B5EF4-FFF2-40B4-BE49-F238E27FC236}">
                <a16:creationId xmlns:a16="http://schemas.microsoft.com/office/drawing/2014/main" id="{881A6C7E-A2EA-7EF3-97A2-69B4FB9D822F}"/>
              </a:ext>
            </a:extLst>
          </p:cNvPr>
          <p:cNvSpPr txBox="1"/>
          <p:nvPr/>
        </p:nvSpPr>
        <p:spPr>
          <a:xfrm>
            <a:off x="957944" y="18209642"/>
            <a:ext cx="12604927" cy="10107352"/>
          </a:xfrm>
          <a:prstGeom prst="rect">
            <a:avLst/>
          </a:prstGeom>
          <a:noFill/>
          <a:ln>
            <a:noFill/>
          </a:ln>
        </p:spPr>
        <p:txBody>
          <a:bodyPr spcFirstLastPara="1" wrap="square" lIns="91425" tIns="91425" rIns="91425" bIns="91425" anchor="t" anchorCtr="0">
            <a:spAutoFit/>
          </a:bodyPr>
          <a:lstStyle/>
          <a:p>
            <a:pPr rtl="0" fontAlgn="base">
              <a:buFont typeface="Arial" panose="020B0604020202020204" pitchFamily="34" charset="0"/>
              <a:buChar char="•"/>
            </a:pPr>
            <a:r>
              <a:rPr lang="en-US" sz="3200" b="1" i="0" u="none" strike="noStrike" dirty="0">
                <a:solidFill>
                  <a:srgbClr val="000000"/>
                </a:solidFill>
                <a:effectLst/>
                <a:latin typeface="Arial" panose="020B0604020202020204" pitchFamily="34" charset="0"/>
              </a:rPr>
              <a:t>Feature Development:</a:t>
            </a:r>
            <a:r>
              <a:rPr lang="en-US" sz="3200" b="0" i="0" u="none" strike="noStrike" dirty="0">
                <a:solidFill>
                  <a:srgbClr val="000000"/>
                </a:solidFill>
                <a:effectLst/>
                <a:latin typeface="Arial" panose="020B0604020202020204" pitchFamily="34" charset="0"/>
              </a:rPr>
              <a:t> Designing and implementing new features requires ongoing creativity and technical expertise. New features need to be thoughtfully integrated into the original program to ensure compatibility and relevance.</a:t>
            </a:r>
          </a:p>
          <a:p>
            <a:pPr rtl="0" fontAlgn="base">
              <a:buFont typeface="Arial" panose="020B0604020202020204" pitchFamily="34" charset="0"/>
              <a:buChar char="•"/>
            </a:pPr>
            <a:br>
              <a:rPr lang="en-US" sz="3200" b="0" dirty="0">
                <a:effectLst/>
              </a:rPr>
            </a:br>
            <a:r>
              <a:rPr lang="en-US" sz="3200" b="1" i="0" u="none" strike="noStrike" dirty="0">
                <a:solidFill>
                  <a:srgbClr val="000000"/>
                </a:solidFill>
                <a:effectLst/>
                <a:latin typeface="Arial" panose="020B0604020202020204" pitchFamily="34" charset="0"/>
              </a:rPr>
              <a:t>Engagement-Focused Gameplay: </a:t>
            </a:r>
            <a:r>
              <a:rPr lang="en-US" sz="3200" b="0" i="0" u="none" strike="noStrike" dirty="0">
                <a:solidFill>
                  <a:srgbClr val="000000"/>
                </a:solidFill>
                <a:effectLst/>
                <a:latin typeface="Arial" panose="020B0604020202020204" pitchFamily="34" charset="0"/>
              </a:rPr>
              <a:t>Developing diverse games and new features to reinforce their learning in a fun, interactive way.</a:t>
            </a:r>
            <a:endParaRPr lang="en-US" sz="3200" b="1" i="0" u="none" strike="noStrike" dirty="0">
              <a:solidFill>
                <a:srgbClr val="000000"/>
              </a:solidFill>
              <a:effectLst/>
              <a:latin typeface="Arial" panose="020B0604020202020204" pitchFamily="34" charset="0"/>
            </a:endParaRPr>
          </a:p>
          <a:p>
            <a:pPr rtl="0" fontAlgn="base"/>
            <a:r>
              <a:rPr lang="en-US" sz="3600" b="1" dirty="0">
                <a:solidFill>
                  <a:srgbClr val="000000"/>
                </a:solidFill>
                <a:latin typeface="Arial" panose="020B0604020202020204" pitchFamily="34" charset="0"/>
              </a:rPr>
              <a:t>.</a:t>
            </a:r>
          </a:p>
          <a:p>
            <a:pPr rtl="0" fontAlgn="base"/>
            <a:r>
              <a:rPr lang="en-US" sz="3200" b="1" i="0" u="none" strike="noStrike" dirty="0">
                <a:solidFill>
                  <a:srgbClr val="000000"/>
                </a:solidFill>
                <a:effectLst/>
                <a:latin typeface="Arial" panose="020B0604020202020204" pitchFamily="34" charset="0"/>
              </a:rPr>
              <a:t>Game Development</a:t>
            </a:r>
            <a:r>
              <a:rPr lang="en-US" sz="3200" b="0" i="0" u="none" strike="noStrike" dirty="0">
                <a:solidFill>
                  <a:srgbClr val="000000"/>
                </a:solidFill>
                <a:effectLst/>
                <a:latin typeface="Arial" panose="020B0604020202020204" pitchFamily="34" charset="0"/>
              </a:rPr>
              <a:t>: Developing new games with different rules  will be challenging as the displays and rules of the game to be coded will be more complex and unfamiliar</a:t>
            </a:r>
            <a:endParaRPr lang="en-US" sz="3200" b="0" dirty="0">
              <a:effectLst/>
            </a:endParaRPr>
          </a:p>
          <a:p>
            <a:pPr rtl="0" fontAlgn="base">
              <a:buFont typeface="Arial" panose="020B0604020202020204" pitchFamily="34" charset="0"/>
              <a:buChar char="•"/>
            </a:pPr>
            <a:br>
              <a:rPr lang="en-US" sz="3200" b="0" dirty="0">
                <a:effectLst/>
              </a:rPr>
            </a:br>
            <a:r>
              <a:rPr lang="en-US" sz="3200" b="1" i="0" u="none" strike="noStrike" dirty="0">
                <a:solidFill>
                  <a:srgbClr val="000000"/>
                </a:solidFill>
                <a:effectLst/>
                <a:latin typeface="Arial" panose="020B0604020202020204" pitchFamily="34" charset="0"/>
              </a:rPr>
              <a:t>Programming Proficiency: </a:t>
            </a:r>
            <a:r>
              <a:rPr lang="en-US" sz="3200" b="0" i="0" u="none" strike="noStrike" dirty="0">
                <a:solidFill>
                  <a:srgbClr val="000000"/>
                </a:solidFill>
                <a:effectLst/>
                <a:latin typeface="Arial" panose="020B0604020202020204" pitchFamily="34" charset="0"/>
              </a:rPr>
              <a:t>Many students have limited experience in programming, making it challenging to introduce complex concepts, such as quantum mechanics.</a:t>
            </a:r>
            <a:endParaRPr lang="en-US" sz="3200" b="1"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br>
              <a:rPr lang="en-US" sz="3200" b="0" dirty="0">
                <a:effectLst/>
              </a:rPr>
            </a:br>
            <a:r>
              <a:rPr lang="en-US" sz="3200" b="1" i="0" u="none" strike="noStrike" dirty="0">
                <a:solidFill>
                  <a:srgbClr val="000000"/>
                </a:solidFill>
                <a:effectLst/>
                <a:latin typeface="Arial" panose="020B0604020202020204" pitchFamily="34" charset="0"/>
              </a:rPr>
              <a:t>Interdisciplinary knowledge: </a:t>
            </a:r>
            <a:r>
              <a:rPr lang="en-US" sz="3200" b="0" i="0" u="none" strike="noStrike" dirty="0">
                <a:solidFill>
                  <a:srgbClr val="000000"/>
                </a:solidFill>
                <a:effectLst/>
                <a:latin typeface="Arial" panose="020B0604020202020204" pitchFamily="34" charset="0"/>
              </a:rPr>
              <a:t>Developing educational games that engage students requires an interdisciplinary approach, incorporating physics, math, and computer science.</a:t>
            </a:r>
          </a:p>
          <a:p>
            <a:pPr marL="457200" lvl="0" indent="-431800" algn="l" rtl="0">
              <a:lnSpc>
                <a:spcPct val="115000"/>
              </a:lnSpc>
              <a:spcBef>
                <a:spcPts val="0"/>
              </a:spcBef>
              <a:spcAft>
                <a:spcPts val="0"/>
              </a:spcAft>
              <a:buClr>
                <a:schemeClr val="dk1"/>
              </a:buClr>
              <a:buSzPts val="3200"/>
              <a:buChar char="-"/>
            </a:pPr>
            <a:endParaRPr sz="3200" dirty="0">
              <a:solidFill>
                <a:schemeClr val="dk1"/>
              </a:solidFill>
              <a:latin typeface="Arial" panose="020B0604020202020204" pitchFamily="34" charset="0"/>
              <a:cs typeface="Arial" panose="020B0604020202020204" pitchFamily="34" charset="0"/>
            </a:endParaRPr>
          </a:p>
        </p:txBody>
      </p:sp>
      <p:sp>
        <p:nvSpPr>
          <p:cNvPr id="27" name="Google Shape;42;p3">
            <a:extLst>
              <a:ext uri="{FF2B5EF4-FFF2-40B4-BE49-F238E27FC236}">
                <a16:creationId xmlns:a16="http://schemas.microsoft.com/office/drawing/2014/main" id="{4249E977-682D-384F-B064-FB4975E93CC3}"/>
              </a:ext>
            </a:extLst>
          </p:cNvPr>
          <p:cNvSpPr txBox="1"/>
          <p:nvPr/>
        </p:nvSpPr>
        <p:spPr>
          <a:xfrm>
            <a:off x="29337824" y="15379375"/>
            <a:ext cx="13082716" cy="1139100"/>
          </a:xfrm>
          <a:prstGeom prst="rect">
            <a:avLst/>
          </a:prstGeom>
          <a:noFill/>
          <a:ln>
            <a:noFill/>
          </a:ln>
        </p:spPr>
        <p:txBody>
          <a:bodyPr spcFirstLastPara="1" wrap="square" lIns="91425" tIns="91425" rIns="91425" bIns="91425" anchor="t" anchorCtr="0">
            <a:noAutofit/>
          </a:bodyPr>
          <a:lstStyle/>
          <a:p>
            <a:pPr algn="ctr" rtl="0">
              <a:buNone/>
            </a:pPr>
            <a:r>
              <a:rPr lang="en-US" sz="3200" b="0" i="0" u="none" strike="noStrike" dirty="0">
                <a:solidFill>
                  <a:srgbClr val="000000"/>
                </a:solidFill>
                <a:effectLst/>
                <a:latin typeface="Arial" panose="020B0604020202020204" pitchFamily="34" charset="0"/>
                <a:cs typeface="Arial" panose="020B0604020202020204" pitchFamily="34" charset="0"/>
              </a:rPr>
              <a:t>User made block-based JS code sends variable and constraints to quantum server to generate a QUBO function and processes a move</a:t>
            </a:r>
            <a:endParaRPr lang="en-US" sz="3200" b="0" dirty="0">
              <a:effectLst/>
              <a:latin typeface="Arial" panose="020B0604020202020204" pitchFamily="34" charset="0"/>
              <a:cs typeface="Arial" panose="020B0604020202020204" pitchFamily="34" charset="0"/>
            </a:endParaRPr>
          </a:p>
          <a:p>
            <a:pPr>
              <a:buNone/>
            </a:pPr>
            <a:br>
              <a:rPr lang="en-US" sz="3200" dirty="0"/>
            </a:br>
            <a:endParaRPr sz="3200" dirty="0">
              <a:latin typeface="Arial" panose="020B0604020202020204" pitchFamily="34" charset="0"/>
              <a:cs typeface="Arial" panose="020B0604020202020204" pitchFamily="34" charset="0"/>
            </a:endParaRPr>
          </a:p>
        </p:txBody>
      </p:sp>
      <p:sp>
        <p:nvSpPr>
          <p:cNvPr id="28" name="Google Shape;43;p3">
            <a:extLst>
              <a:ext uri="{FF2B5EF4-FFF2-40B4-BE49-F238E27FC236}">
                <a16:creationId xmlns:a16="http://schemas.microsoft.com/office/drawing/2014/main" id="{633E28AA-3919-1133-9262-E6EC0BD2F3C3}"/>
              </a:ext>
            </a:extLst>
          </p:cNvPr>
          <p:cNvSpPr txBox="1"/>
          <p:nvPr/>
        </p:nvSpPr>
        <p:spPr>
          <a:xfrm>
            <a:off x="14496741" y="7550572"/>
            <a:ext cx="12826500" cy="7571273"/>
          </a:xfrm>
          <a:prstGeom prst="rect">
            <a:avLst/>
          </a:prstGeom>
          <a:noFill/>
          <a:ln>
            <a:noFill/>
          </a:ln>
        </p:spPr>
        <p:txBody>
          <a:bodyPr spcFirstLastPara="1" wrap="square" lIns="91425" tIns="91425" rIns="91425" bIns="91425" anchor="t" anchorCtr="0">
            <a:spAutoFit/>
          </a:bodyPr>
          <a:lstStyle/>
          <a:p>
            <a:pPr rtl="0" fontAlgn="base">
              <a:buFont typeface="Arial" panose="020B0604020202020204" pitchFamily="34" charset="0"/>
              <a:buChar char="•"/>
            </a:pPr>
            <a:r>
              <a:rPr lang="en-US" sz="3200" b="0" i="0" u="none" strike="noStrike" dirty="0">
                <a:solidFill>
                  <a:srgbClr val="000000"/>
                </a:solidFill>
                <a:effectLst/>
                <a:latin typeface="Arial" panose="020B0604020202020204" pitchFamily="34" charset="0"/>
                <a:cs typeface="Arial" panose="020B0604020202020204" pitchFamily="34" charset="0"/>
              </a:rPr>
              <a:t>To add new features, we’ll establish a structured development pipeline based on brainstorming, team feedback, and iterative testing. </a:t>
            </a:r>
          </a:p>
          <a:p>
            <a:pPr rtl="0" fontAlgn="base">
              <a:buFont typeface="Arial" panose="020B0604020202020204" pitchFamily="34" charset="0"/>
              <a:buChar char="•"/>
            </a:pPr>
            <a:br>
              <a:rPr lang="en-US" sz="3200" b="0" dirty="0">
                <a:effectLst/>
                <a:latin typeface="Arial" panose="020B0604020202020204" pitchFamily="34" charset="0"/>
                <a:cs typeface="Arial" panose="020B0604020202020204" pitchFamily="34" charset="0"/>
              </a:rPr>
            </a:br>
            <a:r>
              <a:rPr lang="en-US" sz="3200" b="0" i="0" u="none" strike="noStrike" dirty="0">
                <a:solidFill>
                  <a:srgbClr val="000000"/>
                </a:solidFill>
                <a:effectLst/>
                <a:latin typeface="Arial" panose="020B0604020202020204" pitchFamily="34" charset="0"/>
                <a:cs typeface="Arial" panose="020B0604020202020204" pitchFamily="34" charset="0"/>
              </a:rPr>
              <a:t>To improve aesthetics, we modified the game’s design elements, including fonts and colors, making it visually stimulating and more enjoyable for students.</a:t>
            </a:r>
          </a:p>
          <a:p>
            <a:pPr rtl="0" fontAlgn="base">
              <a:buFont typeface="Arial" panose="020B0604020202020204" pitchFamily="34" charset="0"/>
              <a:buChar char="•"/>
            </a:pPr>
            <a:br>
              <a:rPr lang="en-US" sz="3200" b="0" dirty="0">
                <a:effectLst/>
                <a:latin typeface="Arial" panose="020B0604020202020204" pitchFamily="34" charset="0"/>
                <a:cs typeface="Arial" panose="020B0604020202020204" pitchFamily="34" charset="0"/>
              </a:rPr>
            </a:br>
            <a:r>
              <a:rPr lang="en-US" sz="3200" b="0" i="0" u="none" strike="noStrike" dirty="0">
                <a:solidFill>
                  <a:srgbClr val="000000"/>
                </a:solidFill>
                <a:effectLst/>
                <a:latin typeface="Arial" panose="020B0604020202020204" pitchFamily="34" charset="0"/>
                <a:cs typeface="Arial" panose="020B0604020202020204" pitchFamily="34" charset="0"/>
              </a:rPr>
              <a:t>To be able to code new games, we familiarized ourselves be playing online versions of the game and understanding the nuances and similarities to </a:t>
            </a:r>
            <a:r>
              <a:rPr lang="en-US" sz="3200" b="0" i="0" u="none" strike="noStrike" dirty="0" err="1">
                <a:solidFill>
                  <a:srgbClr val="000000"/>
                </a:solidFill>
                <a:effectLst/>
                <a:latin typeface="Arial" panose="020B0604020202020204" pitchFamily="34" charset="0"/>
                <a:cs typeface="Arial" panose="020B0604020202020204" pitchFamily="34" charset="0"/>
              </a:rPr>
              <a:t>TicTacToe</a:t>
            </a:r>
            <a:r>
              <a:rPr lang="en-US" sz="3200" b="0" i="0" u="none" strike="noStrike" dirty="0">
                <a:solidFill>
                  <a:srgbClr val="000000"/>
                </a:solidFill>
                <a:effectLst/>
                <a:latin typeface="Arial" panose="020B0604020202020204" pitchFamily="34" charset="0"/>
                <a:cs typeface="Arial" panose="020B0604020202020204" pitchFamily="34" charset="0"/>
              </a:rPr>
              <a:t>.</a:t>
            </a:r>
          </a:p>
          <a:p>
            <a:pPr rtl="0" fontAlgn="base">
              <a:buFont typeface="Arial" panose="020B0604020202020204" pitchFamily="34" charset="0"/>
              <a:buChar char="•"/>
            </a:pPr>
            <a:br>
              <a:rPr lang="en-US" sz="3200" b="0" dirty="0">
                <a:effectLst/>
                <a:latin typeface="Arial" panose="020B0604020202020204" pitchFamily="34" charset="0"/>
                <a:cs typeface="Arial" panose="020B0604020202020204" pitchFamily="34" charset="0"/>
              </a:rPr>
            </a:br>
            <a:r>
              <a:rPr lang="en-US" sz="3200" b="0" i="0" u="none" strike="noStrike" dirty="0">
                <a:solidFill>
                  <a:srgbClr val="000000"/>
                </a:solidFill>
                <a:effectLst/>
                <a:latin typeface="Arial" panose="020B0604020202020204" pitchFamily="34" charset="0"/>
                <a:cs typeface="Arial" panose="020B0604020202020204" pitchFamily="34" charset="0"/>
              </a:rPr>
              <a:t>Using local storage, we store the current game as an array, allowing students to resume where they left off. This system also enables switching between games.</a:t>
            </a:r>
          </a:p>
          <a:p>
            <a:pPr marL="457200" lvl="0" indent="-431800" algn="l" rtl="0">
              <a:spcBef>
                <a:spcPts val="0"/>
              </a:spcBef>
              <a:spcAft>
                <a:spcPts val="0"/>
              </a:spcAft>
              <a:buClr>
                <a:schemeClr val="dk1"/>
              </a:buClr>
              <a:buSzPts val="3200"/>
              <a:buChar char="-"/>
            </a:pPr>
            <a:endParaRPr sz="3200" dirty="0">
              <a:solidFill>
                <a:schemeClr val="dk1"/>
              </a:solidFill>
              <a:latin typeface="Arial" panose="020B0604020202020204" pitchFamily="34" charset="0"/>
              <a:cs typeface="Arial" panose="020B0604020202020204" pitchFamily="34" charset="0"/>
            </a:endParaRPr>
          </a:p>
        </p:txBody>
      </p:sp>
      <p:sp>
        <p:nvSpPr>
          <p:cNvPr id="31" name="Google Shape;46;p3">
            <a:extLst>
              <a:ext uri="{FF2B5EF4-FFF2-40B4-BE49-F238E27FC236}">
                <a16:creationId xmlns:a16="http://schemas.microsoft.com/office/drawing/2014/main" id="{F4AA5A46-3EE9-EA52-42F2-1F1DBAF19F43}"/>
              </a:ext>
            </a:extLst>
          </p:cNvPr>
          <p:cNvSpPr txBox="1"/>
          <p:nvPr/>
        </p:nvSpPr>
        <p:spPr>
          <a:xfrm>
            <a:off x="14912918" y="14728143"/>
            <a:ext cx="10585505"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i="0" u="none" strike="noStrike" dirty="0">
                <a:solidFill>
                  <a:srgbClr val="000000"/>
                </a:solidFill>
                <a:effectLst/>
                <a:latin typeface="Arial" panose="020B0604020202020204" pitchFamily="34" charset="0"/>
              </a:rPr>
              <a:t>New Features</a:t>
            </a:r>
            <a:endParaRPr sz="4800" dirty="0">
              <a:latin typeface="Arial" panose="020B0604020202020204" pitchFamily="34" charset="0"/>
              <a:cs typeface="Arial" panose="020B0604020202020204" pitchFamily="34" charset="0"/>
            </a:endParaRPr>
          </a:p>
        </p:txBody>
      </p:sp>
      <p:sp>
        <p:nvSpPr>
          <p:cNvPr id="32" name="Google Shape;47;p3">
            <a:extLst>
              <a:ext uri="{FF2B5EF4-FFF2-40B4-BE49-F238E27FC236}">
                <a16:creationId xmlns:a16="http://schemas.microsoft.com/office/drawing/2014/main" id="{70574551-37C2-B8B8-B790-6C5FF1D21C16}"/>
              </a:ext>
            </a:extLst>
          </p:cNvPr>
          <p:cNvSpPr txBox="1"/>
          <p:nvPr/>
        </p:nvSpPr>
        <p:spPr>
          <a:xfrm>
            <a:off x="14584737" y="15942593"/>
            <a:ext cx="12826500" cy="4180345"/>
          </a:xfrm>
          <a:prstGeom prst="rect">
            <a:avLst/>
          </a:prstGeom>
          <a:noFill/>
          <a:ln>
            <a:noFill/>
          </a:ln>
        </p:spPr>
        <p:txBody>
          <a:bodyPr spcFirstLastPara="1" wrap="square" lIns="91425" tIns="91425" rIns="91425" bIns="91425" anchor="t" anchorCtr="0">
            <a:spAutoFit/>
          </a:bodyPr>
          <a:lstStyle/>
          <a:p>
            <a:pPr rtl="0" fontAlgn="base">
              <a:buFont typeface="Arial" panose="020B0604020202020204" pitchFamily="34" charset="0"/>
              <a:buChar char="•"/>
            </a:pPr>
            <a:r>
              <a:rPr lang="en-US" sz="3200" b="1" i="0" u="none" strike="noStrike" dirty="0">
                <a:solidFill>
                  <a:srgbClr val="000000"/>
                </a:solidFill>
                <a:effectLst/>
                <a:latin typeface="Arial" panose="020B0604020202020204" pitchFamily="34" charset="0"/>
              </a:rPr>
              <a:t>Save-and-Switch</a:t>
            </a:r>
            <a:r>
              <a:rPr lang="en-US" sz="3200" b="0" i="0" u="none" strike="noStrike" dirty="0">
                <a:solidFill>
                  <a:srgbClr val="000000"/>
                </a:solidFill>
                <a:effectLst/>
                <a:latin typeface="Arial" panose="020B0604020202020204" pitchFamily="34" charset="0"/>
              </a:rPr>
              <a:t>: Players will be able to save their current game, switch between the different games and load up the saved game later</a:t>
            </a:r>
          </a:p>
          <a:p>
            <a:pPr rtl="0" fontAlgn="base">
              <a:buFont typeface="Arial" panose="020B0604020202020204" pitchFamily="34" charset="0"/>
              <a:buChar char="•"/>
            </a:pPr>
            <a:endParaRPr lang="en-US" sz="32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3200" b="1" i="0" u="none" strike="noStrike" dirty="0">
                <a:solidFill>
                  <a:srgbClr val="000000"/>
                </a:solidFill>
                <a:effectLst/>
                <a:latin typeface="Arial" panose="020B0604020202020204" pitchFamily="34" charset="0"/>
              </a:rPr>
              <a:t>Mancala and Connect 4:</a:t>
            </a:r>
            <a:r>
              <a:rPr lang="en-US" sz="3200" b="0" i="0" u="none" strike="noStrike" dirty="0">
                <a:solidFill>
                  <a:srgbClr val="000000"/>
                </a:solidFill>
                <a:effectLst/>
                <a:latin typeface="Arial" panose="020B0604020202020204" pitchFamily="34" charset="0"/>
              </a:rPr>
              <a:t> The player can play these games now.</a:t>
            </a:r>
          </a:p>
          <a:p>
            <a:pPr rtl="0" fontAlgn="base">
              <a:buFont typeface="Arial" panose="020B0604020202020204" pitchFamily="34" charset="0"/>
              <a:buChar char="•"/>
            </a:pPr>
            <a:endParaRPr lang="en-US" sz="3200" b="1"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3200" b="1" i="0" u="none" strike="noStrike" dirty="0">
                <a:solidFill>
                  <a:srgbClr val="000000"/>
                </a:solidFill>
                <a:effectLst/>
                <a:latin typeface="Arial" panose="020B0604020202020204" pitchFamily="34" charset="0"/>
              </a:rPr>
              <a:t>CPU Opponents</a:t>
            </a:r>
            <a:r>
              <a:rPr lang="en-US" sz="3200" b="0" i="0" u="none" strike="noStrike" dirty="0">
                <a:solidFill>
                  <a:srgbClr val="000000"/>
                </a:solidFill>
                <a:effectLst/>
                <a:latin typeface="Arial" panose="020B0604020202020204" pitchFamily="34" charset="0"/>
              </a:rPr>
              <a:t>: The player can play against a classic or quantum CPU opponent with adjustable difficulty and even CPU vs CPU.</a:t>
            </a:r>
            <a:endParaRPr lang="en-US" sz="3200" b="1" i="0" u="none" strike="noStrike" dirty="0">
              <a:solidFill>
                <a:srgbClr val="000000"/>
              </a:solidFill>
              <a:effectLst/>
              <a:latin typeface="Arial" panose="020B0604020202020204" pitchFamily="34" charset="0"/>
            </a:endParaRPr>
          </a:p>
          <a:p>
            <a:pPr marL="457200" lvl="0" indent="0" algn="l" rtl="0">
              <a:lnSpc>
                <a:spcPct val="115000"/>
              </a:lnSpc>
              <a:spcBef>
                <a:spcPts val="0"/>
              </a:spcBef>
              <a:spcAft>
                <a:spcPts val="0"/>
              </a:spcAft>
              <a:buNone/>
            </a:pPr>
            <a:endParaRPr sz="3100" dirty="0">
              <a:solidFill>
                <a:schemeClr val="dk1"/>
              </a:solidFill>
              <a:latin typeface="Arial" panose="020B0604020202020204" pitchFamily="34" charset="0"/>
              <a:cs typeface="Arial" panose="020B0604020202020204" pitchFamily="34" charset="0"/>
            </a:endParaRPr>
          </a:p>
        </p:txBody>
      </p:sp>
      <p:pic>
        <p:nvPicPr>
          <p:cNvPr id="33" name="Google Shape;48;p3">
            <a:extLst>
              <a:ext uri="{FF2B5EF4-FFF2-40B4-BE49-F238E27FC236}">
                <a16:creationId xmlns:a16="http://schemas.microsoft.com/office/drawing/2014/main" id="{7379E329-E34A-5339-0671-DDFB4550487E}"/>
              </a:ext>
            </a:extLst>
          </p:cNvPr>
          <p:cNvPicPr preferRelativeResize="0"/>
          <p:nvPr/>
        </p:nvPicPr>
        <p:blipFill>
          <a:blip r:embed="rId9">
            <a:alphaModFix/>
          </a:blip>
          <a:stretch>
            <a:fillRect/>
          </a:stretch>
        </p:blipFill>
        <p:spPr>
          <a:xfrm>
            <a:off x="14584737" y="22017512"/>
            <a:ext cx="12913413" cy="6482857"/>
          </a:xfrm>
          <a:prstGeom prst="rect">
            <a:avLst/>
          </a:prstGeom>
          <a:noFill/>
          <a:ln>
            <a:noFill/>
          </a:ln>
        </p:spPr>
      </p:pic>
      <p:sp>
        <p:nvSpPr>
          <p:cNvPr id="34" name="Google Shape;38;p3">
            <a:extLst>
              <a:ext uri="{FF2B5EF4-FFF2-40B4-BE49-F238E27FC236}">
                <a16:creationId xmlns:a16="http://schemas.microsoft.com/office/drawing/2014/main" id="{6A405606-9639-A1E6-5C06-763DE7347BFD}"/>
              </a:ext>
            </a:extLst>
          </p:cNvPr>
          <p:cNvSpPr txBox="1"/>
          <p:nvPr/>
        </p:nvSpPr>
        <p:spPr>
          <a:xfrm>
            <a:off x="28746975" y="19083121"/>
            <a:ext cx="3459000" cy="8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accent2"/>
                </a:solidFill>
                <a:latin typeface="Arial" panose="020B0604020202020204" pitchFamily="34" charset="0"/>
                <a:cs typeface="Arial" panose="020B0604020202020204" pitchFamily="34" charset="0"/>
              </a:rPr>
              <a:t>Tic-Tac-Toe</a:t>
            </a:r>
            <a:endParaRPr sz="4000" dirty="0">
              <a:solidFill>
                <a:schemeClr val="accent2"/>
              </a:solidFill>
              <a:latin typeface="Arial" panose="020B0604020202020204" pitchFamily="34" charset="0"/>
              <a:cs typeface="Arial" panose="020B0604020202020204" pitchFamily="34" charset="0"/>
            </a:endParaRPr>
          </a:p>
        </p:txBody>
      </p:sp>
      <p:cxnSp>
        <p:nvCxnSpPr>
          <p:cNvPr id="35" name="Google Shape;26;p3">
            <a:extLst>
              <a:ext uri="{FF2B5EF4-FFF2-40B4-BE49-F238E27FC236}">
                <a16:creationId xmlns:a16="http://schemas.microsoft.com/office/drawing/2014/main" id="{6A9316EA-E801-5D6B-EE29-D461C06F625E}"/>
              </a:ext>
            </a:extLst>
          </p:cNvPr>
          <p:cNvCxnSpPr/>
          <p:nvPr/>
        </p:nvCxnSpPr>
        <p:spPr>
          <a:xfrm>
            <a:off x="1716780" y="6260799"/>
            <a:ext cx="37609800" cy="0"/>
          </a:xfrm>
          <a:prstGeom prst="straightConnector1">
            <a:avLst/>
          </a:prstGeom>
          <a:noFill/>
          <a:ln w="12700" cap="flat" cmpd="sng">
            <a:solidFill>
              <a:srgbClr val="3C3C3B"/>
            </a:solidFill>
            <a:prstDash val="dot"/>
            <a:miter lim="800000"/>
            <a:headEnd type="none" w="sm" len="sm"/>
            <a:tailEnd type="none" w="sm" len="sm"/>
          </a:ln>
        </p:spPr>
      </p:cxnSp>
      <p:sp>
        <p:nvSpPr>
          <p:cNvPr id="37" name="Google Shape;36;p3">
            <a:extLst>
              <a:ext uri="{FF2B5EF4-FFF2-40B4-BE49-F238E27FC236}">
                <a16:creationId xmlns:a16="http://schemas.microsoft.com/office/drawing/2014/main" id="{DC579EA6-DE2F-95C1-A0B1-40021FD9552C}"/>
              </a:ext>
            </a:extLst>
          </p:cNvPr>
          <p:cNvSpPr txBox="1"/>
          <p:nvPr/>
        </p:nvSpPr>
        <p:spPr>
          <a:xfrm>
            <a:off x="18944327" y="6442146"/>
            <a:ext cx="3459000" cy="1046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Arial"/>
                <a:ea typeface="Arial"/>
                <a:cs typeface="Arial"/>
                <a:sym typeface="Arial"/>
              </a:rPr>
              <a:t>Solutions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24;p3">
            <a:extLst>
              <a:ext uri="{FF2B5EF4-FFF2-40B4-BE49-F238E27FC236}">
                <a16:creationId xmlns:a16="http://schemas.microsoft.com/office/drawing/2014/main" id="{997CAC49-A40F-5F12-6B62-6557FFCBAB1F}"/>
              </a:ext>
            </a:extLst>
          </p:cNvPr>
          <p:cNvSpPr txBox="1"/>
          <p:nvPr/>
        </p:nvSpPr>
        <p:spPr>
          <a:xfrm>
            <a:off x="2429872" y="7020076"/>
            <a:ext cx="8457000" cy="1046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Arial"/>
                <a:ea typeface="Arial"/>
                <a:cs typeface="Arial"/>
                <a:sym typeface="Arial"/>
              </a:rPr>
              <a:t>Motivation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0" name="Picture 39" descr="A screenshot of a game&#10;&#10;AI-generated content may be incorrect.">
            <a:extLst>
              <a:ext uri="{FF2B5EF4-FFF2-40B4-BE49-F238E27FC236}">
                <a16:creationId xmlns:a16="http://schemas.microsoft.com/office/drawing/2014/main" id="{A65B74E4-86F7-22E9-97EF-497EA0789F83}"/>
              </a:ext>
            </a:extLst>
          </p:cNvPr>
          <p:cNvPicPr>
            <a:picLocks noChangeAspect="1"/>
          </p:cNvPicPr>
          <p:nvPr/>
        </p:nvPicPr>
        <p:blipFill>
          <a:blip r:embed="rId10"/>
          <a:stretch>
            <a:fillRect/>
          </a:stretch>
        </p:blipFill>
        <p:spPr>
          <a:xfrm>
            <a:off x="37561609" y="20413157"/>
            <a:ext cx="6273981" cy="3791966"/>
          </a:xfrm>
          <a:prstGeom prst="rect">
            <a:avLst/>
          </a:prstGeom>
        </p:spPr>
      </p:pic>
      <p:sp>
        <p:nvSpPr>
          <p:cNvPr id="42" name="TextBox 41">
            <a:extLst>
              <a:ext uri="{FF2B5EF4-FFF2-40B4-BE49-F238E27FC236}">
                <a16:creationId xmlns:a16="http://schemas.microsoft.com/office/drawing/2014/main" id="{927756A9-11E0-933B-5606-3D07D4EB80A1}"/>
              </a:ext>
            </a:extLst>
          </p:cNvPr>
          <p:cNvSpPr txBox="1"/>
          <p:nvPr/>
        </p:nvSpPr>
        <p:spPr>
          <a:xfrm>
            <a:off x="39167330" y="19076247"/>
            <a:ext cx="22021800" cy="984885"/>
          </a:xfrm>
          <a:prstGeom prst="rect">
            <a:avLst/>
          </a:prstGeom>
          <a:noFill/>
        </p:spPr>
        <p:txBody>
          <a:bodyPr wrap="square">
            <a:spAutoFit/>
          </a:bodyPr>
          <a:lstStyle/>
          <a:p>
            <a:r>
              <a:rPr lang="en-US" sz="4000" dirty="0">
                <a:solidFill>
                  <a:schemeClr val="accent2"/>
                </a:solidFill>
                <a:latin typeface="Arial" panose="020B0604020202020204" pitchFamily="34" charset="0"/>
                <a:cs typeface="Arial" panose="020B0604020202020204" pitchFamily="34" charset="0"/>
              </a:rPr>
              <a:t>Mancala</a:t>
            </a:r>
          </a:p>
          <a:p>
            <a:endParaRPr lang="en-US" dirty="0"/>
          </a:p>
        </p:txBody>
      </p:sp>
      <p:pic>
        <p:nvPicPr>
          <p:cNvPr id="44" name="Picture 43" descr="A screenshot of a game&#10;&#10;AI-generated content may be incorrect.">
            <a:extLst>
              <a:ext uri="{FF2B5EF4-FFF2-40B4-BE49-F238E27FC236}">
                <a16:creationId xmlns:a16="http://schemas.microsoft.com/office/drawing/2014/main" id="{1A752C1A-2F07-830D-685D-68D8909833F8}"/>
              </a:ext>
            </a:extLst>
          </p:cNvPr>
          <p:cNvPicPr>
            <a:picLocks noChangeAspect="1"/>
          </p:cNvPicPr>
          <p:nvPr/>
        </p:nvPicPr>
        <p:blipFill>
          <a:blip r:embed="rId11"/>
          <a:stretch>
            <a:fillRect/>
          </a:stretch>
        </p:blipFill>
        <p:spPr>
          <a:xfrm>
            <a:off x="32789245" y="19173404"/>
            <a:ext cx="4612244" cy="6318463"/>
          </a:xfrm>
          <a:prstGeom prst="rect">
            <a:avLst/>
          </a:prstGeom>
        </p:spPr>
      </p:pic>
      <p:pic>
        <p:nvPicPr>
          <p:cNvPr id="48" name="Picture 47" descr="A screenshot of a computer&#10;&#10;AI-generated content may be incorrect.">
            <a:extLst>
              <a:ext uri="{FF2B5EF4-FFF2-40B4-BE49-F238E27FC236}">
                <a16:creationId xmlns:a16="http://schemas.microsoft.com/office/drawing/2014/main" id="{A586311D-6FAD-55EA-3F6B-58AAA63046B6}"/>
              </a:ext>
            </a:extLst>
          </p:cNvPr>
          <p:cNvPicPr>
            <a:picLocks noChangeAspect="1"/>
          </p:cNvPicPr>
          <p:nvPr/>
        </p:nvPicPr>
        <p:blipFill>
          <a:blip r:embed="rId12"/>
          <a:srcRect r="29694"/>
          <a:stretch/>
        </p:blipFill>
        <p:spPr>
          <a:xfrm>
            <a:off x="36129929" y="8764656"/>
            <a:ext cx="7618057" cy="6262527"/>
          </a:xfrm>
          <a:prstGeom prst="rect">
            <a:avLst/>
          </a:prstGeom>
        </p:spPr>
      </p:pic>
      <p:pic>
        <p:nvPicPr>
          <p:cNvPr id="50" name="Picture 49" descr="A screenshot of a computer&#10;&#10;AI-generated content may be incorrect.">
            <a:extLst>
              <a:ext uri="{FF2B5EF4-FFF2-40B4-BE49-F238E27FC236}">
                <a16:creationId xmlns:a16="http://schemas.microsoft.com/office/drawing/2014/main" id="{AF8F0C7A-28C2-E85D-F76E-9E9AFCC73549}"/>
              </a:ext>
            </a:extLst>
          </p:cNvPr>
          <p:cNvPicPr>
            <a:picLocks noChangeAspect="1"/>
          </p:cNvPicPr>
          <p:nvPr/>
        </p:nvPicPr>
        <p:blipFill>
          <a:blip r:embed="rId13"/>
          <a:srcRect l="30488" t="-2788" r="14169" b="-1"/>
          <a:stretch/>
        </p:blipFill>
        <p:spPr>
          <a:xfrm>
            <a:off x="27878728" y="7984155"/>
            <a:ext cx="6786151" cy="7272797"/>
          </a:xfrm>
          <a:prstGeom prst="rect">
            <a:avLst/>
          </a:prstGeom>
        </p:spPr>
      </p:pic>
      <p:pic>
        <p:nvPicPr>
          <p:cNvPr id="30" name="Google Shape;45;p3" descr="Vector drawing of red curved arrow, | Public domain vectors">
            <a:extLst>
              <a:ext uri="{FF2B5EF4-FFF2-40B4-BE49-F238E27FC236}">
                <a16:creationId xmlns:a16="http://schemas.microsoft.com/office/drawing/2014/main" id="{CAAE7E01-C211-A146-BA31-1A08BCF6B82D}"/>
              </a:ext>
            </a:extLst>
          </p:cNvPr>
          <p:cNvPicPr preferRelativeResize="0"/>
          <p:nvPr/>
        </p:nvPicPr>
        <p:blipFill>
          <a:blip r:embed="rId14">
            <a:alphaModFix/>
          </a:blip>
          <a:stretch>
            <a:fillRect/>
          </a:stretch>
        </p:blipFill>
        <p:spPr>
          <a:xfrm rot="2839718" flipH="1">
            <a:off x="34208415" y="11008594"/>
            <a:ext cx="1582262" cy="1616202"/>
          </a:xfrm>
          <a:prstGeom prst="rect">
            <a:avLst/>
          </a:prstGeom>
          <a:noFill/>
          <a:ln>
            <a:noFill/>
          </a:ln>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283</TotalTime>
  <Words>515</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Steven Acosta</cp:lastModifiedBy>
  <cp:revision>34</cp:revision>
  <cp:lastPrinted>2020-02-13T13:03:36Z</cp:lastPrinted>
  <dcterms:created xsi:type="dcterms:W3CDTF">2018-02-06T18:12:23Z</dcterms:created>
  <dcterms:modified xsi:type="dcterms:W3CDTF">2025-03-29T03:16:13Z</dcterms:modified>
</cp:coreProperties>
</file>