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B7DDDA-163F-42E1-8B7B-7A0B773BF11B}">
  <a:tblStyle styleId="{55B7DDDA-163F-42E1-8B7B-7A0B773BF1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B9157C9-CB41-4E84-839D-83CE872785E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ba0f25df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ba0f25df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b42e402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b42e402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b42e4023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b42e4023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b42e4023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b42e4023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b42e4023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b42e4023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b42e4023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b42e402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ba0f25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ba0f25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ba0f25d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ba0f25d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ba0f25d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ba0f25d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1170275"/>
            <a:ext cx="5410800" cy="1083600"/>
          </a:xfrm>
          <a:prstGeom prst="rect">
            <a:avLst/>
          </a:prstGeom>
          <a:solidFill>
            <a:srgbClr val="59919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F5368"/>
                </a:solidFill>
                <a:highlight>
                  <a:srgbClr val="599191"/>
                </a:highlight>
                <a:latin typeface="Roboto"/>
                <a:ea typeface="Roboto"/>
                <a:cs typeface="Roboto"/>
                <a:sym typeface="Roboto"/>
              </a:rPr>
              <a:t>Непрерывный процесс </a:t>
            </a:r>
            <a:endParaRPr sz="3000">
              <a:solidFill>
                <a:srgbClr val="3F5368"/>
              </a:solidFill>
              <a:highlight>
                <a:srgbClr val="59919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F5368"/>
                </a:solidFill>
                <a:highlight>
                  <a:srgbClr val="599191"/>
                </a:highlight>
                <a:latin typeface="Roboto"/>
                <a:ea typeface="Roboto"/>
                <a:cs typeface="Roboto"/>
                <a:sym typeface="Roboto"/>
              </a:rPr>
              <a:t>совершенствования</a:t>
            </a:r>
            <a:endParaRPr sz="6900">
              <a:highlight>
                <a:srgbClr val="59919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166650" y="819225"/>
            <a:ext cx="77808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TimeLine разработки программного 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обеспечения</a:t>
            </a:r>
            <a:endParaRPr sz="1150">
              <a:solidFill>
                <a:srgbClr val="2C2D30"/>
              </a:solidFill>
              <a:highlight>
                <a:srgbClr val="FFFFFF"/>
              </a:highlight>
            </a:endParaRPr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5" y="1525000"/>
            <a:ext cx="8839199" cy="209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14"/>
          <p:cNvGraphicFramePr/>
          <p:nvPr/>
        </p:nvGraphicFramePr>
        <p:xfrm>
          <a:off x="952500" y="146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{55B7DDDA-163F-42E1-8B7B-7A0B773BF11B}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 и производство ракетных запускающих систем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Тестирование и калибровка запускающих систем перед использованием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Организация отправки и доставки грузов на космические станции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Контроль и обслуживание космических станций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Планирование и координация миссий на Марс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Организация контрактов и сотрудничества со спутниковыми компаниями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Вовлечение и обучение персонала для выполнения миссий на Марс и другие космические проекты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Инженерная деятельность и научно-исследовательская работа в области космических технологий.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" name="Google Shape;283;p14"/>
          <p:cNvSpPr txBox="1"/>
          <p:nvPr>
            <p:ph type="title"/>
          </p:nvPr>
        </p:nvSpPr>
        <p:spPr>
          <a:xfrm>
            <a:off x="1161000" y="591350"/>
            <a:ext cx="7030500" cy="8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Основные бизнес-процессы 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компании </a:t>
            </a:r>
            <a:r>
              <a:rPr b="1"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SpaceX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15"/>
          <p:cNvGraphicFramePr/>
          <p:nvPr/>
        </p:nvGraphicFramePr>
        <p:xfrm>
          <a:off x="952500" y="129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{55B7DDDA-163F-42E1-8B7B-7A0B773BF11B}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Управление производственными и складскими запасами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Осуществление закупок и поставок материалов и оборудования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Финансовое планирование и управление бюджетом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Кадровое делопроизводство и управление персоналом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Маркетинговые исследования и разработка маркетинговых стратегий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Продажа и маркетинг услуг космической промышленности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Организация и контроль договоров и соглашений с партнерами и клиентами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Информационное обеспечение и управление ИТ-инфраструктурой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Управление рисками и обеспечение безопасности промышленности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Корпоративное управление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15"/>
          <p:cNvSpPr txBox="1"/>
          <p:nvPr>
            <p:ph type="title"/>
          </p:nvPr>
        </p:nvSpPr>
        <p:spPr>
          <a:xfrm>
            <a:off x="1161000" y="621275"/>
            <a:ext cx="70305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Поддерживающие</a:t>
            </a:r>
            <a:r>
              <a:rPr lang="ru" sz="120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бизнес-процессы компании </a:t>
            </a:r>
            <a:r>
              <a:rPr b="1" lang="ru" sz="120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SpaceX</a:t>
            </a:r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Декомпозиция процесса технического проектирования при разработке программного обеспечения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394100"/>
            <a:ext cx="7030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ru" sz="1100">
                <a:solidFill>
                  <a:srgbClr val="000000"/>
                </a:solidFill>
              </a:rPr>
              <a:t>Составление технического задания.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Анализ проекта и требований заказчика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Определение целей и задач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Описание проекта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Описание технических решений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Формулирование технических требований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Описание плана и мероприятий на разработку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Контроль качества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ru" sz="1100">
                <a:solidFill>
                  <a:srgbClr val="000000"/>
                </a:solidFill>
              </a:rPr>
              <a:t>Разработка архитектуры и дизайна системы;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Определение функциональных требований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Разработка архитектуры системы: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ru" sz="1100">
                <a:solidFill>
                  <a:srgbClr val="000000"/>
                </a:solidFill>
              </a:rPr>
              <a:t>Сбор и анализ требований к системе. В этой операции определяются основные цели и функциональные требования к системе, а также ее ограничения.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ru" sz="1100">
                <a:solidFill>
                  <a:srgbClr val="000000"/>
                </a:solidFill>
              </a:rPr>
              <a:t>Выбор архитектурного стиля. Как правило, на этом этапе выбирается подходящий архитектурный стиль, который будет использоваться при разработке системы. Это может быть, например, клиент-серверная архитектура, веб-ориентированная архитектура, микросервисная архитектура и т.д.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Декомпозиция процесса технического проектирования при разработке программного обеспечения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452800"/>
            <a:ext cx="7030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ru" sz="1100">
                <a:solidFill>
                  <a:srgbClr val="000000"/>
                </a:solidFill>
              </a:rPr>
              <a:t>Проектирование компонентов системы. На этом этапе разрабатывается описание компонентов системы, их взаимодействие и структура. Эта операция является основной частью всего процесса разработки архитектуры системы.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ru" sz="1100">
                <a:solidFill>
                  <a:srgbClr val="000000"/>
                </a:solidFill>
              </a:rPr>
              <a:t>Тестирование и проверка разработанной архитектуры. На этом этапе проверяется соответствие архитектуры системы заданным требованиям. Если необходимые изменения, они вносятся на этом этапе.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ru" sz="1100">
                <a:solidFill>
                  <a:srgbClr val="000000"/>
                </a:solidFill>
              </a:rPr>
              <a:t>Документирование архитектуры. В последней операции разработанная архитектура системы документируется и доводится до сведения всех участников проекта.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Определение технической архитектуры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Разработка интерфейса взаимодействия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Разработка схемы БД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Документирование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 startAt="2"/>
            </a:pPr>
            <a:r>
              <a:rPr lang="ru" sz="1100">
                <a:solidFill>
                  <a:srgbClr val="000000"/>
                </a:solidFill>
              </a:rPr>
              <a:t>Определение структуры и интерфейсов компонент;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Сбор и анализ информации о требованиях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Разработка структуры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Создание моделей данных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Разработка интерфейса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Тестирование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➢"/>
            </a:pPr>
            <a:r>
              <a:rPr lang="ru" sz="1100">
                <a:solidFill>
                  <a:srgbClr val="000000"/>
                </a:solidFill>
              </a:rPr>
              <a:t>Документирование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223075" y="811350"/>
            <a:ext cx="70305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Описание процесса релиза программного обеспечения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7675"/>
            <a:ext cx="8520600" cy="3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40500" y="730650"/>
            <a:ext cx="6305100" cy="5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Инициативы по оптимизации бизнес-процесса разработки программного обеспечения</a:t>
            </a:r>
            <a:endParaRPr/>
          </a:p>
        </p:txBody>
      </p:sp>
      <p:graphicFrame>
        <p:nvGraphicFramePr>
          <p:cNvPr id="313" name="Google Shape;313;p19"/>
          <p:cNvGraphicFramePr/>
          <p:nvPr/>
        </p:nvGraphicFramePr>
        <p:xfrm>
          <a:off x="49113" y="136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{5B9157C9-CB41-4E84-839D-83CE872785E4}</a:tableStyleId>
              </a:tblPr>
              <a:tblGrid>
                <a:gridCol w="2429200"/>
                <a:gridCol w="945225"/>
                <a:gridCol w="945225"/>
                <a:gridCol w="945225"/>
                <a:gridCol w="945225"/>
                <a:gridCol w="945225"/>
                <a:gridCol w="945225"/>
                <a:gridCol w="945225"/>
              </a:tblGrid>
              <a:tr h="47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Процесс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Возможность для снижения издержек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Источник жалоб клиентов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Возможность улучшения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Простота улучшения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Источник недовольства сотрудников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Затраты на реализацию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Итого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Планирование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Разработка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Тестирование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Подготовка инфраструктуры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Подготовка персонала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19"/>
          <p:cNvSpPr txBox="1"/>
          <p:nvPr>
            <p:ph type="title"/>
          </p:nvPr>
        </p:nvSpPr>
        <p:spPr>
          <a:xfrm>
            <a:off x="311700" y="3009950"/>
            <a:ext cx="8520600" cy="18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Наибольшее количество баллов получила инициатива подготовки инфраструктуры, поскольку от ее надежности зависит в целом работа всех частей системы, вторая на очереди инициатива по подготовки персонала, грамотное использование системы значительно повышает ее эффективность, качественное проведенное планирование залог успеха любого проекта - третий приоритет, разработка и тестирование в силу их высоких </a:t>
            </a:r>
            <a:r>
              <a:rPr b="0"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трудозатрат имеют последний приоритет.</a:t>
            </a:r>
            <a:r>
              <a:rPr b="0"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Приоритизация инициатив бизнес-процесса разработки программного обеспечения с помощью фреймворка RICE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311700" y="3099025"/>
            <a:ext cx="8520600" cy="19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Оценка гипотез процесса  разработка программного обеспечения, кол-во пользователей 5000 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Поскольку с новой версией модуля будет работать только половина наших пользователей, на первое место выходит подготовка инфраструктуры, которая обеспечить корректную работу как старой так и новой версии модуля, второй на очереди стоит обучение персонала работе с новой версией и самый низкий приоритет имеет процесс разработки в силу его высоких 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трудозатрат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1237550" y="163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{5B9157C9-CB41-4E84-839D-83CE872785E4}</a:tableStyleId>
              </a:tblPr>
              <a:tblGrid>
                <a:gridCol w="1533525"/>
                <a:gridCol w="895350"/>
                <a:gridCol w="885825"/>
                <a:gridCol w="914400"/>
                <a:gridCol w="1047750"/>
                <a:gridCol w="847725"/>
              </a:tblGrid>
              <a:tr h="333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гипотезы/</a:t>
                      </a:r>
                      <a:endParaRPr b="1"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факторы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Качественное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планирование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Качественная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разработка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Качественное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тестирование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Подготовка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инфраструктуры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Подготовка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персонала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Reach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Impact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Confidence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Effort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Итого: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16 000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7 500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15 000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32 000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755750"/>
            <a:ext cx="70305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Оценка дохода проекта разработки 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программного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обеспечения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254688" y="2677650"/>
            <a:ext cx="85206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Коэффициент дисконтирования проекта 10%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NPV = </a:t>
            </a:r>
            <a:r>
              <a:rPr lang="ru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2 467 148,43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первый год мы инвестируем в проект разработки модуля, в следующий год получаем наибольший операционный доход от продажи максимального количества экземпляров, также, в этот год, несем наибольшие расходы по доработке и устранению выявленных ошибок, в последующие годы прирост от продажи новых лицензий сокращается, доход формируется за счет продлении прежде проданных экземпляров, операционные расходы также падают, поддержкой занимается меньшее кол-во разработчиков. В результате, в пятилетней перспективе, проект приносит нам доход.</a:t>
            </a:r>
            <a:endParaRPr/>
          </a:p>
        </p:txBody>
      </p:sp>
      <p:graphicFrame>
        <p:nvGraphicFramePr>
          <p:cNvPr id="328" name="Google Shape;328;p21"/>
          <p:cNvGraphicFramePr/>
          <p:nvPr/>
        </p:nvGraphicFramePr>
        <p:xfrm>
          <a:off x="1452713" y="139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{5B9157C9-CB41-4E84-839D-83CE872785E4}</a:tableStyleId>
              </a:tblPr>
              <a:tblGrid>
                <a:gridCol w="1533525"/>
                <a:gridCol w="895350"/>
                <a:gridCol w="885825"/>
                <a:gridCol w="914400"/>
                <a:gridCol w="1047750"/>
                <a:gridCol w="8477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Статья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 год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 год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 год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 год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 год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Инвестиции в проект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7 500 000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Операционные доходы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3 000 000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3 500 000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4 000 000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4 100 000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Операционные расходы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2 500 000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1 100 000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750 000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250 000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Чистый денежный поток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-7 500 000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500 000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2 400 000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3 250 000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3 850 000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