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70" r:id="rId3"/>
    <p:sldId id="271" r:id="rId4"/>
    <p:sldId id="257" r:id="rId5"/>
    <p:sldId id="296" r:id="rId6"/>
    <p:sldId id="297" r:id="rId7"/>
    <p:sldId id="261" r:id="rId8"/>
    <p:sldId id="299" r:id="rId9"/>
    <p:sldId id="263" r:id="rId10"/>
    <p:sldId id="277" r:id="rId11"/>
    <p:sldId id="275" r:id="rId12"/>
    <p:sldId id="298" r:id="rId13"/>
    <p:sldId id="262" r:id="rId14"/>
    <p:sldId id="265" r:id="rId15"/>
    <p:sldId id="28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8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2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3833" y="698810"/>
            <a:ext cx="4539474" cy="28600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bg1">
                    <a:lumMod val="25000"/>
                    <a:lumOff val="75000"/>
                  </a:schemeClr>
                </a:solidFill>
              </a:rPr>
              <a:t>Meta - Identity</a:t>
            </a:r>
            <a:endParaRPr lang="en-US" sz="54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AAE5D-6D1D-B799-0EBD-FB9B2833DD05}"/>
              </a:ext>
            </a:extLst>
          </p:cNvPr>
          <p:cNvSpPr txBox="1"/>
          <p:nvPr/>
        </p:nvSpPr>
        <p:spPr>
          <a:xfrm>
            <a:off x="1013833" y="2571750"/>
            <a:ext cx="44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Create Your Presence in Another Reality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22F7-4091-C827-9C5B-55EA006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1" y="0"/>
            <a:ext cx="28562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75EE-3923-921F-4B95-7DC7031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45" y="756039"/>
            <a:ext cx="5916250" cy="3674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0886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Twilio </a:t>
            </a: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-WhatsApp And Digital Persona Integration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990247" y="375515"/>
            <a:ext cx="2282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Integrated pipeline for digital avatar to communicate with the real world via WhatsApp, powered by Twilio.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2999-4ECE-4401-AF0E-70CA5756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4" y="746667"/>
            <a:ext cx="2073221" cy="3641170"/>
          </a:xfrm>
          <a:prstGeom prst="rect">
            <a:avLst/>
          </a:prstGeom>
        </p:spPr>
      </p:pic>
      <p:sp>
        <p:nvSpPr>
          <p:cNvPr id="6" name="AutoShape 2" descr="Download Twilio Logo in SVG Vector or PNG File Format - Logo.wine">
            <a:extLst>
              <a:ext uri="{FF2B5EF4-FFF2-40B4-BE49-F238E27FC236}">
                <a16:creationId xmlns:a16="http://schemas.microsoft.com/office/drawing/2014/main" id="{DD83114B-3B7E-EFB1-9EBA-DA34AE008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43E37E-63D9-041C-228B-55D9DBFF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4" y="229890"/>
            <a:ext cx="3507979" cy="10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personification chat bot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55157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chat bot is built using GPT-2, trained on WhatsApp, Facebook and Instagram chat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Bot is pipelined to interact with a real human speaker or another AI.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The Bot utilized the power of Twilio in order to create a bridge between a digital persona and real life persona.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204F7FCE-DCD7-F44F-67D1-CD0CA9B61B22}"/>
              </a:ext>
            </a:extLst>
          </p:cNvPr>
          <p:cNvGrpSpPr/>
          <p:nvPr/>
        </p:nvGrpSpPr>
        <p:grpSpPr>
          <a:xfrm>
            <a:off x="6165049" y="793320"/>
            <a:ext cx="2569363" cy="3891051"/>
            <a:chOff x="1012950" y="3289810"/>
            <a:chExt cx="452332" cy="685013"/>
          </a:xfrm>
        </p:grpSpPr>
        <p:sp>
          <p:nvSpPr>
            <p:cNvPr id="5" name="Google Shape;1134;p46">
              <a:extLst>
                <a:ext uri="{FF2B5EF4-FFF2-40B4-BE49-F238E27FC236}">
                  <a16:creationId xmlns:a16="http://schemas.microsoft.com/office/drawing/2014/main" id="{08C267E6-3024-773C-D58C-C6F25EF9D7FB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35;p46">
              <a:extLst>
                <a:ext uri="{FF2B5EF4-FFF2-40B4-BE49-F238E27FC236}">
                  <a16:creationId xmlns:a16="http://schemas.microsoft.com/office/drawing/2014/main" id="{C70F44F0-4CCD-C33B-DCAB-649B087EB4A1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6;p46">
              <a:extLst>
                <a:ext uri="{FF2B5EF4-FFF2-40B4-BE49-F238E27FC236}">
                  <a16:creationId xmlns:a16="http://schemas.microsoft.com/office/drawing/2014/main" id="{2736BF84-B3CE-1FF1-95F9-8BD208FC0E1C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46">
              <a:extLst>
                <a:ext uri="{FF2B5EF4-FFF2-40B4-BE49-F238E27FC236}">
                  <a16:creationId xmlns:a16="http://schemas.microsoft.com/office/drawing/2014/main" id="{B6540CC2-A1EA-7D19-D68E-4C53B2FA22DB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46">
              <a:extLst>
                <a:ext uri="{FF2B5EF4-FFF2-40B4-BE49-F238E27FC236}">
                  <a16:creationId xmlns:a16="http://schemas.microsoft.com/office/drawing/2014/main" id="{7E25A2F4-35C5-D50F-8E35-E56F20493D83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39;p46">
              <a:extLst>
                <a:ext uri="{FF2B5EF4-FFF2-40B4-BE49-F238E27FC236}">
                  <a16:creationId xmlns:a16="http://schemas.microsoft.com/office/drawing/2014/main" id="{C193AB00-605C-7ECE-2E55-D06913675C2D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0;p46">
              <a:extLst>
                <a:ext uri="{FF2B5EF4-FFF2-40B4-BE49-F238E27FC236}">
                  <a16:creationId xmlns:a16="http://schemas.microsoft.com/office/drawing/2014/main" id="{B3C31D5B-F1EE-595D-1108-51D8AD094135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1;p46">
              <a:extLst>
                <a:ext uri="{FF2B5EF4-FFF2-40B4-BE49-F238E27FC236}">
                  <a16:creationId xmlns:a16="http://schemas.microsoft.com/office/drawing/2014/main" id="{369C19C0-B025-9534-DC7C-BF1EDAC968B2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42;p46">
              <a:extLst>
                <a:ext uri="{FF2B5EF4-FFF2-40B4-BE49-F238E27FC236}">
                  <a16:creationId xmlns:a16="http://schemas.microsoft.com/office/drawing/2014/main" id="{24C6B986-F337-28E7-25B0-6E41C290094F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43;p46">
              <a:extLst>
                <a:ext uri="{FF2B5EF4-FFF2-40B4-BE49-F238E27FC236}">
                  <a16:creationId xmlns:a16="http://schemas.microsoft.com/office/drawing/2014/main" id="{97942E2A-3751-5815-3FF9-2CDC9BBDC9F6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44;p46">
              <a:extLst>
                <a:ext uri="{FF2B5EF4-FFF2-40B4-BE49-F238E27FC236}">
                  <a16:creationId xmlns:a16="http://schemas.microsoft.com/office/drawing/2014/main" id="{C3DB8334-5659-E2EA-DC32-DF232F8036F4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45;p46">
              <a:extLst>
                <a:ext uri="{FF2B5EF4-FFF2-40B4-BE49-F238E27FC236}">
                  <a16:creationId xmlns:a16="http://schemas.microsoft.com/office/drawing/2014/main" id="{5EB8E616-3FDC-822A-C539-DC063C08ED38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6;p46">
              <a:extLst>
                <a:ext uri="{FF2B5EF4-FFF2-40B4-BE49-F238E27FC236}">
                  <a16:creationId xmlns:a16="http://schemas.microsoft.com/office/drawing/2014/main" id="{30D25153-A570-26B8-914F-DB5AA621530D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47;p46">
              <a:extLst>
                <a:ext uri="{FF2B5EF4-FFF2-40B4-BE49-F238E27FC236}">
                  <a16:creationId xmlns:a16="http://schemas.microsoft.com/office/drawing/2014/main" id="{7496F5C3-DD49-0DB6-6650-AFB6A4925335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8;p46">
              <a:extLst>
                <a:ext uri="{FF2B5EF4-FFF2-40B4-BE49-F238E27FC236}">
                  <a16:creationId xmlns:a16="http://schemas.microsoft.com/office/drawing/2014/main" id="{5BD8E639-C60D-5F35-EA72-01EE490534C8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9;p46">
              <a:extLst>
                <a:ext uri="{FF2B5EF4-FFF2-40B4-BE49-F238E27FC236}">
                  <a16:creationId xmlns:a16="http://schemas.microsoft.com/office/drawing/2014/main" id="{B09697B0-DD3D-0EDE-FCE8-2B3AFBF6DFF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50;p46">
              <a:extLst>
                <a:ext uri="{FF2B5EF4-FFF2-40B4-BE49-F238E27FC236}">
                  <a16:creationId xmlns:a16="http://schemas.microsoft.com/office/drawing/2014/main" id="{BC782DF6-4C67-65FE-9D2F-64F90D1EBE95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51;p46">
              <a:extLst>
                <a:ext uri="{FF2B5EF4-FFF2-40B4-BE49-F238E27FC236}">
                  <a16:creationId xmlns:a16="http://schemas.microsoft.com/office/drawing/2014/main" id="{E635BAEA-B40E-990D-B29F-3FE4FED9C3E9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52;p46">
              <a:extLst>
                <a:ext uri="{FF2B5EF4-FFF2-40B4-BE49-F238E27FC236}">
                  <a16:creationId xmlns:a16="http://schemas.microsoft.com/office/drawing/2014/main" id="{4BD9D5A0-994B-C8BE-49C5-09F7E7FE0639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53;p46">
              <a:extLst>
                <a:ext uri="{FF2B5EF4-FFF2-40B4-BE49-F238E27FC236}">
                  <a16:creationId xmlns:a16="http://schemas.microsoft.com/office/drawing/2014/main" id="{2ACD858A-CA71-483F-B3A0-8AD88233AAFC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54;p46">
              <a:extLst>
                <a:ext uri="{FF2B5EF4-FFF2-40B4-BE49-F238E27FC236}">
                  <a16:creationId xmlns:a16="http://schemas.microsoft.com/office/drawing/2014/main" id="{E2C870D6-5EBC-F8DE-A312-6918E370E148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5;p46">
              <a:extLst>
                <a:ext uri="{FF2B5EF4-FFF2-40B4-BE49-F238E27FC236}">
                  <a16:creationId xmlns:a16="http://schemas.microsoft.com/office/drawing/2014/main" id="{7DDE26C5-393A-155C-B6B9-30FE4C628E8A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6;p46">
              <a:extLst>
                <a:ext uri="{FF2B5EF4-FFF2-40B4-BE49-F238E27FC236}">
                  <a16:creationId xmlns:a16="http://schemas.microsoft.com/office/drawing/2014/main" id="{90FBA376-7F88-3B00-68F6-B8D48D4B4CAD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7;p46">
              <a:extLst>
                <a:ext uri="{FF2B5EF4-FFF2-40B4-BE49-F238E27FC236}">
                  <a16:creationId xmlns:a16="http://schemas.microsoft.com/office/drawing/2014/main" id="{3EE43B77-FE2D-900C-B2AA-D4A69C011A33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8;p46">
              <a:extLst>
                <a:ext uri="{FF2B5EF4-FFF2-40B4-BE49-F238E27FC236}">
                  <a16:creationId xmlns:a16="http://schemas.microsoft.com/office/drawing/2014/main" id="{F0879408-102A-C165-2816-2207D881C937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7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Demo!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3665100" y="1813925"/>
            <a:ext cx="23862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92" name="Google Shape;6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962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3" name="Google Shape;693;p43"/>
          <p:cNvSpPr txBox="1"/>
          <p:nvPr/>
        </p:nvSpPr>
        <p:spPr>
          <a:xfrm>
            <a:off x="2559962" y="346820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Rajat Keshri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6" name="Google Shape;696;p43"/>
          <p:cNvPicPr preferRelativeResize="0"/>
          <p:nvPr/>
        </p:nvPicPr>
        <p:blipFill rotWithShape="1">
          <a:blip r:embed="rId4">
            <a:alphaModFix/>
          </a:blip>
          <a:srcRect t="3926" b="29406"/>
          <a:stretch/>
        </p:blipFill>
        <p:spPr>
          <a:xfrm>
            <a:off x="5643368" y="175951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Google Shape;693;p43">
            <a:extLst>
              <a:ext uri="{FF2B5EF4-FFF2-40B4-BE49-F238E27FC236}">
                <a16:creationId xmlns:a16="http://schemas.microsoft.com/office/drawing/2014/main" id="{632D3FFC-4A7F-824C-7673-F78DBD2AA42D}"/>
              </a:ext>
            </a:extLst>
          </p:cNvPr>
          <p:cNvSpPr txBox="1"/>
          <p:nvPr/>
        </p:nvSpPr>
        <p:spPr>
          <a:xfrm>
            <a:off x="5643368" y="3468209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Samanvya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Tripathi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319668" y="1747024"/>
            <a:ext cx="8184622" cy="11671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5"/>
                </a:solidFill>
              </a:rPr>
              <a:t>5,070,530,901</a:t>
            </a:r>
            <a:endParaRPr sz="8000" dirty="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6811600" y="1665249"/>
            <a:ext cx="1930500" cy="14864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The Number of People on the internet every Day!</a:t>
            </a:r>
            <a:endParaRPr sz="2000" dirty="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809850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$ 162.71 Bn</a:t>
            </a:r>
            <a:endParaRPr sz="480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55300" y="1473150"/>
            <a:ext cx="495076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/>
              <a:t>Current value of AR/VR market</a:t>
            </a:r>
            <a:endParaRPr sz="17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100%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124296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4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Meta-Identity?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620383" cy="3009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As we go into the future, the size and power of the social media and internet has been increasing exponentially.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With the enhancement of social technology, every person is having a stronger social presence day by day.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comes here and translates a person’s identity and clones personality into the digital sphere and the metaverse.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gives every human a chance to clone themselves with their personality, speech and looks, to create a digital presence for eternity.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DE113D-7B5E-3A3B-B426-AF8F45C01E65}"/>
              </a:ext>
            </a:extLst>
          </p:cNvPr>
          <p:cNvGrpSpPr/>
          <p:nvPr/>
        </p:nvGrpSpPr>
        <p:grpSpPr>
          <a:xfrm>
            <a:off x="5564071" y="961461"/>
            <a:ext cx="3288564" cy="2950891"/>
            <a:chOff x="6928587" y="2421571"/>
            <a:chExt cx="761805" cy="683582"/>
          </a:xfrm>
        </p:grpSpPr>
        <p:sp>
          <p:nvSpPr>
            <p:cNvPr id="8" name="Google Shape;928;p46">
              <a:extLst>
                <a:ext uri="{FF2B5EF4-FFF2-40B4-BE49-F238E27FC236}">
                  <a16:creationId xmlns:a16="http://schemas.microsoft.com/office/drawing/2014/main" id="{17CD3715-A733-34A0-21BF-8569F362B13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9;p46">
              <a:extLst>
                <a:ext uri="{FF2B5EF4-FFF2-40B4-BE49-F238E27FC236}">
                  <a16:creationId xmlns:a16="http://schemas.microsoft.com/office/drawing/2014/main" id="{4AFB5593-ACB9-CD3E-8567-4494715BADA4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0;p46">
              <a:extLst>
                <a:ext uri="{FF2B5EF4-FFF2-40B4-BE49-F238E27FC236}">
                  <a16:creationId xmlns:a16="http://schemas.microsoft.com/office/drawing/2014/main" id="{36975DAA-4B06-116F-FD39-24D6D5A7FE21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1;p46">
              <a:extLst>
                <a:ext uri="{FF2B5EF4-FFF2-40B4-BE49-F238E27FC236}">
                  <a16:creationId xmlns:a16="http://schemas.microsoft.com/office/drawing/2014/main" id="{19D7D810-BC03-D363-4D2C-8D8EF6423AD3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2;p46">
              <a:extLst>
                <a:ext uri="{FF2B5EF4-FFF2-40B4-BE49-F238E27FC236}">
                  <a16:creationId xmlns:a16="http://schemas.microsoft.com/office/drawing/2014/main" id="{371C6366-D51F-33CA-47A9-FF0FB8D1F0B0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3;p46">
              <a:extLst>
                <a:ext uri="{FF2B5EF4-FFF2-40B4-BE49-F238E27FC236}">
                  <a16:creationId xmlns:a16="http://schemas.microsoft.com/office/drawing/2014/main" id="{06F5D8E0-00F8-9B26-B35F-654D3AB3932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4;p46">
              <a:extLst>
                <a:ext uri="{FF2B5EF4-FFF2-40B4-BE49-F238E27FC236}">
                  <a16:creationId xmlns:a16="http://schemas.microsoft.com/office/drawing/2014/main" id="{6AD9B6B1-CEA9-457E-305C-913F9A38AFE9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360548B5-B049-3FF4-6F32-5B5E79FCE03E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1192E07A-9F5B-014B-D661-CD190322F403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A613B5B8-2332-30A1-E6A2-D91937B95A44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F58CFF1A-AAC3-3F23-3DFB-4C4DD919B6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9;p46">
              <a:extLst>
                <a:ext uri="{FF2B5EF4-FFF2-40B4-BE49-F238E27FC236}">
                  <a16:creationId xmlns:a16="http://schemas.microsoft.com/office/drawing/2014/main" id="{69AB98E2-0112-64E7-D02B-0A3988B4AEA4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0;p46">
              <a:extLst>
                <a:ext uri="{FF2B5EF4-FFF2-40B4-BE49-F238E27FC236}">
                  <a16:creationId xmlns:a16="http://schemas.microsoft.com/office/drawing/2014/main" id="{DBF7717A-1352-0B18-BA30-5C0E60EA0347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1;p46">
              <a:extLst>
                <a:ext uri="{FF2B5EF4-FFF2-40B4-BE49-F238E27FC236}">
                  <a16:creationId xmlns:a16="http://schemas.microsoft.com/office/drawing/2014/main" id="{EB284AFC-EA82-DB12-95AE-749BE9D5F70E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2;p46">
              <a:extLst>
                <a:ext uri="{FF2B5EF4-FFF2-40B4-BE49-F238E27FC236}">
                  <a16:creationId xmlns:a16="http://schemas.microsoft.com/office/drawing/2014/main" id="{CFFE38B6-D736-BF30-CFEC-B3ECCBA77318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3;p46">
              <a:extLst>
                <a:ext uri="{FF2B5EF4-FFF2-40B4-BE49-F238E27FC236}">
                  <a16:creationId xmlns:a16="http://schemas.microsoft.com/office/drawing/2014/main" id="{E54EF9D5-51F7-3F94-21C8-0F08ED6384F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4;p46">
              <a:extLst>
                <a:ext uri="{FF2B5EF4-FFF2-40B4-BE49-F238E27FC236}">
                  <a16:creationId xmlns:a16="http://schemas.microsoft.com/office/drawing/2014/main" id="{DCC289D9-8F48-3CEF-F0C6-184295FE33C8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5;p46">
              <a:extLst>
                <a:ext uri="{FF2B5EF4-FFF2-40B4-BE49-F238E27FC236}">
                  <a16:creationId xmlns:a16="http://schemas.microsoft.com/office/drawing/2014/main" id="{C1743EE2-BF30-F973-4697-1790079A79E3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6;p46">
              <a:extLst>
                <a:ext uri="{FF2B5EF4-FFF2-40B4-BE49-F238E27FC236}">
                  <a16:creationId xmlns:a16="http://schemas.microsoft.com/office/drawing/2014/main" id="{9EF36F51-7692-E139-7FEB-10E82533F44C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46">
              <a:extLst>
                <a:ext uri="{FF2B5EF4-FFF2-40B4-BE49-F238E27FC236}">
                  <a16:creationId xmlns:a16="http://schemas.microsoft.com/office/drawing/2014/main" id="{68F1659B-3DC3-8E14-E45D-C841E2124D23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8;p46">
              <a:extLst>
                <a:ext uri="{FF2B5EF4-FFF2-40B4-BE49-F238E27FC236}">
                  <a16:creationId xmlns:a16="http://schemas.microsoft.com/office/drawing/2014/main" id="{BCD2047B-E15C-4EF4-BC9E-04F5FC98CE2C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9;p46">
              <a:extLst>
                <a:ext uri="{FF2B5EF4-FFF2-40B4-BE49-F238E27FC236}">
                  <a16:creationId xmlns:a16="http://schemas.microsoft.com/office/drawing/2014/main" id="{46571339-5A74-9F54-EB63-E8317C82B27B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0;p46">
              <a:extLst>
                <a:ext uri="{FF2B5EF4-FFF2-40B4-BE49-F238E27FC236}">
                  <a16:creationId xmlns:a16="http://schemas.microsoft.com/office/drawing/2014/main" id="{6528909A-C06D-DD6F-C09C-D58F4BD76E6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1;p46">
              <a:extLst>
                <a:ext uri="{FF2B5EF4-FFF2-40B4-BE49-F238E27FC236}">
                  <a16:creationId xmlns:a16="http://schemas.microsoft.com/office/drawing/2014/main" id="{36B0EAC8-A371-6C0A-A75E-D2DDA6701ED0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2;p46">
              <a:extLst>
                <a:ext uri="{FF2B5EF4-FFF2-40B4-BE49-F238E27FC236}">
                  <a16:creationId xmlns:a16="http://schemas.microsoft.com/office/drawing/2014/main" id="{5F03C4F6-E88D-1CD8-0318-E5D330A11622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3;p46">
              <a:extLst>
                <a:ext uri="{FF2B5EF4-FFF2-40B4-BE49-F238E27FC236}">
                  <a16:creationId xmlns:a16="http://schemas.microsoft.com/office/drawing/2014/main" id="{BAA11169-49D6-1516-F6DF-39F26A3BF5DD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4;p46">
              <a:extLst>
                <a:ext uri="{FF2B5EF4-FFF2-40B4-BE49-F238E27FC236}">
                  <a16:creationId xmlns:a16="http://schemas.microsoft.com/office/drawing/2014/main" id="{B63827F0-1E69-1B71-A7B6-D8ACC39DDEAB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5;p46">
              <a:extLst>
                <a:ext uri="{FF2B5EF4-FFF2-40B4-BE49-F238E27FC236}">
                  <a16:creationId xmlns:a16="http://schemas.microsoft.com/office/drawing/2014/main" id="{7978A8EF-2EB6-0034-CAD7-76F88B48286A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6;p46">
              <a:extLst>
                <a:ext uri="{FF2B5EF4-FFF2-40B4-BE49-F238E27FC236}">
                  <a16:creationId xmlns:a16="http://schemas.microsoft.com/office/drawing/2014/main" id="{C41B1A7D-DA89-276D-61F0-1EB5FC8DD166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Meta-Identity Solve?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are we unique?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built it?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Here you have a list of items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- Overall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10CFA-7788-68D8-95BE-CD266DA6A730}"/>
              </a:ext>
            </a:extLst>
          </p:cNvPr>
          <p:cNvSpPr/>
          <p:nvPr/>
        </p:nvSpPr>
        <p:spPr>
          <a:xfrm>
            <a:off x="988741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02D47-1003-CCB8-9B92-0430C975F9DB}"/>
              </a:ext>
            </a:extLst>
          </p:cNvPr>
          <p:cNvSpPr/>
          <p:nvPr/>
        </p:nvSpPr>
        <p:spPr>
          <a:xfrm>
            <a:off x="3888058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FA7F-83E2-B896-C83C-BA5C20612B7C}"/>
              </a:ext>
            </a:extLst>
          </p:cNvPr>
          <p:cNvSpPr/>
          <p:nvPr/>
        </p:nvSpPr>
        <p:spPr>
          <a:xfrm>
            <a:off x="6787376" y="1985097"/>
            <a:ext cx="2148468" cy="253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F17E8-5CB0-F4B0-0788-3D5D27F726C1}"/>
              </a:ext>
            </a:extLst>
          </p:cNvPr>
          <p:cNvCxnSpPr>
            <a:cxnSpLocks/>
          </p:cNvCxnSpPr>
          <p:nvPr/>
        </p:nvCxnSpPr>
        <p:spPr>
          <a:xfrm>
            <a:off x="258708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07100-3A0C-D4D3-0B24-F1CD81A199C2}"/>
              </a:ext>
            </a:extLst>
          </p:cNvPr>
          <p:cNvCxnSpPr/>
          <p:nvPr/>
        </p:nvCxnSpPr>
        <p:spPr>
          <a:xfrm flipH="1">
            <a:off x="2587083" y="3375102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D25DC-92AB-DFF3-B30E-3E70EE6C71A2}"/>
              </a:ext>
            </a:extLst>
          </p:cNvPr>
          <p:cNvCxnSpPr>
            <a:cxnSpLocks/>
          </p:cNvCxnSpPr>
          <p:nvPr/>
        </p:nvCxnSpPr>
        <p:spPr>
          <a:xfrm>
            <a:off x="544551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58DD43-0933-B645-51FD-A138FC7951EB}"/>
              </a:ext>
            </a:extLst>
          </p:cNvPr>
          <p:cNvCxnSpPr/>
          <p:nvPr/>
        </p:nvCxnSpPr>
        <p:spPr>
          <a:xfrm flipH="1">
            <a:off x="5445513" y="3352800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3F3F26-B307-B60A-992A-A24C1209E012}"/>
              </a:ext>
            </a:extLst>
          </p:cNvPr>
          <p:cNvSpPr/>
          <p:nvPr/>
        </p:nvSpPr>
        <p:spPr>
          <a:xfrm>
            <a:off x="6889595" y="266236"/>
            <a:ext cx="1944029" cy="69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D27F3-22A1-A434-1CAC-F7A60676490D}"/>
              </a:ext>
            </a:extLst>
          </p:cNvPr>
          <p:cNvCxnSpPr/>
          <p:nvPr/>
        </p:nvCxnSpPr>
        <p:spPr>
          <a:xfrm flipV="1">
            <a:off x="4917689" y="698643"/>
            <a:ext cx="1657814" cy="8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D3108-6E8F-8616-FE7E-17C63DD21977}"/>
              </a:ext>
            </a:extLst>
          </p:cNvPr>
          <p:cNvCxnSpPr/>
          <p:nvPr/>
        </p:nvCxnSpPr>
        <p:spPr>
          <a:xfrm flipH="1">
            <a:off x="5144429" y="980939"/>
            <a:ext cx="1642947" cy="86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0D23C5-DA44-BA94-F4EF-CF3D767AB3EF}"/>
              </a:ext>
            </a:extLst>
          </p:cNvPr>
          <p:cNvSpPr txBox="1"/>
          <p:nvPr/>
        </p:nvSpPr>
        <p:spPr>
          <a:xfrm>
            <a:off x="7037443" y="1469132"/>
            <a:ext cx="178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 Platform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6B9F0-7749-6C60-0D0D-57EDF7C084B6}"/>
              </a:ext>
            </a:extLst>
          </p:cNvPr>
          <p:cNvSpPr txBox="1"/>
          <p:nvPr/>
        </p:nvSpPr>
        <p:spPr>
          <a:xfrm>
            <a:off x="3679903" y="3752428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5843C-21D7-E61F-420D-866DC4F2A659}"/>
              </a:ext>
            </a:extLst>
          </p:cNvPr>
          <p:cNvSpPr txBox="1"/>
          <p:nvPr/>
        </p:nvSpPr>
        <p:spPr>
          <a:xfrm>
            <a:off x="698808" y="3754001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17A0-E14E-2663-E110-50B14AA8C0E2}"/>
              </a:ext>
            </a:extLst>
          </p:cNvPr>
          <p:cNvSpPr txBox="1"/>
          <p:nvPr/>
        </p:nvSpPr>
        <p:spPr>
          <a:xfrm>
            <a:off x="6969511" y="462217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Twilio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C4DA0-6047-30FF-24F7-6EE4C538CA9D}"/>
              </a:ext>
            </a:extLst>
          </p:cNvPr>
          <p:cNvSpPr txBox="1"/>
          <p:nvPr/>
        </p:nvSpPr>
        <p:spPr>
          <a:xfrm>
            <a:off x="7006683" y="2030563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GPT 2 – NLP 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AEA95-F8AA-BB92-D083-EBDFB79D699F}"/>
              </a:ext>
            </a:extLst>
          </p:cNvPr>
          <p:cNvSpPr txBox="1"/>
          <p:nvPr/>
        </p:nvSpPr>
        <p:spPr>
          <a:xfrm>
            <a:off x="6882161" y="3008742"/>
            <a:ext cx="1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Digital Avatar Model (Style GAN)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548037-636A-ACA9-2309-3B23B3ED8BDE}"/>
              </a:ext>
            </a:extLst>
          </p:cNvPr>
          <p:cNvSpPr txBox="1"/>
          <p:nvPr/>
        </p:nvSpPr>
        <p:spPr>
          <a:xfrm>
            <a:off x="6825995" y="3631660"/>
            <a:ext cx="20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Video Synthesizer – Audio + Image (RNN LSTM)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EA141-1A88-8AB6-2E4E-2207B04168F9}"/>
              </a:ext>
            </a:extLst>
          </p:cNvPr>
          <p:cNvSpPr txBox="1"/>
          <p:nvPr/>
        </p:nvSpPr>
        <p:spPr>
          <a:xfrm>
            <a:off x="3906645" y="2225562"/>
            <a:ext cx="13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Speech2Text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gTTS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81D06-EC5C-4DF3-F244-00C9C0245CFB}"/>
              </a:ext>
            </a:extLst>
          </p:cNvPr>
          <p:cNvSpPr txBox="1"/>
          <p:nvPr/>
        </p:nvSpPr>
        <p:spPr>
          <a:xfrm>
            <a:off x="3897352" y="299725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EBEF78-ABB7-4F2B-231C-7490E2AACEA4}"/>
              </a:ext>
            </a:extLst>
          </p:cNvPr>
          <p:cNvSpPr txBox="1"/>
          <p:nvPr/>
        </p:nvSpPr>
        <p:spPr>
          <a:xfrm>
            <a:off x="7006683" y="2412318"/>
            <a:ext cx="178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Text2Speech Clone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25C6A-F111-F0AA-D2CD-A2A9FB3B4B8A}"/>
              </a:ext>
            </a:extLst>
          </p:cNvPr>
          <p:cNvSpPr txBox="1"/>
          <p:nvPr/>
        </p:nvSpPr>
        <p:spPr>
          <a:xfrm>
            <a:off x="988742" y="204853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F8E3D-2E5F-03A4-6A46-1B156975C5BB}"/>
              </a:ext>
            </a:extLst>
          </p:cNvPr>
          <p:cNvSpPr txBox="1"/>
          <p:nvPr/>
        </p:nvSpPr>
        <p:spPr>
          <a:xfrm>
            <a:off x="1025914" y="260507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11D14D-1C8A-255B-8C04-7F707CBC16CF}"/>
              </a:ext>
            </a:extLst>
          </p:cNvPr>
          <p:cNvSpPr txBox="1"/>
          <p:nvPr/>
        </p:nvSpPr>
        <p:spPr>
          <a:xfrm>
            <a:off x="988742" y="314724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9A6DF0-FDE0-3E68-E2BA-71F21865CE3F}"/>
              </a:ext>
            </a:extLst>
          </p:cNvPr>
          <p:cNvSpPr txBox="1"/>
          <p:nvPr/>
        </p:nvSpPr>
        <p:spPr>
          <a:xfrm>
            <a:off x="2475754" y="2225562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965031B-25F5-13F7-0B8F-80B1666E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56" y="4323882"/>
            <a:ext cx="1770127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– In Depth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1B629-29F1-068B-F12B-7B2DFF056FC5}"/>
              </a:ext>
            </a:extLst>
          </p:cNvPr>
          <p:cNvSpPr/>
          <p:nvPr/>
        </p:nvSpPr>
        <p:spPr>
          <a:xfrm>
            <a:off x="505893" y="278702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C7FCA-6412-8417-A839-D6F28042155C}"/>
              </a:ext>
            </a:extLst>
          </p:cNvPr>
          <p:cNvSpPr/>
          <p:nvPr/>
        </p:nvSpPr>
        <p:spPr>
          <a:xfrm>
            <a:off x="431552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5D0-C990-B51F-6DF2-8FB019E19C70}"/>
              </a:ext>
            </a:extLst>
          </p:cNvPr>
          <p:cNvSpPr/>
          <p:nvPr/>
        </p:nvSpPr>
        <p:spPr>
          <a:xfrm>
            <a:off x="2739854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79AFB-E896-E856-B3B6-F9ACA9D558D3}"/>
              </a:ext>
            </a:extLst>
          </p:cNvPr>
          <p:cNvSpPr/>
          <p:nvPr/>
        </p:nvSpPr>
        <p:spPr>
          <a:xfrm>
            <a:off x="5235333" y="2792366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7A3E-6D5E-481F-2C3E-306F08012CE2}"/>
              </a:ext>
            </a:extLst>
          </p:cNvPr>
          <p:cNvSpPr/>
          <p:nvPr/>
        </p:nvSpPr>
        <p:spPr>
          <a:xfrm>
            <a:off x="2961626" y="404904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52A0-C221-5989-1157-1410AF1B2F4E}"/>
              </a:ext>
            </a:extLst>
          </p:cNvPr>
          <p:cNvSpPr/>
          <p:nvPr/>
        </p:nvSpPr>
        <p:spPr>
          <a:xfrm>
            <a:off x="5196839" y="4019164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78F1-CCED-097B-ACB7-8FBB6A5AED15}"/>
              </a:ext>
            </a:extLst>
          </p:cNvPr>
          <p:cNvSpPr txBox="1"/>
          <p:nvPr/>
        </p:nvSpPr>
        <p:spPr>
          <a:xfrm>
            <a:off x="635824" y="2899891"/>
            <a:ext cx="11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Front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8F5EC-4781-C7A8-1357-CEF7ABCA1836}"/>
              </a:ext>
            </a:extLst>
          </p:cNvPr>
          <p:cNvSpPr txBox="1"/>
          <p:nvPr/>
        </p:nvSpPr>
        <p:spPr>
          <a:xfrm>
            <a:off x="654389" y="1567331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5CD2D-A504-2067-BFF5-C938F3E66F4C}"/>
              </a:ext>
            </a:extLst>
          </p:cNvPr>
          <p:cNvSpPr txBox="1"/>
          <p:nvPr/>
        </p:nvSpPr>
        <p:spPr>
          <a:xfrm>
            <a:off x="2953490" y="1566195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B49B-8822-BCF7-097F-D77F8AEF1045}"/>
              </a:ext>
            </a:extLst>
          </p:cNvPr>
          <p:cNvSpPr txBox="1"/>
          <p:nvPr/>
        </p:nvSpPr>
        <p:spPr>
          <a:xfrm>
            <a:off x="5312323" y="2828064"/>
            <a:ext cx="125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to Speech Model (Cloning voice)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5F010-BE49-B401-6069-28D65CFC4DF7}"/>
              </a:ext>
            </a:extLst>
          </p:cNvPr>
          <p:cNvSpPr txBox="1"/>
          <p:nvPr/>
        </p:nvSpPr>
        <p:spPr>
          <a:xfrm>
            <a:off x="3038616" y="4125145"/>
            <a:ext cx="125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Avatar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StyleGAN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350E-1066-8999-2320-8EE30AAF11F0}"/>
              </a:ext>
            </a:extLst>
          </p:cNvPr>
          <p:cNvSpPr txBox="1"/>
          <p:nvPr/>
        </p:nvSpPr>
        <p:spPr>
          <a:xfrm>
            <a:off x="5235333" y="4047282"/>
            <a:ext cx="13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Driven Video Generator (RNN LSTM)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C32-DB2A-D50A-C085-8482BFF4B2A1}"/>
              </a:ext>
            </a:extLst>
          </p:cNvPr>
          <p:cNvCxnSpPr>
            <a:cxnSpLocks/>
          </p:cNvCxnSpPr>
          <p:nvPr/>
        </p:nvCxnSpPr>
        <p:spPr>
          <a:xfrm>
            <a:off x="1987747" y="3168412"/>
            <a:ext cx="89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70758-EBE0-8F84-B407-00B74F12FAC8}"/>
              </a:ext>
            </a:extLst>
          </p:cNvPr>
          <p:cNvSpPr/>
          <p:nvPr/>
        </p:nvSpPr>
        <p:spPr>
          <a:xfrm>
            <a:off x="7149002" y="281712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3EE80-E5C9-2211-71DA-BACFAFF61443}"/>
              </a:ext>
            </a:extLst>
          </p:cNvPr>
          <p:cNvSpPr txBox="1"/>
          <p:nvPr/>
        </p:nvSpPr>
        <p:spPr>
          <a:xfrm>
            <a:off x="7225992" y="2907471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Synthesized Output 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9399D-442B-241A-D43B-B5CAD4090520}"/>
              </a:ext>
            </a:extLst>
          </p:cNvPr>
          <p:cNvSpPr/>
          <p:nvPr/>
        </p:nvSpPr>
        <p:spPr>
          <a:xfrm>
            <a:off x="5196839" y="1464685"/>
            <a:ext cx="1482742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6302B-F76A-5FEE-88B1-56C9ADD17FA7}"/>
              </a:ext>
            </a:extLst>
          </p:cNvPr>
          <p:cNvSpPr txBox="1"/>
          <p:nvPr/>
        </p:nvSpPr>
        <p:spPr>
          <a:xfrm>
            <a:off x="5309143" y="1436170"/>
            <a:ext cx="125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Clone NLP Bot (GPT-2)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67CA32-5F80-6D22-6054-EB536457C1D6}"/>
              </a:ext>
            </a:extLst>
          </p:cNvPr>
          <p:cNvCxnSpPr>
            <a:cxnSpLocks/>
          </p:cNvCxnSpPr>
          <p:nvPr/>
        </p:nvCxnSpPr>
        <p:spPr>
          <a:xfrm flipV="1">
            <a:off x="3590693" y="2111298"/>
            <a:ext cx="0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D9D49-0D5A-7EC0-65CB-28B281BE41BA}"/>
              </a:ext>
            </a:extLst>
          </p:cNvPr>
          <p:cNvCxnSpPr/>
          <p:nvPr/>
        </p:nvCxnSpPr>
        <p:spPr>
          <a:xfrm>
            <a:off x="3590693" y="2111298"/>
            <a:ext cx="15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BBC6C-51FB-4566-60C7-FB7E3E1CD2E0}"/>
              </a:ext>
            </a:extLst>
          </p:cNvPr>
          <p:cNvCxnSpPr>
            <a:cxnSpLocks/>
          </p:cNvCxnSpPr>
          <p:nvPr/>
        </p:nvCxnSpPr>
        <p:spPr>
          <a:xfrm>
            <a:off x="1918008" y="179906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EBA7DB-05BD-725D-C5C6-E07C628DD695}"/>
              </a:ext>
            </a:extLst>
          </p:cNvPr>
          <p:cNvCxnSpPr/>
          <p:nvPr/>
        </p:nvCxnSpPr>
        <p:spPr>
          <a:xfrm flipH="1">
            <a:off x="1918008" y="162064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2C0BBD-6996-E94A-7AE8-32A4FBB77664}"/>
              </a:ext>
            </a:extLst>
          </p:cNvPr>
          <p:cNvCxnSpPr/>
          <p:nvPr/>
        </p:nvCxnSpPr>
        <p:spPr>
          <a:xfrm>
            <a:off x="4237463" y="1851670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B8258ED-A226-2BD2-8DD8-87E088DB8156}"/>
              </a:ext>
            </a:extLst>
          </p:cNvPr>
          <p:cNvCxnSpPr/>
          <p:nvPr/>
        </p:nvCxnSpPr>
        <p:spPr>
          <a:xfrm flipH="1">
            <a:off x="4237463" y="1620644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25E6DF-D68B-60EC-9FC0-028EE7759874}"/>
              </a:ext>
            </a:extLst>
          </p:cNvPr>
          <p:cNvSpPr/>
          <p:nvPr/>
        </p:nvSpPr>
        <p:spPr>
          <a:xfrm>
            <a:off x="2961626" y="277067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5C90D7-CE33-D405-C042-6CBB5A5774BA}"/>
              </a:ext>
            </a:extLst>
          </p:cNvPr>
          <p:cNvSpPr txBox="1"/>
          <p:nvPr/>
        </p:nvSpPr>
        <p:spPr>
          <a:xfrm>
            <a:off x="3038616" y="2868567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to Text </a:t>
            </a:r>
            <a:r>
              <a:rPr lang="en-US" sz="1200" dirty="0" err="1"/>
              <a:t>gTTS</a:t>
            </a:r>
            <a:endParaRPr lang="en-US" sz="12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C4BD2CF-C01D-EF1E-9455-0C394036392F}"/>
              </a:ext>
            </a:extLst>
          </p:cNvPr>
          <p:cNvCxnSpPr/>
          <p:nvPr/>
        </p:nvCxnSpPr>
        <p:spPr>
          <a:xfrm>
            <a:off x="5938209" y="2297151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ADAD3EF-2B0B-51C5-F571-AE51B2DEA681}"/>
              </a:ext>
            </a:extLst>
          </p:cNvPr>
          <p:cNvCxnSpPr/>
          <p:nvPr/>
        </p:nvCxnSpPr>
        <p:spPr>
          <a:xfrm>
            <a:off x="5938209" y="3583259"/>
            <a:ext cx="0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EB2189C-E501-FE33-7769-ECA81E75CF80}"/>
              </a:ext>
            </a:extLst>
          </p:cNvPr>
          <p:cNvCxnSpPr/>
          <p:nvPr/>
        </p:nvCxnSpPr>
        <p:spPr>
          <a:xfrm>
            <a:off x="1211950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4EDFC45-C9B3-DE0D-9AFC-A8D1B6924974}"/>
              </a:ext>
            </a:extLst>
          </p:cNvPr>
          <p:cNvCxnSpPr>
            <a:cxnSpLocks/>
          </p:cNvCxnSpPr>
          <p:nvPr/>
        </p:nvCxnSpPr>
        <p:spPr>
          <a:xfrm>
            <a:off x="1211950" y="4398566"/>
            <a:ext cx="152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C03FD1-749F-923F-99FE-814663D9583B}"/>
              </a:ext>
            </a:extLst>
          </p:cNvPr>
          <p:cNvCxnSpPr/>
          <p:nvPr/>
        </p:nvCxnSpPr>
        <p:spPr>
          <a:xfrm>
            <a:off x="4497659" y="4341541"/>
            <a:ext cx="6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5F70DA1-88D8-548A-8FE1-7B571BEE2FD2}"/>
              </a:ext>
            </a:extLst>
          </p:cNvPr>
          <p:cNvCxnSpPr/>
          <p:nvPr/>
        </p:nvCxnSpPr>
        <p:spPr>
          <a:xfrm>
            <a:off x="6809678" y="4398566"/>
            <a:ext cx="107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3513F5-B4FE-8685-5397-D7983FB418FB}"/>
              </a:ext>
            </a:extLst>
          </p:cNvPr>
          <p:cNvCxnSpPr/>
          <p:nvPr/>
        </p:nvCxnSpPr>
        <p:spPr>
          <a:xfrm flipV="1">
            <a:off x="7887629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A3369C1-9F01-8C56-8F21-C0EEF792EA15}"/>
              </a:ext>
            </a:extLst>
          </p:cNvPr>
          <p:cNvSpPr txBox="1"/>
          <p:nvPr/>
        </p:nvSpPr>
        <p:spPr>
          <a:xfrm>
            <a:off x="1955179" y="11913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14A9C1F-77FE-68B3-F74D-A6CFFF71EFCD}"/>
              </a:ext>
            </a:extLst>
          </p:cNvPr>
          <p:cNvSpPr txBox="1"/>
          <p:nvPr/>
        </p:nvSpPr>
        <p:spPr>
          <a:xfrm>
            <a:off x="4318841" y="1027451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Prediction Response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552607F-AE61-11F4-B66F-7BE82235E65C}"/>
              </a:ext>
            </a:extLst>
          </p:cNvPr>
          <p:cNvSpPr txBox="1"/>
          <p:nvPr/>
        </p:nvSpPr>
        <p:spPr>
          <a:xfrm>
            <a:off x="1964772" y="187307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19A547-C578-F814-D24D-96D7C4D81A5F}"/>
              </a:ext>
            </a:extLst>
          </p:cNvPr>
          <p:cNvSpPr txBox="1"/>
          <p:nvPr/>
        </p:nvSpPr>
        <p:spPr>
          <a:xfrm>
            <a:off x="4318841" y="1646318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5CD709-7981-6B29-8D65-A1CE0E0E492B}"/>
              </a:ext>
            </a:extLst>
          </p:cNvPr>
          <p:cNvSpPr txBox="1"/>
          <p:nvPr/>
        </p:nvSpPr>
        <p:spPr>
          <a:xfrm>
            <a:off x="3675813" y="2245445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from User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697388-819B-4E4E-C60D-B2B69A621BEB}"/>
              </a:ext>
            </a:extLst>
          </p:cNvPr>
          <p:cNvSpPr txBox="1"/>
          <p:nvPr/>
        </p:nvSpPr>
        <p:spPr>
          <a:xfrm>
            <a:off x="2025267" y="27169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Speech from 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3392B7-4ED0-C85F-42DB-0D6B06CAC1FC}"/>
              </a:ext>
            </a:extLst>
          </p:cNvPr>
          <p:cNvSpPr txBox="1"/>
          <p:nvPr/>
        </p:nvSpPr>
        <p:spPr>
          <a:xfrm>
            <a:off x="1646897" y="3836783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Face Image to Clone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4415D9-3948-1E8F-74D0-6F737877D1F0}"/>
              </a:ext>
            </a:extLst>
          </p:cNvPr>
          <p:cNvSpPr txBox="1"/>
          <p:nvPr/>
        </p:nvSpPr>
        <p:spPr>
          <a:xfrm>
            <a:off x="4412235" y="3771902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Toonify</a:t>
            </a:r>
            <a:r>
              <a:rPr lang="en-US" sz="1000" dirty="0">
                <a:solidFill>
                  <a:schemeClr val="tx1"/>
                </a:solidFill>
              </a:rPr>
              <a:t> Digital Image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4E8408-A04A-0208-4CFB-573F0F9C2907}"/>
              </a:ext>
            </a:extLst>
          </p:cNvPr>
          <p:cNvSpPr txBox="1"/>
          <p:nvPr/>
        </p:nvSpPr>
        <p:spPr>
          <a:xfrm>
            <a:off x="5987832" y="227318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A6BCD7F-9D7C-26AB-59B7-0F706787945B}"/>
              </a:ext>
            </a:extLst>
          </p:cNvPr>
          <p:cNvSpPr txBox="1"/>
          <p:nvPr/>
        </p:nvSpPr>
        <p:spPr>
          <a:xfrm>
            <a:off x="6015522" y="3498424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In Clone’s voice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9C264B-43B8-DEB8-CF8D-E9187C47188C}"/>
              </a:ext>
            </a:extLst>
          </p:cNvPr>
          <p:cNvSpPr txBox="1"/>
          <p:nvPr/>
        </p:nvSpPr>
        <p:spPr>
          <a:xfrm>
            <a:off x="6691018" y="4477439"/>
            <a:ext cx="200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 learning – Speech + Image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34036CDB-BCF2-3FB9-373F-4A629749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" y="2000929"/>
            <a:ext cx="296222" cy="29622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CA0C7FE-4FAD-5062-B2A7-1207BE751415}"/>
              </a:ext>
            </a:extLst>
          </p:cNvPr>
          <p:cNvSpPr txBox="1"/>
          <p:nvPr/>
        </p:nvSpPr>
        <p:spPr>
          <a:xfrm>
            <a:off x="94970" y="4398566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Speech,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Data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ECA3AAF-5548-EF4F-8BD9-675CA1A6D38D}"/>
              </a:ext>
            </a:extLst>
          </p:cNvPr>
          <p:cNvCxnSpPr>
            <a:cxnSpLocks/>
          </p:cNvCxnSpPr>
          <p:nvPr/>
        </p:nvCxnSpPr>
        <p:spPr>
          <a:xfrm>
            <a:off x="1620581" y="36104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C2E5-DBC1-4A1F-68ED-C71A89F6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19" y="1186335"/>
            <a:ext cx="979035" cy="2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D4DAD4-0BF4-8F07-B515-11C55F8B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7" y="2305184"/>
            <a:ext cx="659389" cy="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aunches new company for funding safe artificial general  intelligence | VentureBeat">
            <a:extLst>
              <a:ext uri="{FF2B5EF4-FFF2-40B4-BE49-F238E27FC236}">
                <a16:creationId xmlns:a16="http://schemas.microsoft.com/office/drawing/2014/main" id="{3F6D61D9-5180-9C16-B309-A1A2BF4D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53" y="1573645"/>
            <a:ext cx="1163155" cy="4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oogle Shape;1706;p48">
            <a:extLst>
              <a:ext uri="{FF2B5EF4-FFF2-40B4-BE49-F238E27FC236}">
                <a16:creationId xmlns:a16="http://schemas.microsoft.com/office/drawing/2014/main" id="{CF439648-20DB-98D5-EEB8-5A0C263A9CC8}"/>
              </a:ext>
            </a:extLst>
          </p:cNvPr>
          <p:cNvGrpSpPr/>
          <p:nvPr/>
        </p:nvGrpSpPr>
        <p:grpSpPr>
          <a:xfrm>
            <a:off x="4782686" y="2963176"/>
            <a:ext cx="370755" cy="445841"/>
            <a:chOff x="4539787" y="1011032"/>
            <a:chExt cx="598958" cy="720261"/>
          </a:xfrm>
        </p:grpSpPr>
        <p:sp>
          <p:nvSpPr>
            <p:cNvPr id="248" name="Google Shape;1707;p48">
              <a:extLst>
                <a:ext uri="{FF2B5EF4-FFF2-40B4-BE49-F238E27FC236}">
                  <a16:creationId xmlns:a16="http://schemas.microsoft.com/office/drawing/2014/main" id="{A31FD04E-A649-980B-0A07-859C29419FED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708;p48">
              <a:extLst>
                <a:ext uri="{FF2B5EF4-FFF2-40B4-BE49-F238E27FC236}">
                  <a16:creationId xmlns:a16="http://schemas.microsoft.com/office/drawing/2014/main" id="{01EC4599-FEB9-FDF0-E5DC-234249E6225C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709;p48">
              <a:extLst>
                <a:ext uri="{FF2B5EF4-FFF2-40B4-BE49-F238E27FC236}">
                  <a16:creationId xmlns:a16="http://schemas.microsoft.com/office/drawing/2014/main" id="{F8F6108A-5135-8370-DD35-D73B94BD0FF3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710;p48">
              <a:extLst>
                <a:ext uri="{FF2B5EF4-FFF2-40B4-BE49-F238E27FC236}">
                  <a16:creationId xmlns:a16="http://schemas.microsoft.com/office/drawing/2014/main" id="{F605C1EC-05A5-3688-5ABE-E10DC6D49B01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711;p48">
              <a:extLst>
                <a:ext uri="{FF2B5EF4-FFF2-40B4-BE49-F238E27FC236}">
                  <a16:creationId xmlns:a16="http://schemas.microsoft.com/office/drawing/2014/main" id="{04358866-DD8D-E8E1-755C-38D5B4A43E16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AEDA70A-6A97-F644-772F-0D74C6A884E4}"/>
              </a:ext>
            </a:extLst>
          </p:cNvPr>
          <p:cNvCxnSpPr/>
          <p:nvPr/>
        </p:nvCxnSpPr>
        <p:spPr>
          <a:xfrm flipV="1">
            <a:off x="564995" y="3610451"/>
            <a:ext cx="0" cy="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1173</TotalTime>
  <Words>462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Barlow</vt:lpstr>
      <vt:lpstr>Calibri</vt:lpstr>
      <vt:lpstr>Barlow Light</vt:lpstr>
      <vt:lpstr>Minola template</vt:lpstr>
      <vt:lpstr>Meta - Identity</vt:lpstr>
      <vt:lpstr>5,070,530,901</vt:lpstr>
      <vt:lpstr>$ 162.71 Bn</vt:lpstr>
      <vt:lpstr>What is Meta-Identity?</vt:lpstr>
      <vt:lpstr>What does Meta-Identity Solve?</vt:lpstr>
      <vt:lpstr>How are we unique?</vt:lpstr>
      <vt:lpstr>How we built it?</vt:lpstr>
      <vt:lpstr>The Network Architecture - Overall</vt:lpstr>
      <vt:lpstr>The Network Architecture – In Depth</vt:lpstr>
      <vt:lpstr>PowerPoint Presentation</vt:lpstr>
      <vt:lpstr>PowerPoint Presentation</vt:lpstr>
      <vt:lpstr>Digital personification chat bot</vt:lpstr>
      <vt:lpstr>Demo!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Rajat Keshri</cp:lastModifiedBy>
  <cp:revision>41</cp:revision>
  <dcterms:modified xsi:type="dcterms:W3CDTF">2022-11-13T08:45:40Z</dcterms:modified>
</cp:coreProperties>
</file>