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71" r:id="rId3"/>
    <p:sldId id="304" r:id="rId4"/>
    <p:sldId id="257" r:id="rId5"/>
    <p:sldId id="296" r:id="rId6"/>
    <p:sldId id="297" r:id="rId7"/>
    <p:sldId id="261" r:id="rId8"/>
    <p:sldId id="262" r:id="rId9"/>
    <p:sldId id="299" r:id="rId10"/>
    <p:sldId id="301" r:id="rId11"/>
    <p:sldId id="263" r:id="rId12"/>
    <p:sldId id="277" r:id="rId13"/>
    <p:sldId id="300" r:id="rId14"/>
    <p:sldId id="275" r:id="rId15"/>
    <p:sldId id="298" r:id="rId16"/>
    <p:sldId id="265" r:id="rId17"/>
    <p:sldId id="288" r:id="rId18"/>
  </p:sldIdLst>
  <p:sldSz cx="9144000" cy="5143500" type="screen16x9"/>
  <p:notesSz cx="6858000" cy="9144000"/>
  <p:embeddedFontLst>
    <p:embeddedFont>
      <p:font typeface="Barlow" panose="00000500000000000000" pitchFamily="2" charset="0"/>
      <p:regular r:id="rId20"/>
      <p:bold r:id="rId21"/>
      <p:italic r:id="rId22"/>
      <p:boldItalic r:id="rId23"/>
    </p:embeddedFont>
    <p:embeddedFont>
      <p:font typeface="Barlow Light" panose="00000400000000000000" pitchFamily="2"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1"/>
    <p:restoredTop sz="94694"/>
  </p:normalViewPr>
  <p:slideViewPr>
    <p:cSldViewPr snapToGrid="0" snapToObjects="1">
      <p:cViewPr varScale="1">
        <p:scale>
          <a:sx n="142" d="100"/>
          <a:sy n="142" d="100"/>
        </p:scale>
        <p:origin x="8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42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78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3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426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309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85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1013833" y="698810"/>
            <a:ext cx="4539474" cy="286008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5400" dirty="0">
                <a:solidFill>
                  <a:schemeClr val="accent1">
                    <a:lumMod val="75000"/>
                  </a:schemeClr>
                </a:solidFill>
              </a:rPr>
              <a:t>Meta - Identity</a:t>
            </a:r>
          </a:p>
        </p:txBody>
      </p:sp>
      <p:sp>
        <p:nvSpPr>
          <p:cNvPr id="4" name="TextBox 3">
            <a:extLst>
              <a:ext uri="{FF2B5EF4-FFF2-40B4-BE49-F238E27FC236}">
                <a16:creationId xmlns:a16="http://schemas.microsoft.com/office/drawing/2014/main" id="{762AAE5D-6D1D-B799-0EBD-FB9B2833DD05}"/>
              </a:ext>
            </a:extLst>
          </p:cNvPr>
          <p:cNvSpPr txBox="1"/>
          <p:nvPr/>
        </p:nvSpPr>
        <p:spPr>
          <a:xfrm>
            <a:off x="1013833" y="2571750"/>
            <a:ext cx="4434935" cy="369332"/>
          </a:xfrm>
          <a:prstGeom prst="rect">
            <a:avLst/>
          </a:prstGeom>
          <a:noFill/>
        </p:spPr>
        <p:txBody>
          <a:bodyPr wrap="square" rtlCol="0">
            <a:spAutoFit/>
          </a:bodyPr>
          <a:lstStyle/>
          <a:p>
            <a:pPr algn="ctr"/>
            <a:r>
              <a:rPr lang="en-US" sz="1800" dirty="0">
                <a:solidFill>
                  <a:schemeClr val="tx1"/>
                </a:solidFill>
              </a:rPr>
              <a:t>Create Your Presence in Another Reality</a:t>
            </a:r>
          </a:p>
        </p:txBody>
      </p:sp>
      <p:pic>
        <p:nvPicPr>
          <p:cNvPr id="8" name="Picture 7">
            <a:extLst>
              <a:ext uri="{FF2B5EF4-FFF2-40B4-BE49-F238E27FC236}">
                <a16:creationId xmlns:a16="http://schemas.microsoft.com/office/drawing/2014/main" id="{1C3622F7-4091-C827-9C5B-55EA006EB091}"/>
              </a:ext>
            </a:extLst>
          </p:cNvPr>
          <p:cNvPicPr>
            <a:picLocks noChangeAspect="1"/>
          </p:cNvPicPr>
          <p:nvPr/>
        </p:nvPicPr>
        <p:blipFill>
          <a:blip r:embed="rId3"/>
          <a:stretch>
            <a:fillRect/>
          </a:stretch>
        </p:blipFill>
        <p:spPr>
          <a:xfrm>
            <a:off x="5605346" y="-1322510"/>
            <a:ext cx="3590693" cy="64660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27722" y="302343"/>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The Network Architecture - Overall</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Rectangle 1">
            <a:extLst>
              <a:ext uri="{FF2B5EF4-FFF2-40B4-BE49-F238E27FC236}">
                <a16:creationId xmlns:a16="http://schemas.microsoft.com/office/drawing/2014/main" id="{91610CFA-7788-68D8-95BE-CD266DA6A730}"/>
              </a:ext>
            </a:extLst>
          </p:cNvPr>
          <p:cNvSpPr/>
          <p:nvPr/>
        </p:nvSpPr>
        <p:spPr>
          <a:xfrm>
            <a:off x="988741" y="1992352"/>
            <a:ext cx="1367883" cy="1590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7902D47-1003-CCB8-9B92-0430C975F9DB}"/>
              </a:ext>
            </a:extLst>
          </p:cNvPr>
          <p:cNvSpPr/>
          <p:nvPr/>
        </p:nvSpPr>
        <p:spPr>
          <a:xfrm>
            <a:off x="3888058" y="1992352"/>
            <a:ext cx="1367883" cy="1590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A4FA7F-83E2-B896-C83C-BA5C20612B7C}"/>
              </a:ext>
            </a:extLst>
          </p:cNvPr>
          <p:cNvSpPr/>
          <p:nvPr/>
        </p:nvSpPr>
        <p:spPr>
          <a:xfrm>
            <a:off x="6787376" y="1985097"/>
            <a:ext cx="2148468" cy="2535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D5F17E8-5CB0-F4B0-0788-3D5D27F726C1}"/>
              </a:ext>
            </a:extLst>
          </p:cNvPr>
          <p:cNvCxnSpPr>
            <a:cxnSpLocks/>
          </p:cNvCxnSpPr>
          <p:nvPr/>
        </p:nvCxnSpPr>
        <p:spPr>
          <a:xfrm>
            <a:off x="2587083" y="2126166"/>
            <a:ext cx="1129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7807100-3A0C-D4D3-0B24-F1CD81A199C2}"/>
              </a:ext>
            </a:extLst>
          </p:cNvPr>
          <p:cNvCxnSpPr/>
          <p:nvPr/>
        </p:nvCxnSpPr>
        <p:spPr>
          <a:xfrm flipH="1">
            <a:off x="2587083" y="3375102"/>
            <a:ext cx="1129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D3D25DC-92AB-DFF3-B30E-3E70EE6C71A2}"/>
              </a:ext>
            </a:extLst>
          </p:cNvPr>
          <p:cNvCxnSpPr>
            <a:cxnSpLocks/>
          </p:cNvCxnSpPr>
          <p:nvPr/>
        </p:nvCxnSpPr>
        <p:spPr>
          <a:xfrm>
            <a:off x="5445513" y="2126166"/>
            <a:ext cx="1129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758DD43-0933-B645-51FD-A138FC7951EB}"/>
              </a:ext>
            </a:extLst>
          </p:cNvPr>
          <p:cNvCxnSpPr/>
          <p:nvPr/>
        </p:nvCxnSpPr>
        <p:spPr>
          <a:xfrm flipH="1">
            <a:off x="5445513" y="3352800"/>
            <a:ext cx="1129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03F3F26-B307-B60A-992A-A24C1209E012}"/>
              </a:ext>
            </a:extLst>
          </p:cNvPr>
          <p:cNvSpPr/>
          <p:nvPr/>
        </p:nvSpPr>
        <p:spPr>
          <a:xfrm>
            <a:off x="6889595" y="266236"/>
            <a:ext cx="1944029" cy="699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F35D27F3-22A1-A434-1CAC-F7A60676490D}"/>
              </a:ext>
            </a:extLst>
          </p:cNvPr>
          <p:cNvCxnSpPr/>
          <p:nvPr/>
        </p:nvCxnSpPr>
        <p:spPr>
          <a:xfrm flipV="1">
            <a:off x="4917689" y="698643"/>
            <a:ext cx="1657814" cy="86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3BD3108-6E8F-8616-FE7E-17C63DD21977}"/>
              </a:ext>
            </a:extLst>
          </p:cNvPr>
          <p:cNvCxnSpPr/>
          <p:nvPr/>
        </p:nvCxnSpPr>
        <p:spPr>
          <a:xfrm flipH="1">
            <a:off x="5144429" y="980939"/>
            <a:ext cx="1642947" cy="86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10D23C5-DA44-BA94-F4EF-CF3D767AB3EF}"/>
              </a:ext>
            </a:extLst>
          </p:cNvPr>
          <p:cNvSpPr txBox="1"/>
          <p:nvPr/>
        </p:nvSpPr>
        <p:spPr>
          <a:xfrm>
            <a:off x="7037443" y="1469132"/>
            <a:ext cx="1784195" cy="523220"/>
          </a:xfrm>
          <a:prstGeom prst="rect">
            <a:avLst/>
          </a:prstGeom>
          <a:noFill/>
        </p:spPr>
        <p:txBody>
          <a:bodyPr wrap="square" rtlCol="0">
            <a:spAutoFit/>
          </a:bodyPr>
          <a:lstStyle/>
          <a:p>
            <a:pPr algn="ctr"/>
            <a:r>
              <a:rPr lang="en-US" dirty="0">
                <a:solidFill>
                  <a:schemeClr val="tx1"/>
                </a:solidFill>
              </a:rPr>
              <a:t>Google Cloud  Platform</a:t>
            </a:r>
          </a:p>
        </p:txBody>
      </p:sp>
      <p:sp>
        <p:nvSpPr>
          <p:cNvPr id="42" name="TextBox 41">
            <a:extLst>
              <a:ext uri="{FF2B5EF4-FFF2-40B4-BE49-F238E27FC236}">
                <a16:creationId xmlns:a16="http://schemas.microsoft.com/office/drawing/2014/main" id="{5BA6B9F0-7749-6C60-0D0D-57EDF7C084B6}"/>
              </a:ext>
            </a:extLst>
          </p:cNvPr>
          <p:cNvSpPr txBox="1"/>
          <p:nvPr/>
        </p:nvSpPr>
        <p:spPr>
          <a:xfrm>
            <a:off x="3679903" y="3752428"/>
            <a:ext cx="1784195" cy="307777"/>
          </a:xfrm>
          <a:prstGeom prst="rect">
            <a:avLst/>
          </a:prstGeom>
          <a:noFill/>
        </p:spPr>
        <p:txBody>
          <a:bodyPr wrap="square" rtlCol="0">
            <a:spAutoFit/>
          </a:bodyPr>
          <a:lstStyle/>
          <a:p>
            <a:pPr algn="ctr"/>
            <a:r>
              <a:rPr lang="en-US" dirty="0">
                <a:solidFill>
                  <a:schemeClr val="tx1"/>
                </a:solidFill>
              </a:rPr>
              <a:t>Backend Server</a:t>
            </a:r>
          </a:p>
        </p:txBody>
      </p:sp>
      <p:sp>
        <p:nvSpPr>
          <p:cNvPr id="43" name="TextBox 42">
            <a:extLst>
              <a:ext uri="{FF2B5EF4-FFF2-40B4-BE49-F238E27FC236}">
                <a16:creationId xmlns:a16="http://schemas.microsoft.com/office/drawing/2014/main" id="{1B85843C-21D7-E61F-420D-866DC4F2A659}"/>
              </a:ext>
            </a:extLst>
          </p:cNvPr>
          <p:cNvSpPr txBox="1"/>
          <p:nvPr/>
        </p:nvSpPr>
        <p:spPr>
          <a:xfrm>
            <a:off x="698808" y="3754001"/>
            <a:ext cx="1784195" cy="307777"/>
          </a:xfrm>
          <a:prstGeom prst="rect">
            <a:avLst/>
          </a:prstGeom>
          <a:noFill/>
        </p:spPr>
        <p:txBody>
          <a:bodyPr wrap="square" rtlCol="0">
            <a:spAutoFit/>
          </a:bodyPr>
          <a:lstStyle/>
          <a:p>
            <a:pPr algn="ctr"/>
            <a:r>
              <a:rPr lang="en-US" dirty="0">
                <a:solidFill>
                  <a:schemeClr val="tx1"/>
                </a:solidFill>
              </a:rPr>
              <a:t>Front End</a:t>
            </a:r>
          </a:p>
        </p:txBody>
      </p:sp>
      <p:sp>
        <p:nvSpPr>
          <p:cNvPr id="44" name="TextBox 43">
            <a:extLst>
              <a:ext uri="{FF2B5EF4-FFF2-40B4-BE49-F238E27FC236}">
                <a16:creationId xmlns:a16="http://schemas.microsoft.com/office/drawing/2014/main" id="{DB1417A0-E14E-2663-E110-50B14AA8C0E2}"/>
              </a:ext>
            </a:extLst>
          </p:cNvPr>
          <p:cNvSpPr txBox="1"/>
          <p:nvPr/>
        </p:nvSpPr>
        <p:spPr>
          <a:xfrm>
            <a:off x="6969511" y="462217"/>
            <a:ext cx="1784195" cy="338554"/>
          </a:xfrm>
          <a:prstGeom prst="rect">
            <a:avLst/>
          </a:prstGeom>
          <a:noFill/>
        </p:spPr>
        <p:txBody>
          <a:bodyPr wrap="square" rtlCol="0">
            <a:spAutoFit/>
          </a:bodyPr>
          <a:lstStyle/>
          <a:p>
            <a:pPr algn="ctr"/>
            <a:r>
              <a:rPr lang="en-US" sz="1600" dirty="0">
                <a:solidFill>
                  <a:schemeClr val="bg1"/>
                </a:solidFill>
              </a:rPr>
              <a:t>Twilio</a:t>
            </a:r>
          </a:p>
        </p:txBody>
      </p:sp>
      <p:sp>
        <p:nvSpPr>
          <p:cNvPr id="45" name="TextBox 44">
            <a:extLst>
              <a:ext uri="{FF2B5EF4-FFF2-40B4-BE49-F238E27FC236}">
                <a16:creationId xmlns:a16="http://schemas.microsoft.com/office/drawing/2014/main" id="{53FC4DA0-6047-30FF-24F7-6EE4C538CA9D}"/>
              </a:ext>
            </a:extLst>
          </p:cNvPr>
          <p:cNvSpPr txBox="1"/>
          <p:nvPr/>
        </p:nvSpPr>
        <p:spPr>
          <a:xfrm>
            <a:off x="7006683" y="2030563"/>
            <a:ext cx="1784195" cy="338554"/>
          </a:xfrm>
          <a:prstGeom prst="rect">
            <a:avLst/>
          </a:prstGeom>
          <a:noFill/>
        </p:spPr>
        <p:txBody>
          <a:bodyPr wrap="square" rtlCol="0">
            <a:spAutoFit/>
          </a:bodyPr>
          <a:lstStyle/>
          <a:p>
            <a:pPr algn="ctr"/>
            <a:r>
              <a:rPr lang="en-US" sz="1600" dirty="0">
                <a:solidFill>
                  <a:schemeClr val="bg1"/>
                </a:solidFill>
              </a:rPr>
              <a:t>GPT 2 – NLP Bot</a:t>
            </a:r>
          </a:p>
        </p:txBody>
      </p:sp>
      <p:sp>
        <p:nvSpPr>
          <p:cNvPr id="46" name="TextBox 45">
            <a:extLst>
              <a:ext uri="{FF2B5EF4-FFF2-40B4-BE49-F238E27FC236}">
                <a16:creationId xmlns:a16="http://schemas.microsoft.com/office/drawing/2014/main" id="{D98AEA95-F8AA-BB92-D083-EBDFB79D699F}"/>
              </a:ext>
            </a:extLst>
          </p:cNvPr>
          <p:cNvSpPr txBox="1"/>
          <p:nvPr/>
        </p:nvSpPr>
        <p:spPr>
          <a:xfrm>
            <a:off x="6882161" y="3008742"/>
            <a:ext cx="1988629" cy="584775"/>
          </a:xfrm>
          <a:prstGeom prst="rect">
            <a:avLst/>
          </a:prstGeom>
          <a:noFill/>
        </p:spPr>
        <p:txBody>
          <a:bodyPr wrap="square" rtlCol="0">
            <a:spAutoFit/>
          </a:bodyPr>
          <a:lstStyle/>
          <a:p>
            <a:pPr algn="ctr"/>
            <a:r>
              <a:rPr lang="en-US" sz="1600" dirty="0">
                <a:solidFill>
                  <a:schemeClr val="bg1"/>
                </a:solidFill>
              </a:rPr>
              <a:t>Digital Avatar Model (Style GAN)</a:t>
            </a:r>
          </a:p>
        </p:txBody>
      </p:sp>
      <p:sp>
        <p:nvSpPr>
          <p:cNvPr id="47" name="TextBox 46">
            <a:extLst>
              <a:ext uri="{FF2B5EF4-FFF2-40B4-BE49-F238E27FC236}">
                <a16:creationId xmlns:a16="http://schemas.microsoft.com/office/drawing/2014/main" id="{7F548037-636A-ACA9-2309-3B23B3ED8BDE}"/>
              </a:ext>
            </a:extLst>
          </p:cNvPr>
          <p:cNvSpPr txBox="1"/>
          <p:nvPr/>
        </p:nvSpPr>
        <p:spPr>
          <a:xfrm>
            <a:off x="6825995" y="3631660"/>
            <a:ext cx="2092705" cy="830997"/>
          </a:xfrm>
          <a:prstGeom prst="rect">
            <a:avLst/>
          </a:prstGeom>
          <a:noFill/>
        </p:spPr>
        <p:txBody>
          <a:bodyPr wrap="square" rtlCol="0">
            <a:spAutoFit/>
          </a:bodyPr>
          <a:lstStyle/>
          <a:p>
            <a:pPr algn="ctr"/>
            <a:r>
              <a:rPr lang="en-US" sz="1600" dirty="0">
                <a:solidFill>
                  <a:schemeClr val="bg1"/>
                </a:solidFill>
              </a:rPr>
              <a:t>Video Synthesizer – Audio + Image (RNN LSTM)</a:t>
            </a:r>
          </a:p>
        </p:txBody>
      </p:sp>
      <p:sp>
        <p:nvSpPr>
          <p:cNvPr id="48" name="TextBox 47">
            <a:extLst>
              <a:ext uri="{FF2B5EF4-FFF2-40B4-BE49-F238E27FC236}">
                <a16:creationId xmlns:a16="http://schemas.microsoft.com/office/drawing/2014/main" id="{6EAEA141-1A88-8AB6-2E4E-2207B04168F9}"/>
              </a:ext>
            </a:extLst>
          </p:cNvPr>
          <p:cNvSpPr txBox="1"/>
          <p:nvPr/>
        </p:nvSpPr>
        <p:spPr>
          <a:xfrm>
            <a:off x="3906645" y="2225562"/>
            <a:ext cx="1367882" cy="523220"/>
          </a:xfrm>
          <a:prstGeom prst="rect">
            <a:avLst/>
          </a:prstGeom>
          <a:noFill/>
        </p:spPr>
        <p:txBody>
          <a:bodyPr wrap="square" rtlCol="0">
            <a:spAutoFit/>
          </a:bodyPr>
          <a:lstStyle/>
          <a:p>
            <a:pPr algn="ctr"/>
            <a:r>
              <a:rPr lang="en-US" dirty="0">
                <a:solidFill>
                  <a:schemeClr val="bg1"/>
                </a:solidFill>
              </a:rPr>
              <a:t>Speech2Text</a:t>
            </a:r>
          </a:p>
          <a:p>
            <a:pPr algn="ctr"/>
            <a:r>
              <a:rPr lang="en-US" dirty="0" err="1">
                <a:solidFill>
                  <a:schemeClr val="bg1"/>
                </a:solidFill>
              </a:rPr>
              <a:t>gTTS</a:t>
            </a:r>
            <a:endParaRPr lang="en-US" dirty="0">
              <a:solidFill>
                <a:schemeClr val="bg1"/>
              </a:solidFill>
            </a:endParaRPr>
          </a:p>
        </p:txBody>
      </p:sp>
      <p:sp>
        <p:nvSpPr>
          <p:cNvPr id="49" name="TextBox 48">
            <a:extLst>
              <a:ext uri="{FF2B5EF4-FFF2-40B4-BE49-F238E27FC236}">
                <a16:creationId xmlns:a16="http://schemas.microsoft.com/office/drawing/2014/main" id="{DDF81D06-EC5C-4DF3-F244-00C9C0245CFB}"/>
              </a:ext>
            </a:extLst>
          </p:cNvPr>
          <p:cNvSpPr txBox="1"/>
          <p:nvPr/>
        </p:nvSpPr>
        <p:spPr>
          <a:xfrm>
            <a:off x="3897352" y="2997259"/>
            <a:ext cx="1367882" cy="307777"/>
          </a:xfrm>
          <a:prstGeom prst="rect">
            <a:avLst/>
          </a:prstGeom>
          <a:noFill/>
        </p:spPr>
        <p:txBody>
          <a:bodyPr wrap="square" rtlCol="0">
            <a:spAutoFit/>
          </a:bodyPr>
          <a:lstStyle/>
          <a:p>
            <a:pPr algn="ctr"/>
            <a:r>
              <a:rPr lang="en-US" dirty="0">
                <a:solidFill>
                  <a:schemeClr val="bg1"/>
                </a:solidFill>
              </a:rPr>
              <a:t>Flask Server</a:t>
            </a:r>
          </a:p>
        </p:txBody>
      </p:sp>
      <p:sp>
        <p:nvSpPr>
          <p:cNvPr id="50" name="TextBox 49">
            <a:extLst>
              <a:ext uri="{FF2B5EF4-FFF2-40B4-BE49-F238E27FC236}">
                <a16:creationId xmlns:a16="http://schemas.microsoft.com/office/drawing/2014/main" id="{C7EBEF78-ABB7-4F2B-231C-7490E2AACEA4}"/>
              </a:ext>
            </a:extLst>
          </p:cNvPr>
          <p:cNvSpPr txBox="1"/>
          <p:nvPr/>
        </p:nvSpPr>
        <p:spPr>
          <a:xfrm>
            <a:off x="7006683" y="2412318"/>
            <a:ext cx="1784195" cy="584775"/>
          </a:xfrm>
          <a:prstGeom prst="rect">
            <a:avLst/>
          </a:prstGeom>
          <a:noFill/>
        </p:spPr>
        <p:txBody>
          <a:bodyPr wrap="square" rtlCol="0">
            <a:spAutoFit/>
          </a:bodyPr>
          <a:lstStyle/>
          <a:p>
            <a:pPr algn="ctr"/>
            <a:r>
              <a:rPr lang="en-US" sz="1600" dirty="0">
                <a:solidFill>
                  <a:schemeClr val="bg1"/>
                </a:solidFill>
              </a:rPr>
              <a:t>Text2Speech Clone</a:t>
            </a:r>
          </a:p>
        </p:txBody>
      </p:sp>
      <p:sp>
        <p:nvSpPr>
          <p:cNvPr id="51" name="TextBox 50">
            <a:extLst>
              <a:ext uri="{FF2B5EF4-FFF2-40B4-BE49-F238E27FC236}">
                <a16:creationId xmlns:a16="http://schemas.microsoft.com/office/drawing/2014/main" id="{08E25C6A-F111-F0AA-D2CD-A2A9FB3B4B8A}"/>
              </a:ext>
            </a:extLst>
          </p:cNvPr>
          <p:cNvSpPr txBox="1"/>
          <p:nvPr/>
        </p:nvSpPr>
        <p:spPr>
          <a:xfrm>
            <a:off x="988742" y="2048530"/>
            <a:ext cx="1367882" cy="307777"/>
          </a:xfrm>
          <a:prstGeom prst="rect">
            <a:avLst/>
          </a:prstGeom>
          <a:noFill/>
        </p:spPr>
        <p:txBody>
          <a:bodyPr wrap="square" rtlCol="0">
            <a:spAutoFit/>
          </a:bodyPr>
          <a:lstStyle/>
          <a:p>
            <a:pPr algn="ctr"/>
            <a:r>
              <a:rPr lang="en-US" dirty="0">
                <a:solidFill>
                  <a:schemeClr val="bg1"/>
                </a:solidFill>
              </a:rPr>
              <a:t>Image</a:t>
            </a:r>
          </a:p>
        </p:txBody>
      </p:sp>
      <p:sp>
        <p:nvSpPr>
          <p:cNvPr id="52" name="TextBox 51">
            <a:extLst>
              <a:ext uri="{FF2B5EF4-FFF2-40B4-BE49-F238E27FC236}">
                <a16:creationId xmlns:a16="http://schemas.microsoft.com/office/drawing/2014/main" id="{F90F8E3D-2E5F-03A4-6A46-1B156975C5BB}"/>
              </a:ext>
            </a:extLst>
          </p:cNvPr>
          <p:cNvSpPr txBox="1"/>
          <p:nvPr/>
        </p:nvSpPr>
        <p:spPr>
          <a:xfrm>
            <a:off x="1025914" y="2605079"/>
            <a:ext cx="1367882" cy="307777"/>
          </a:xfrm>
          <a:prstGeom prst="rect">
            <a:avLst/>
          </a:prstGeom>
          <a:noFill/>
        </p:spPr>
        <p:txBody>
          <a:bodyPr wrap="square" rtlCol="0">
            <a:spAutoFit/>
          </a:bodyPr>
          <a:lstStyle/>
          <a:p>
            <a:pPr algn="ctr"/>
            <a:r>
              <a:rPr lang="en-US" dirty="0">
                <a:solidFill>
                  <a:schemeClr val="bg1"/>
                </a:solidFill>
              </a:rPr>
              <a:t>Speech</a:t>
            </a:r>
          </a:p>
        </p:txBody>
      </p:sp>
      <p:sp>
        <p:nvSpPr>
          <p:cNvPr id="53" name="TextBox 52">
            <a:extLst>
              <a:ext uri="{FF2B5EF4-FFF2-40B4-BE49-F238E27FC236}">
                <a16:creationId xmlns:a16="http://schemas.microsoft.com/office/drawing/2014/main" id="{B711D14D-1C8A-255B-8C04-7F707CBC16CF}"/>
              </a:ext>
            </a:extLst>
          </p:cNvPr>
          <p:cNvSpPr txBox="1"/>
          <p:nvPr/>
        </p:nvSpPr>
        <p:spPr>
          <a:xfrm>
            <a:off x="988742" y="3147240"/>
            <a:ext cx="1367882" cy="307777"/>
          </a:xfrm>
          <a:prstGeom prst="rect">
            <a:avLst/>
          </a:prstGeom>
          <a:noFill/>
        </p:spPr>
        <p:txBody>
          <a:bodyPr wrap="square" rtlCol="0">
            <a:spAutoFit/>
          </a:bodyPr>
          <a:lstStyle/>
          <a:p>
            <a:pPr algn="ctr"/>
            <a:r>
              <a:rPr lang="en-US" dirty="0">
                <a:solidFill>
                  <a:schemeClr val="bg1"/>
                </a:solidFill>
              </a:rPr>
              <a:t>Chat</a:t>
            </a:r>
          </a:p>
        </p:txBody>
      </p:sp>
      <p:sp>
        <p:nvSpPr>
          <p:cNvPr id="54" name="TextBox 53">
            <a:extLst>
              <a:ext uri="{FF2B5EF4-FFF2-40B4-BE49-F238E27FC236}">
                <a16:creationId xmlns:a16="http://schemas.microsoft.com/office/drawing/2014/main" id="{099A6DF0-FDE0-3E68-E2BA-71F21865CE3F}"/>
              </a:ext>
            </a:extLst>
          </p:cNvPr>
          <p:cNvSpPr txBox="1"/>
          <p:nvPr/>
        </p:nvSpPr>
        <p:spPr>
          <a:xfrm>
            <a:off x="2475754" y="2225562"/>
            <a:ext cx="1367882" cy="307777"/>
          </a:xfrm>
          <a:prstGeom prst="rect">
            <a:avLst/>
          </a:prstGeom>
          <a:noFill/>
        </p:spPr>
        <p:txBody>
          <a:bodyPr wrap="square" rtlCol="0">
            <a:spAutoFit/>
          </a:bodyPr>
          <a:lstStyle/>
          <a:p>
            <a:pPr algn="ctr"/>
            <a:endParaRPr lang="en-US" dirty="0">
              <a:solidFill>
                <a:schemeClr val="tx1"/>
              </a:solidFill>
            </a:endParaRPr>
          </a:p>
        </p:txBody>
      </p:sp>
      <p:pic>
        <p:nvPicPr>
          <p:cNvPr id="59" name="Picture 58">
            <a:extLst>
              <a:ext uri="{FF2B5EF4-FFF2-40B4-BE49-F238E27FC236}">
                <a16:creationId xmlns:a16="http://schemas.microsoft.com/office/drawing/2014/main" id="{6965031B-25F5-13F7-0B8F-80B1666E6463}"/>
              </a:ext>
            </a:extLst>
          </p:cNvPr>
          <p:cNvPicPr>
            <a:picLocks noChangeAspect="1"/>
          </p:cNvPicPr>
          <p:nvPr/>
        </p:nvPicPr>
        <p:blipFill>
          <a:blip r:embed="rId3"/>
          <a:stretch>
            <a:fillRect/>
          </a:stretch>
        </p:blipFill>
        <p:spPr>
          <a:xfrm>
            <a:off x="5236556" y="4323882"/>
            <a:ext cx="1770127" cy="478466"/>
          </a:xfrm>
          <a:prstGeom prst="rect">
            <a:avLst/>
          </a:prstGeom>
        </p:spPr>
      </p:pic>
    </p:spTree>
    <p:extLst>
      <p:ext uri="{BB962C8B-B14F-4D97-AF65-F5344CB8AC3E}">
        <p14:creationId xmlns:p14="http://schemas.microsoft.com/office/powerpoint/2010/main" val="375398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27722" y="302343"/>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The Network Architecture – In Depth</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Rectangle 3">
            <a:extLst>
              <a:ext uri="{FF2B5EF4-FFF2-40B4-BE49-F238E27FC236}">
                <a16:creationId xmlns:a16="http://schemas.microsoft.com/office/drawing/2014/main" id="{03A1B629-29F1-068B-F12B-7B2DFF056FC5}"/>
              </a:ext>
            </a:extLst>
          </p:cNvPr>
          <p:cNvSpPr/>
          <p:nvPr/>
        </p:nvSpPr>
        <p:spPr>
          <a:xfrm>
            <a:off x="505893" y="2787021"/>
            <a:ext cx="1412115" cy="70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0BC7FCA-6412-8417-A839-D6F28042155C}"/>
              </a:ext>
            </a:extLst>
          </p:cNvPr>
          <p:cNvSpPr/>
          <p:nvPr/>
        </p:nvSpPr>
        <p:spPr>
          <a:xfrm>
            <a:off x="431552" y="1523070"/>
            <a:ext cx="1412115" cy="39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756A5D0-C990-B51F-6DF2-8FB019E19C70}"/>
              </a:ext>
            </a:extLst>
          </p:cNvPr>
          <p:cNvSpPr/>
          <p:nvPr/>
        </p:nvSpPr>
        <p:spPr>
          <a:xfrm>
            <a:off x="2739854" y="1523070"/>
            <a:ext cx="1412115" cy="39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679AFB-E896-E856-B3B6-F9ACA9D558D3}"/>
              </a:ext>
            </a:extLst>
          </p:cNvPr>
          <p:cNvSpPr/>
          <p:nvPr/>
        </p:nvSpPr>
        <p:spPr>
          <a:xfrm>
            <a:off x="5235333" y="2792366"/>
            <a:ext cx="1412115" cy="70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5F7A3E-6D5E-481F-2C3E-306F08012CE2}"/>
              </a:ext>
            </a:extLst>
          </p:cNvPr>
          <p:cNvSpPr/>
          <p:nvPr/>
        </p:nvSpPr>
        <p:spPr>
          <a:xfrm>
            <a:off x="2961626" y="4049048"/>
            <a:ext cx="1412115" cy="70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1C52A0-C221-5989-1157-1410AF1B2F4E}"/>
              </a:ext>
            </a:extLst>
          </p:cNvPr>
          <p:cNvSpPr/>
          <p:nvPr/>
        </p:nvSpPr>
        <p:spPr>
          <a:xfrm>
            <a:off x="5196839" y="4019164"/>
            <a:ext cx="1412115" cy="70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D778F1-CCED-097B-ACB7-8FBB6A5AED15}"/>
              </a:ext>
            </a:extLst>
          </p:cNvPr>
          <p:cNvSpPr txBox="1"/>
          <p:nvPr/>
        </p:nvSpPr>
        <p:spPr>
          <a:xfrm>
            <a:off x="635824" y="2899891"/>
            <a:ext cx="1107687" cy="523220"/>
          </a:xfrm>
          <a:prstGeom prst="rect">
            <a:avLst/>
          </a:prstGeom>
          <a:noFill/>
        </p:spPr>
        <p:txBody>
          <a:bodyPr wrap="square" rtlCol="0">
            <a:spAutoFit/>
          </a:bodyPr>
          <a:lstStyle/>
          <a:p>
            <a:pPr algn="ctr"/>
            <a:r>
              <a:rPr lang="en-US" dirty="0"/>
              <a:t>User Front End</a:t>
            </a:r>
          </a:p>
        </p:txBody>
      </p:sp>
      <p:sp>
        <p:nvSpPr>
          <p:cNvPr id="15" name="TextBox 14">
            <a:extLst>
              <a:ext uri="{FF2B5EF4-FFF2-40B4-BE49-F238E27FC236}">
                <a16:creationId xmlns:a16="http://schemas.microsoft.com/office/drawing/2014/main" id="{70C8F5EC-4781-C7A8-1357-CEF7ABCA1836}"/>
              </a:ext>
            </a:extLst>
          </p:cNvPr>
          <p:cNvSpPr txBox="1"/>
          <p:nvPr/>
        </p:nvSpPr>
        <p:spPr>
          <a:xfrm>
            <a:off x="654389" y="1567331"/>
            <a:ext cx="1055465" cy="307777"/>
          </a:xfrm>
          <a:prstGeom prst="rect">
            <a:avLst/>
          </a:prstGeom>
          <a:noFill/>
        </p:spPr>
        <p:txBody>
          <a:bodyPr wrap="square" rtlCol="0">
            <a:spAutoFit/>
          </a:bodyPr>
          <a:lstStyle/>
          <a:p>
            <a:r>
              <a:rPr lang="en-US" dirty="0"/>
              <a:t>WhatsApp</a:t>
            </a:r>
          </a:p>
        </p:txBody>
      </p:sp>
      <p:sp>
        <p:nvSpPr>
          <p:cNvPr id="16" name="TextBox 15">
            <a:extLst>
              <a:ext uri="{FF2B5EF4-FFF2-40B4-BE49-F238E27FC236}">
                <a16:creationId xmlns:a16="http://schemas.microsoft.com/office/drawing/2014/main" id="{6865CD2D-A504-2067-BFF5-C938F3E66F4C}"/>
              </a:ext>
            </a:extLst>
          </p:cNvPr>
          <p:cNvSpPr txBox="1"/>
          <p:nvPr/>
        </p:nvSpPr>
        <p:spPr>
          <a:xfrm>
            <a:off x="2953490" y="1566195"/>
            <a:ext cx="1055465" cy="307777"/>
          </a:xfrm>
          <a:prstGeom prst="rect">
            <a:avLst/>
          </a:prstGeom>
          <a:noFill/>
        </p:spPr>
        <p:txBody>
          <a:bodyPr wrap="square" rtlCol="0">
            <a:spAutoFit/>
          </a:bodyPr>
          <a:lstStyle/>
          <a:p>
            <a:r>
              <a:rPr lang="en-US" dirty="0"/>
              <a:t>Twilio API</a:t>
            </a:r>
          </a:p>
        </p:txBody>
      </p:sp>
      <p:sp>
        <p:nvSpPr>
          <p:cNvPr id="18" name="TextBox 17">
            <a:extLst>
              <a:ext uri="{FF2B5EF4-FFF2-40B4-BE49-F238E27FC236}">
                <a16:creationId xmlns:a16="http://schemas.microsoft.com/office/drawing/2014/main" id="{B73FB49B-8822-BCF7-097F-D77F8AEF1045}"/>
              </a:ext>
            </a:extLst>
          </p:cNvPr>
          <p:cNvSpPr txBox="1"/>
          <p:nvPr/>
        </p:nvSpPr>
        <p:spPr>
          <a:xfrm>
            <a:off x="5312323" y="2828064"/>
            <a:ext cx="1258133" cy="646331"/>
          </a:xfrm>
          <a:prstGeom prst="rect">
            <a:avLst/>
          </a:prstGeom>
          <a:noFill/>
        </p:spPr>
        <p:txBody>
          <a:bodyPr wrap="square" rtlCol="0">
            <a:spAutoFit/>
          </a:bodyPr>
          <a:lstStyle/>
          <a:p>
            <a:pPr algn="ctr"/>
            <a:r>
              <a:rPr lang="en-US" sz="1200" dirty="0"/>
              <a:t>Text to Speech Model (Cloning voice)</a:t>
            </a:r>
          </a:p>
        </p:txBody>
      </p:sp>
      <p:sp>
        <p:nvSpPr>
          <p:cNvPr id="19" name="TextBox 18">
            <a:extLst>
              <a:ext uri="{FF2B5EF4-FFF2-40B4-BE49-F238E27FC236}">
                <a16:creationId xmlns:a16="http://schemas.microsoft.com/office/drawing/2014/main" id="{4F75F010-BE49-B401-6069-28D65CFC4DF7}"/>
              </a:ext>
            </a:extLst>
          </p:cNvPr>
          <p:cNvSpPr txBox="1"/>
          <p:nvPr/>
        </p:nvSpPr>
        <p:spPr>
          <a:xfrm>
            <a:off x="3038616" y="4125145"/>
            <a:ext cx="1258133" cy="523220"/>
          </a:xfrm>
          <a:prstGeom prst="rect">
            <a:avLst/>
          </a:prstGeom>
          <a:noFill/>
        </p:spPr>
        <p:txBody>
          <a:bodyPr wrap="square" rtlCol="0">
            <a:spAutoFit/>
          </a:bodyPr>
          <a:lstStyle/>
          <a:p>
            <a:pPr algn="ctr"/>
            <a:r>
              <a:rPr lang="en-US" dirty="0"/>
              <a:t>Digital Avatar </a:t>
            </a:r>
          </a:p>
          <a:p>
            <a:pPr algn="ctr"/>
            <a:r>
              <a:rPr lang="en-US" dirty="0"/>
              <a:t>(</a:t>
            </a:r>
            <a:r>
              <a:rPr lang="en-US" dirty="0" err="1"/>
              <a:t>StyleGAN</a:t>
            </a:r>
            <a:r>
              <a:rPr lang="en-US" dirty="0"/>
              <a:t>)</a:t>
            </a:r>
          </a:p>
        </p:txBody>
      </p:sp>
      <p:sp>
        <p:nvSpPr>
          <p:cNvPr id="20" name="TextBox 19">
            <a:extLst>
              <a:ext uri="{FF2B5EF4-FFF2-40B4-BE49-F238E27FC236}">
                <a16:creationId xmlns:a16="http://schemas.microsoft.com/office/drawing/2014/main" id="{62FF350E-1066-8999-2320-8EE30AAF11F0}"/>
              </a:ext>
            </a:extLst>
          </p:cNvPr>
          <p:cNvSpPr txBox="1"/>
          <p:nvPr/>
        </p:nvSpPr>
        <p:spPr>
          <a:xfrm>
            <a:off x="5235333" y="4047282"/>
            <a:ext cx="1335123" cy="646331"/>
          </a:xfrm>
          <a:prstGeom prst="rect">
            <a:avLst/>
          </a:prstGeom>
          <a:noFill/>
        </p:spPr>
        <p:txBody>
          <a:bodyPr wrap="square" rtlCol="0">
            <a:spAutoFit/>
          </a:bodyPr>
          <a:lstStyle/>
          <a:p>
            <a:pPr algn="ctr"/>
            <a:r>
              <a:rPr lang="en-US" sz="1200" dirty="0"/>
              <a:t>Speech Driven Video Generator (RNN LSTM)</a:t>
            </a:r>
          </a:p>
        </p:txBody>
      </p:sp>
      <p:cxnSp>
        <p:nvCxnSpPr>
          <p:cNvPr id="23" name="Straight Arrow Connector 22">
            <a:extLst>
              <a:ext uri="{FF2B5EF4-FFF2-40B4-BE49-F238E27FC236}">
                <a16:creationId xmlns:a16="http://schemas.microsoft.com/office/drawing/2014/main" id="{02578C32-DB2A-D50A-C085-8482BFF4B2A1}"/>
              </a:ext>
            </a:extLst>
          </p:cNvPr>
          <p:cNvCxnSpPr>
            <a:cxnSpLocks/>
          </p:cNvCxnSpPr>
          <p:nvPr/>
        </p:nvCxnSpPr>
        <p:spPr>
          <a:xfrm>
            <a:off x="1987747" y="3168412"/>
            <a:ext cx="896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4670758-EBE0-8F84-B407-00B74F12FAC8}"/>
              </a:ext>
            </a:extLst>
          </p:cNvPr>
          <p:cNvSpPr/>
          <p:nvPr/>
        </p:nvSpPr>
        <p:spPr>
          <a:xfrm>
            <a:off x="7149002" y="2817128"/>
            <a:ext cx="1412115" cy="70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453EE80-E5C9-2211-71DA-BACFAFF61443}"/>
              </a:ext>
            </a:extLst>
          </p:cNvPr>
          <p:cNvSpPr txBox="1"/>
          <p:nvPr/>
        </p:nvSpPr>
        <p:spPr>
          <a:xfrm>
            <a:off x="7225992" y="2907471"/>
            <a:ext cx="1258133" cy="461665"/>
          </a:xfrm>
          <a:prstGeom prst="rect">
            <a:avLst/>
          </a:prstGeom>
          <a:noFill/>
        </p:spPr>
        <p:txBody>
          <a:bodyPr wrap="square" rtlCol="0">
            <a:spAutoFit/>
          </a:bodyPr>
          <a:lstStyle/>
          <a:p>
            <a:pPr algn="ctr"/>
            <a:r>
              <a:rPr lang="en-US" sz="1200" dirty="0"/>
              <a:t>Synthesized Output Video</a:t>
            </a:r>
          </a:p>
        </p:txBody>
      </p:sp>
      <p:sp>
        <p:nvSpPr>
          <p:cNvPr id="26" name="Rectangle 25">
            <a:extLst>
              <a:ext uri="{FF2B5EF4-FFF2-40B4-BE49-F238E27FC236}">
                <a16:creationId xmlns:a16="http://schemas.microsoft.com/office/drawing/2014/main" id="{E0F9399D-442B-241A-D43B-B5CAD4090520}"/>
              </a:ext>
            </a:extLst>
          </p:cNvPr>
          <p:cNvSpPr/>
          <p:nvPr/>
        </p:nvSpPr>
        <p:spPr>
          <a:xfrm>
            <a:off x="5196839" y="1464685"/>
            <a:ext cx="1482742" cy="702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026302B-F76A-5FEE-88B1-56C9ADD17FA7}"/>
              </a:ext>
            </a:extLst>
          </p:cNvPr>
          <p:cNvSpPr txBox="1"/>
          <p:nvPr/>
        </p:nvSpPr>
        <p:spPr>
          <a:xfrm>
            <a:off x="5309143" y="1436170"/>
            <a:ext cx="1258133" cy="738664"/>
          </a:xfrm>
          <a:prstGeom prst="rect">
            <a:avLst/>
          </a:prstGeom>
          <a:noFill/>
        </p:spPr>
        <p:txBody>
          <a:bodyPr wrap="square" rtlCol="0">
            <a:spAutoFit/>
          </a:bodyPr>
          <a:lstStyle/>
          <a:p>
            <a:pPr algn="ctr"/>
            <a:r>
              <a:rPr lang="en-US" dirty="0"/>
              <a:t>Personality Clone NLP Bot (GPT-2)</a:t>
            </a:r>
          </a:p>
        </p:txBody>
      </p:sp>
      <p:cxnSp>
        <p:nvCxnSpPr>
          <p:cNvPr id="30" name="Straight Arrow Connector 29">
            <a:extLst>
              <a:ext uri="{FF2B5EF4-FFF2-40B4-BE49-F238E27FC236}">
                <a16:creationId xmlns:a16="http://schemas.microsoft.com/office/drawing/2014/main" id="{CA67CA32-5F80-6D22-6054-EB536457C1D6}"/>
              </a:ext>
            </a:extLst>
          </p:cNvPr>
          <p:cNvCxnSpPr>
            <a:cxnSpLocks/>
          </p:cNvCxnSpPr>
          <p:nvPr/>
        </p:nvCxnSpPr>
        <p:spPr>
          <a:xfrm flipV="1">
            <a:off x="3590693" y="2111298"/>
            <a:ext cx="0" cy="564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CD9D49-0D5A-7EC0-65CB-28B281BE41BA}"/>
              </a:ext>
            </a:extLst>
          </p:cNvPr>
          <p:cNvCxnSpPr/>
          <p:nvPr/>
        </p:nvCxnSpPr>
        <p:spPr>
          <a:xfrm>
            <a:off x="3590693" y="2111298"/>
            <a:ext cx="1538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68BBC6C-51FB-4566-60C7-FB7E3E1CD2E0}"/>
              </a:ext>
            </a:extLst>
          </p:cNvPr>
          <p:cNvCxnSpPr>
            <a:cxnSpLocks/>
          </p:cNvCxnSpPr>
          <p:nvPr/>
        </p:nvCxnSpPr>
        <p:spPr>
          <a:xfrm>
            <a:off x="1918008" y="1799064"/>
            <a:ext cx="768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EBA7DB-05BD-725D-C5C6-E07C628DD695}"/>
              </a:ext>
            </a:extLst>
          </p:cNvPr>
          <p:cNvCxnSpPr/>
          <p:nvPr/>
        </p:nvCxnSpPr>
        <p:spPr>
          <a:xfrm flipH="1">
            <a:off x="1918008" y="1620644"/>
            <a:ext cx="768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A42C0BBD-6996-E94A-7AE8-32A4FBB77664}"/>
              </a:ext>
            </a:extLst>
          </p:cNvPr>
          <p:cNvCxnSpPr/>
          <p:nvPr/>
        </p:nvCxnSpPr>
        <p:spPr>
          <a:xfrm>
            <a:off x="4237463" y="1851670"/>
            <a:ext cx="892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9B8258ED-A226-2BD2-8DD8-87E088DB8156}"/>
              </a:ext>
            </a:extLst>
          </p:cNvPr>
          <p:cNvCxnSpPr/>
          <p:nvPr/>
        </p:nvCxnSpPr>
        <p:spPr>
          <a:xfrm flipH="1">
            <a:off x="4237463" y="1620644"/>
            <a:ext cx="892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A925E6DF-D68B-60EC-9FC0-028EE7759874}"/>
              </a:ext>
            </a:extLst>
          </p:cNvPr>
          <p:cNvSpPr/>
          <p:nvPr/>
        </p:nvSpPr>
        <p:spPr>
          <a:xfrm>
            <a:off x="2961626" y="2770671"/>
            <a:ext cx="1412115" cy="70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a:extLst>
              <a:ext uri="{FF2B5EF4-FFF2-40B4-BE49-F238E27FC236}">
                <a16:creationId xmlns:a16="http://schemas.microsoft.com/office/drawing/2014/main" id="{995C90D7-CE33-D405-C042-6CBB5A5774BA}"/>
              </a:ext>
            </a:extLst>
          </p:cNvPr>
          <p:cNvSpPr txBox="1"/>
          <p:nvPr/>
        </p:nvSpPr>
        <p:spPr>
          <a:xfrm>
            <a:off x="3038616" y="2868567"/>
            <a:ext cx="1258133" cy="461665"/>
          </a:xfrm>
          <a:prstGeom prst="rect">
            <a:avLst/>
          </a:prstGeom>
          <a:noFill/>
        </p:spPr>
        <p:txBody>
          <a:bodyPr wrap="square" rtlCol="0">
            <a:spAutoFit/>
          </a:bodyPr>
          <a:lstStyle/>
          <a:p>
            <a:pPr algn="ctr"/>
            <a:r>
              <a:rPr lang="en-US" sz="1200" dirty="0"/>
              <a:t>Speech to Text </a:t>
            </a:r>
            <a:r>
              <a:rPr lang="en-US" sz="1200" dirty="0" err="1"/>
              <a:t>gTTS</a:t>
            </a:r>
            <a:endParaRPr lang="en-US" sz="1200" dirty="0"/>
          </a:p>
        </p:txBody>
      </p:sp>
      <p:cxnSp>
        <p:nvCxnSpPr>
          <p:cNvPr id="205" name="Straight Arrow Connector 204">
            <a:extLst>
              <a:ext uri="{FF2B5EF4-FFF2-40B4-BE49-F238E27FC236}">
                <a16:creationId xmlns:a16="http://schemas.microsoft.com/office/drawing/2014/main" id="{5C4BD2CF-C01D-EF1E-9455-0C394036392F}"/>
              </a:ext>
            </a:extLst>
          </p:cNvPr>
          <p:cNvCxnSpPr/>
          <p:nvPr/>
        </p:nvCxnSpPr>
        <p:spPr>
          <a:xfrm>
            <a:off x="5938209" y="2297151"/>
            <a:ext cx="0" cy="37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ADAD3EF-2B0B-51C5-F571-AE51B2DEA681}"/>
              </a:ext>
            </a:extLst>
          </p:cNvPr>
          <p:cNvCxnSpPr/>
          <p:nvPr/>
        </p:nvCxnSpPr>
        <p:spPr>
          <a:xfrm>
            <a:off x="5938209" y="3583259"/>
            <a:ext cx="0" cy="35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AEB2189C-E501-FE33-7769-ECA81E75CF80}"/>
              </a:ext>
            </a:extLst>
          </p:cNvPr>
          <p:cNvCxnSpPr/>
          <p:nvPr/>
        </p:nvCxnSpPr>
        <p:spPr>
          <a:xfrm>
            <a:off x="1211950" y="3583259"/>
            <a:ext cx="0" cy="81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4EDFC45-C9B3-DE0D-9AFC-A8D1B6924974}"/>
              </a:ext>
            </a:extLst>
          </p:cNvPr>
          <p:cNvCxnSpPr>
            <a:cxnSpLocks/>
          </p:cNvCxnSpPr>
          <p:nvPr/>
        </p:nvCxnSpPr>
        <p:spPr>
          <a:xfrm>
            <a:off x="1211950" y="4398566"/>
            <a:ext cx="1527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BBC03FD1-749F-923F-99FE-814663D9583B}"/>
              </a:ext>
            </a:extLst>
          </p:cNvPr>
          <p:cNvCxnSpPr/>
          <p:nvPr/>
        </p:nvCxnSpPr>
        <p:spPr>
          <a:xfrm>
            <a:off x="4497659" y="4341541"/>
            <a:ext cx="631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05F70DA1-88D8-548A-8FE1-7B571BEE2FD2}"/>
              </a:ext>
            </a:extLst>
          </p:cNvPr>
          <p:cNvCxnSpPr/>
          <p:nvPr/>
        </p:nvCxnSpPr>
        <p:spPr>
          <a:xfrm>
            <a:off x="6809678" y="4398566"/>
            <a:ext cx="1077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F13513F5-B4FE-8685-5397-D7983FB418FB}"/>
              </a:ext>
            </a:extLst>
          </p:cNvPr>
          <p:cNvCxnSpPr/>
          <p:nvPr/>
        </p:nvCxnSpPr>
        <p:spPr>
          <a:xfrm flipV="1">
            <a:off x="7887629" y="3583259"/>
            <a:ext cx="0" cy="81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6A3369C1-9F01-8C56-8F21-C0EEF792EA15}"/>
              </a:ext>
            </a:extLst>
          </p:cNvPr>
          <p:cNvSpPr txBox="1"/>
          <p:nvPr/>
        </p:nvSpPr>
        <p:spPr>
          <a:xfrm>
            <a:off x="1955179" y="1191356"/>
            <a:ext cx="821846" cy="400110"/>
          </a:xfrm>
          <a:prstGeom prst="rect">
            <a:avLst/>
          </a:prstGeom>
          <a:noFill/>
        </p:spPr>
        <p:txBody>
          <a:bodyPr wrap="square" rtlCol="0">
            <a:spAutoFit/>
          </a:bodyPr>
          <a:lstStyle/>
          <a:p>
            <a:r>
              <a:rPr lang="en-US" sz="1000" dirty="0">
                <a:solidFill>
                  <a:schemeClr val="tx1"/>
                </a:solidFill>
              </a:rPr>
              <a:t>Response from Clone</a:t>
            </a:r>
          </a:p>
        </p:txBody>
      </p:sp>
      <p:sp>
        <p:nvSpPr>
          <p:cNvPr id="220" name="TextBox 219">
            <a:extLst>
              <a:ext uri="{FF2B5EF4-FFF2-40B4-BE49-F238E27FC236}">
                <a16:creationId xmlns:a16="http://schemas.microsoft.com/office/drawing/2014/main" id="{814A9C1F-77FE-68B3-F74D-A6CFFF71EFCD}"/>
              </a:ext>
            </a:extLst>
          </p:cNvPr>
          <p:cNvSpPr txBox="1"/>
          <p:nvPr/>
        </p:nvSpPr>
        <p:spPr>
          <a:xfrm>
            <a:off x="4318841" y="1027451"/>
            <a:ext cx="821846" cy="553998"/>
          </a:xfrm>
          <a:prstGeom prst="rect">
            <a:avLst/>
          </a:prstGeom>
          <a:noFill/>
        </p:spPr>
        <p:txBody>
          <a:bodyPr wrap="square" rtlCol="0">
            <a:spAutoFit/>
          </a:bodyPr>
          <a:lstStyle/>
          <a:p>
            <a:pPr algn="ctr"/>
            <a:r>
              <a:rPr lang="en-US" sz="1000" dirty="0">
                <a:solidFill>
                  <a:schemeClr val="tx1"/>
                </a:solidFill>
              </a:rPr>
              <a:t>Model Prediction Response</a:t>
            </a:r>
          </a:p>
        </p:txBody>
      </p:sp>
      <p:sp>
        <p:nvSpPr>
          <p:cNvPr id="221" name="TextBox 220">
            <a:extLst>
              <a:ext uri="{FF2B5EF4-FFF2-40B4-BE49-F238E27FC236}">
                <a16:creationId xmlns:a16="http://schemas.microsoft.com/office/drawing/2014/main" id="{E552607F-AE61-11F4-B66F-7BE82235E65C}"/>
              </a:ext>
            </a:extLst>
          </p:cNvPr>
          <p:cNvSpPr txBox="1"/>
          <p:nvPr/>
        </p:nvSpPr>
        <p:spPr>
          <a:xfrm>
            <a:off x="1964772" y="1873077"/>
            <a:ext cx="821846" cy="400110"/>
          </a:xfrm>
          <a:prstGeom prst="rect">
            <a:avLst/>
          </a:prstGeom>
          <a:noFill/>
        </p:spPr>
        <p:txBody>
          <a:bodyPr wrap="square" rtlCol="0">
            <a:spAutoFit/>
          </a:bodyPr>
          <a:lstStyle/>
          <a:p>
            <a:r>
              <a:rPr lang="en-US" sz="1000" dirty="0">
                <a:solidFill>
                  <a:schemeClr val="tx1"/>
                </a:solidFill>
              </a:rPr>
              <a:t>Request from user</a:t>
            </a:r>
          </a:p>
        </p:txBody>
      </p:sp>
      <p:sp>
        <p:nvSpPr>
          <p:cNvPr id="222" name="TextBox 221">
            <a:extLst>
              <a:ext uri="{FF2B5EF4-FFF2-40B4-BE49-F238E27FC236}">
                <a16:creationId xmlns:a16="http://schemas.microsoft.com/office/drawing/2014/main" id="{F119A547-C578-F814-D24D-96D7C4D81A5F}"/>
              </a:ext>
            </a:extLst>
          </p:cNvPr>
          <p:cNvSpPr txBox="1"/>
          <p:nvPr/>
        </p:nvSpPr>
        <p:spPr>
          <a:xfrm>
            <a:off x="4318841" y="1646318"/>
            <a:ext cx="821846" cy="400110"/>
          </a:xfrm>
          <a:prstGeom prst="rect">
            <a:avLst/>
          </a:prstGeom>
          <a:noFill/>
        </p:spPr>
        <p:txBody>
          <a:bodyPr wrap="square" rtlCol="0">
            <a:spAutoFit/>
          </a:bodyPr>
          <a:lstStyle/>
          <a:p>
            <a:r>
              <a:rPr lang="en-US" sz="1000" dirty="0">
                <a:solidFill>
                  <a:schemeClr val="tx1"/>
                </a:solidFill>
              </a:rPr>
              <a:t>Request from user</a:t>
            </a:r>
          </a:p>
        </p:txBody>
      </p:sp>
      <p:sp>
        <p:nvSpPr>
          <p:cNvPr id="223" name="TextBox 222">
            <a:extLst>
              <a:ext uri="{FF2B5EF4-FFF2-40B4-BE49-F238E27FC236}">
                <a16:creationId xmlns:a16="http://schemas.microsoft.com/office/drawing/2014/main" id="{D95CD709-7981-6B29-8D65-A1CE0E0E492B}"/>
              </a:ext>
            </a:extLst>
          </p:cNvPr>
          <p:cNvSpPr txBox="1"/>
          <p:nvPr/>
        </p:nvSpPr>
        <p:spPr>
          <a:xfrm>
            <a:off x="3675813" y="2245445"/>
            <a:ext cx="821846" cy="400110"/>
          </a:xfrm>
          <a:prstGeom prst="rect">
            <a:avLst/>
          </a:prstGeom>
          <a:noFill/>
        </p:spPr>
        <p:txBody>
          <a:bodyPr wrap="square" rtlCol="0">
            <a:spAutoFit/>
          </a:bodyPr>
          <a:lstStyle/>
          <a:p>
            <a:pPr algn="ctr"/>
            <a:r>
              <a:rPr lang="en-US" sz="1000" dirty="0">
                <a:solidFill>
                  <a:schemeClr val="tx1"/>
                </a:solidFill>
              </a:rPr>
              <a:t>Text from User</a:t>
            </a:r>
          </a:p>
        </p:txBody>
      </p:sp>
      <p:sp>
        <p:nvSpPr>
          <p:cNvPr id="224" name="TextBox 223">
            <a:extLst>
              <a:ext uri="{FF2B5EF4-FFF2-40B4-BE49-F238E27FC236}">
                <a16:creationId xmlns:a16="http://schemas.microsoft.com/office/drawing/2014/main" id="{13697388-819B-4E4E-C60D-B2B69A621BEB}"/>
              </a:ext>
            </a:extLst>
          </p:cNvPr>
          <p:cNvSpPr txBox="1"/>
          <p:nvPr/>
        </p:nvSpPr>
        <p:spPr>
          <a:xfrm>
            <a:off x="2025267" y="2716956"/>
            <a:ext cx="821846" cy="400110"/>
          </a:xfrm>
          <a:prstGeom prst="rect">
            <a:avLst/>
          </a:prstGeom>
          <a:noFill/>
        </p:spPr>
        <p:txBody>
          <a:bodyPr wrap="square" rtlCol="0">
            <a:spAutoFit/>
          </a:bodyPr>
          <a:lstStyle/>
          <a:p>
            <a:pPr algn="ctr"/>
            <a:r>
              <a:rPr lang="en-US" sz="1000" dirty="0">
                <a:solidFill>
                  <a:schemeClr val="tx1"/>
                </a:solidFill>
              </a:rPr>
              <a:t>Speech from User</a:t>
            </a:r>
          </a:p>
        </p:txBody>
      </p:sp>
      <p:sp>
        <p:nvSpPr>
          <p:cNvPr id="225" name="TextBox 224">
            <a:extLst>
              <a:ext uri="{FF2B5EF4-FFF2-40B4-BE49-F238E27FC236}">
                <a16:creationId xmlns:a16="http://schemas.microsoft.com/office/drawing/2014/main" id="{963392B7-4ED0-C85F-42DB-0D6B06CAC1FC}"/>
              </a:ext>
            </a:extLst>
          </p:cNvPr>
          <p:cNvSpPr txBox="1"/>
          <p:nvPr/>
        </p:nvSpPr>
        <p:spPr>
          <a:xfrm>
            <a:off x="1646897" y="3836783"/>
            <a:ext cx="821846" cy="553998"/>
          </a:xfrm>
          <a:prstGeom prst="rect">
            <a:avLst/>
          </a:prstGeom>
          <a:noFill/>
        </p:spPr>
        <p:txBody>
          <a:bodyPr wrap="square" rtlCol="0">
            <a:spAutoFit/>
          </a:bodyPr>
          <a:lstStyle/>
          <a:p>
            <a:pPr algn="ctr"/>
            <a:r>
              <a:rPr lang="en-US" sz="1000" dirty="0">
                <a:solidFill>
                  <a:schemeClr val="tx1"/>
                </a:solidFill>
              </a:rPr>
              <a:t>Face Image to Clone</a:t>
            </a:r>
          </a:p>
        </p:txBody>
      </p:sp>
      <p:sp>
        <p:nvSpPr>
          <p:cNvPr id="226" name="TextBox 225">
            <a:extLst>
              <a:ext uri="{FF2B5EF4-FFF2-40B4-BE49-F238E27FC236}">
                <a16:creationId xmlns:a16="http://schemas.microsoft.com/office/drawing/2014/main" id="{AD4415D9-3948-1E8F-74D0-6F737877D1F0}"/>
              </a:ext>
            </a:extLst>
          </p:cNvPr>
          <p:cNvSpPr txBox="1"/>
          <p:nvPr/>
        </p:nvSpPr>
        <p:spPr>
          <a:xfrm>
            <a:off x="4412235" y="3771902"/>
            <a:ext cx="821846" cy="553998"/>
          </a:xfrm>
          <a:prstGeom prst="rect">
            <a:avLst/>
          </a:prstGeom>
          <a:noFill/>
        </p:spPr>
        <p:txBody>
          <a:bodyPr wrap="square" rtlCol="0">
            <a:spAutoFit/>
          </a:bodyPr>
          <a:lstStyle/>
          <a:p>
            <a:pPr algn="ctr"/>
            <a:r>
              <a:rPr lang="en-US" sz="1000" dirty="0" err="1">
                <a:solidFill>
                  <a:schemeClr val="tx1"/>
                </a:solidFill>
              </a:rPr>
              <a:t>Toonify</a:t>
            </a:r>
            <a:r>
              <a:rPr lang="en-US" sz="1000" dirty="0">
                <a:solidFill>
                  <a:schemeClr val="tx1"/>
                </a:solidFill>
              </a:rPr>
              <a:t> Digital Image</a:t>
            </a:r>
          </a:p>
        </p:txBody>
      </p:sp>
      <p:sp>
        <p:nvSpPr>
          <p:cNvPr id="227" name="TextBox 226">
            <a:extLst>
              <a:ext uri="{FF2B5EF4-FFF2-40B4-BE49-F238E27FC236}">
                <a16:creationId xmlns:a16="http://schemas.microsoft.com/office/drawing/2014/main" id="{D64E8408-A04A-0208-4CFB-573F0F9C2907}"/>
              </a:ext>
            </a:extLst>
          </p:cNvPr>
          <p:cNvSpPr txBox="1"/>
          <p:nvPr/>
        </p:nvSpPr>
        <p:spPr>
          <a:xfrm>
            <a:off x="5987832" y="2273187"/>
            <a:ext cx="821846" cy="400110"/>
          </a:xfrm>
          <a:prstGeom prst="rect">
            <a:avLst/>
          </a:prstGeom>
          <a:noFill/>
        </p:spPr>
        <p:txBody>
          <a:bodyPr wrap="square" rtlCol="0">
            <a:spAutoFit/>
          </a:bodyPr>
          <a:lstStyle/>
          <a:p>
            <a:pPr algn="ctr"/>
            <a:r>
              <a:rPr lang="en-US" sz="1000" dirty="0">
                <a:solidFill>
                  <a:schemeClr val="tx1"/>
                </a:solidFill>
              </a:rPr>
              <a:t>Response from Clone</a:t>
            </a:r>
          </a:p>
        </p:txBody>
      </p:sp>
      <p:sp>
        <p:nvSpPr>
          <p:cNvPr id="228" name="TextBox 227">
            <a:extLst>
              <a:ext uri="{FF2B5EF4-FFF2-40B4-BE49-F238E27FC236}">
                <a16:creationId xmlns:a16="http://schemas.microsoft.com/office/drawing/2014/main" id="{9A6BCD7F-9D7C-26AB-59B7-0F706787945B}"/>
              </a:ext>
            </a:extLst>
          </p:cNvPr>
          <p:cNvSpPr txBox="1"/>
          <p:nvPr/>
        </p:nvSpPr>
        <p:spPr>
          <a:xfrm>
            <a:off x="6015522" y="3498424"/>
            <a:ext cx="821846" cy="553998"/>
          </a:xfrm>
          <a:prstGeom prst="rect">
            <a:avLst/>
          </a:prstGeom>
          <a:noFill/>
        </p:spPr>
        <p:txBody>
          <a:bodyPr wrap="square" rtlCol="0">
            <a:spAutoFit/>
          </a:bodyPr>
          <a:lstStyle/>
          <a:p>
            <a:pPr algn="ctr"/>
            <a:r>
              <a:rPr lang="en-US" sz="1000" dirty="0">
                <a:solidFill>
                  <a:schemeClr val="tx1"/>
                </a:solidFill>
              </a:rPr>
              <a:t>Response In Clone’s voice</a:t>
            </a:r>
          </a:p>
        </p:txBody>
      </p:sp>
      <p:sp>
        <p:nvSpPr>
          <p:cNvPr id="229" name="TextBox 228">
            <a:extLst>
              <a:ext uri="{FF2B5EF4-FFF2-40B4-BE49-F238E27FC236}">
                <a16:creationId xmlns:a16="http://schemas.microsoft.com/office/drawing/2014/main" id="{4F9C264B-43B8-DEB8-CF8D-E9187C47188C}"/>
              </a:ext>
            </a:extLst>
          </p:cNvPr>
          <p:cNvSpPr txBox="1"/>
          <p:nvPr/>
        </p:nvSpPr>
        <p:spPr>
          <a:xfrm>
            <a:off x="6691018" y="4477439"/>
            <a:ext cx="2002382" cy="400110"/>
          </a:xfrm>
          <a:prstGeom prst="rect">
            <a:avLst/>
          </a:prstGeom>
          <a:noFill/>
        </p:spPr>
        <p:txBody>
          <a:bodyPr wrap="square" rtlCol="0">
            <a:spAutoFit/>
          </a:bodyPr>
          <a:lstStyle/>
          <a:p>
            <a:pPr algn="ctr"/>
            <a:r>
              <a:rPr lang="en-US" sz="1000" dirty="0">
                <a:solidFill>
                  <a:schemeClr val="tx1"/>
                </a:solidFill>
              </a:rPr>
              <a:t>Transfer learning – Speech + Image</a:t>
            </a:r>
          </a:p>
        </p:txBody>
      </p:sp>
      <p:pic>
        <p:nvPicPr>
          <p:cNvPr id="235" name="Picture 234">
            <a:extLst>
              <a:ext uri="{FF2B5EF4-FFF2-40B4-BE49-F238E27FC236}">
                <a16:creationId xmlns:a16="http://schemas.microsoft.com/office/drawing/2014/main" id="{34036CDB-BCF2-3FB9-373F-4A629749D030}"/>
              </a:ext>
            </a:extLst>
          </p:cNvPr>
          <p:cNvPicPr>
            <a:picLocks noChangeAspect="1"/>
          </p:cNvPicPr>
          <p:nvPr/>
        </p:nvPicPr>
        <p:blipFill>
          <a:blip r:embed="rId3"/>
          <a:stretch>
            <a:fillRect/>
          </a:stretch>
        </p:blipFill>
        <p:spPr>
          <a:xfrm>
            <a:off x="428039" y="2000929"/>
            <a:ext cx="296222" cy="296222"/>
          </a:xfrm>
          <a:prstGeom prst="rect">
            <a:avLst/>
          </a:prstGeom>
        </p:spPr>
      </p:pic>
      <p:sp>
        <p:nvSpPr>
          <p:cNvPr id="236" name="TextBox 235">
            <a:extLst>
              <a:ext uri="{FF2B5EF4-FFF2-40B4-BE49-F238E27FC236}">
                <a16:creationId xmlns:a16="http://schemas.microsoft.com/office/drawing/2014/main" id="{4CA0C7FE-4FAD-5062-B2A7-1207BE751415}"/>
              </a:ext>
            </a:extLst>
          </p:cNvPr>
          <p:cNvSpPr txBox="1"/>
          <p:nvPr/>
        </p:nvSpPr>
        <p:spPr>
          <a:xfrm>
            <a:off x="94970" y="4398566"/>
            <a:ext cx="821846" cy="553998"/>
          </a:xfrm>
          <a:prstGeom prst="rect">
            <a:avLst/>
          </a:prstGeom>
          <a:noFill/>
        </p:spPr>
        <p:txBody>
          <a:bodyPr wrap="square" rtlCol="0">
            <a:spAutoFit/>
          </a:bodyPr>
          <a:lstStyle/>
          <a:p>
            <a:pPr algn="ctr"/>
            <a:r>
              <a:rPr lang="en-US" sz="1000" dirty="0">
                <a:solidFill>
                  <a:schemeClr val="tx1"/>
                </a:solidFill>
              </a:rPr>
              <a:t>Image,</a:t>
            </a:r>
          </a:p>
          <a:p>
            <a:pPr algn="ctr"/>
            <a:r>
              <a:rPr lang="en-US" sz="1000" dirty="0">
                <a:solidFill>
                  <a:schemeClr val="tx1"/>
                </a:solidFill>
              </a:rPr>
              <a:t>Speech, </a:t>
            </a:r>
          </a:p>
          <a:p>
            <a:pPr algn="ctr"/>
            <a:r>
              <a:rPr lang="en-US" sz="1000" dirty="0">
                <a:solidFill>
                  <a:schemeClr val="tx1"/>
                </a:solidFill>
              </a:rPr>
              <a:t>Chat Data</a:t>
            </a:r>
          </a:p>
        </p:txBody>
      </p:sp>
      <p:cxnSp>
        <p:nvCxnSpPr>
          <p:cNvPr id="238" name="Straight Arrow Connector 237">
            <a:extLst>
              <a:ext uri="{FF2B5EF4-FFF2-40B4-BE49-F238E27FC236}">
                <a16:creationId xmlns:a16="http://schemas.microsoft.com/office/drawing/2014/main" id="{FECA3AAF-5548-EF4F-8BD9-675CA1A6D38D}"/>
              </a:ext>
            </a:extLst>
          </p:cNvPr>
          <p:cNvCxnSpPr>
            <a:cxnSpLocks/>
          </p:cNvCxnSpPr>
          <p:nvPr/>
        </p:nvCxnSpPr>
        <p:spPr>
          <a:xfrm>
            <a:off x="1620581" y="361045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FE39C2E5-DBC1-4A1F-68ED-C71A89F6B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919" y="1186335"/>
            <a:ext cx="979035" cy="294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7D4DAD4-0BF4-8F07-B515-11C55F8B41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907" y="2305184"/>
            <a:ext cx="659389" cy="4357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penAI launches new company for funding safe artificial general  intelligence | VentureBeat">
            <a:extLst>
              <a:ext uri="{FF2B5EF4-FFF2-40B4-BE49-F238E27FC236}">
                <a16:creationId xmlns:a16="http://schemas.microsoft.com/office/drawing/2014/main" id="{3F6D61D9-5180-9C16-B309-A1A2BF4DA5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2353" y="1573645"/>
            <a:ext cx="1163155" cy="484648"/>
          </a:xfrm>
          <a:prstGeom prst="rect">
            <a:avLst/>
          </a:prstGeom>
          <a:noFill/>
          <a:extLst>
            <a:ext uri="{909E8E84-426E-40DD-AFC4-6F175D3DCCD1}">
              <a14:hiddenFill xmlns:a14="http://schemas.microsoft.com/office/drawing/2010/main">
                <a:solidFill>
                  <a:srgbClr val="FFFFFF"/>
                </a:solidFill>
              </a14:hiddenFill>
            </a:ext>
          </a:extLst>
        </p:spPr>
      </p:pic>
      <p:grpSp>
        <p:nvGrpSpPr>
          <p:cNvPr id="247" name="Google Shape;1706;p48">
            <a:extLst>
              <a:ext uri="{FF2B5EF4-FFF2-40B4-BE49-F238E27FC236}">
                <a16:creationId xmlns:a16="http://schemas.microsoft.com/office/drawing/2014/main" id="{CF439648-20DB-98D5-EEB8-5A0C263A9CC8}"/>
              </a:ext>
            </a:extLst>
          </p:cNvPr>
          <p:cNvGrpSpPr/>
          <p:nvPr/>
        </p:nvGrpSpPr>
        <p:grpSpPr>
          <a:xfrm>
            <a:off x="4782686" y="2963176"/>
            <a:ext cx="370755" cy="445841"/>
            <a:chOff x="4539787" y="1011032"/>
            <a:chExt cx="598958" cy="720261"/>
          </a:xfrm>
        </p:grpSpPr>
        <p:sp>
          <p:nvSpPr>
            <p:cNvPr id="248" name="Google Shape;1707;p48">
              <a:extLst>
                <a:ext uri="{FF2B5EF4-FFF2-40B4-BE49-F238E27FC236}">
                  <a16:creationId xmlns:a16="http://schemas.microsoft.com/office/drawing/2014/main" id="{A31FD04E-A649-980B-0A07-859C29419FED}"/>
                </a:ext>
              </a:extLst>
            </p:cNvPr>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9" name="Google Shape;1708;p48">
              <a:extLst>
                <a:ext uri="{FF2B5EF4-FFF2-40B4-BE49-F238E27FC236}">
                  <a16:creationId xmlns:a16="http://schemas.microsoft.com/office/drawing/2014/main" id="{01EC4599-FEB9-FDF0-E5DC-234249E6225C}"/>
                </a:ext>
              </a:extLst>
            </p:cNvPr>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0" name="Google Shape;1709;p48">
              <a:extLst>
                <a:ext uri="{FF2B5EF4-FFF2-40B4-BE49-F238E27FC236}">
                  <a16:creationId xmlns:a16="http://schemas.microsoft.com/office/drawing/2014/main" id="{F8F6108A-5135-8370-DD35-D73B94BD0FF3}"/>
                </a:ext>
              </a:extLst>
            </p:cNvPr>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1" name="Google Shape;1710;p48">
              <a:extLst>
                <a:ext uri="{FF2B5EF4-FFF2-40B4-BE49-F238E27FC236}">
                  <a16:creationId xmlns:a16="http://schemas.microsoft.com/office/drawing/2014/main" id="{F605C1EC-05A5-3688-5ABE-E10DC6D49B01}"/>
                </a:ext>
              </a:extLst>
            </p:cNvPr>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2" name="Google Shape;1711;p48">
              <a:extLst>
                <a:ext uri="{FF2B5EF4-FFF2-40B4-BE49-F238E27FC236}">
                  <a16:creationId xmlns:a16="http://schemas.microsoft.com/office/drawing/2014/main" id="{04358866-DD8D-E8E1-755C-38D5B4A43E16}"/>
                </a:ext>
              </a:extLst>
            </p:cNvPr>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cxnSp>
        <p:nvCxnSpPr>
          <p:cNvPr id="255" name="Straight Arrow Connector 254">
            <a:extLst>
              <a:ext uri="{FF2B5EF4-FFF2-40B4-BE49-F238E27FC236}">
                <a16:creationId xmlns:a16="http://schemas.microsoft.com/office/drawing/2014/main" id="{9AEDA70A-6A97-F644-772F-0D74C6A884E4}"/>
              </a:ext>
            </a:extLst>
          </p:cNvPr>
          <p:cNvCxnSpPr/>
          <p:nvPr/>
        </p:nvCxnSpPr>
        <p:spPr>
          <a:xfrm flipV="1">
            <a:off x="564995" y="3610451"/>
            <a:ext cx="0" cy="656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456" name="Google Shape;456;p32"/>
          <p:cNvGrpSpPr/>
          <p:nvPr/>
        </p:nvGrpSpPr>
        <p:grpSpPr>
          <a:xfrm>
            <a:off x="1821367" y="515909"/>
            <a:ext cx="7426358" cy="4351015"/>
            <a:chOff x="4243174" y="1241129"/>
            <a:chExt cx="4542205" cy="2661224"/>
          </a:xfrm>
        </p:grpSpPr>
        <p:sp>
          <p:nvSpPr>
            <p:cNvPr id="457"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2" name="Google Shape;462;p32"/>
          <p:cNvSpPr txBox="1">
            <a:spLocks noGrp="1"/>
          </p:cNvSpPr>
          <p:nvPr>
            <p:ph type="body" idx="4294967295"/>
          </p:nvPr>
        </p:nvSpPr>
        <p:spPr>
          <a:xfrm>
            <a:off x="855300" y="373650"/>
            <a:ext cx="1601700"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dirty="0">
                <a:solidFill>
                  <a:schemeClr val="accent1"/>
                </a:solidFill>
                <a:latin typeface="Barlow"/>
                <a:ea typeface="Barlow"/>
                <a:cs typeface="Barlow"/>
                <a:sym typeface="Barlow"/>
              </a:rPr>
              <a:t>Meta - Identity </a:t>
            </a:r>
          </a:p>
          <a:p>
            <a:pPr marL="0" lvl="0" indent="0" algn="l" rtl="0">
              <a:lnSpc>
                <a:spcPct val="100000"/>
              </a:lnSpc>
              <a:spcBef>
                <a:spcPts val="0"/>
              </a:spcBef>
              <a:spcAft>
                <a:spcPts val="0"/>
              </a:spcAft>
              <a:buNone/>
            </a:pPr>
            <a:endParaRPr lang="en" sz="2600" b="1" dirty="0">
              <a:solidFill>
                <a:schemeClr val="accent1"/>
              </a:solidFill>
              <a:latin typeface="Barlow"/>
              <a:ea typeface="Barlow"/>
              <a:cs typeface="Barlow"/>
              <a:sym typeface="Barlow"/>
            </a:endParaRPr>
          </a:p>
          <a:p>
            <a:pPr marL="0" lvl="0" indent="0" algn="l" rtl="0">
              <a:lnSpc>
                <a:spcPct val="100000"/>
              </a:lnSpc>
              <a:spcBef>
                <a:spcPts val="0"/>
              </a:spcBef>
              <a:spcAft>
                <a:spcPts val="0"/>
              </a:spcAft>
              <a:buNone/>
            </a:pPr>
            <a:r>
              <a:rPr lang="en" sz="2600" b="1" dirty="0">
                <a:solidFill>
                  <a:schemeClr val="accent1"/>
                </a:solidFill>
                <a:latin typeface="Barlow"/>
                <a:ea typeface="Barlow"/>
                <a:cs typeface="Barlow"/>
                <a:sym typeface="Barlow"/>
              </a:rPr>
              <a:t>Web Portal</a:t>
            </a:r>
          </a:p>
          <a:p>
            <a:pPr marL="0" lvl="0" indent="0" algn="l" rtl="0">
              <a:lnSpc>
                <a:spcPct val="100000"/>
              </a:lnSpc>
              <a:spcBef>
                <a:spcPts val="0"/>
              </a:spcBef>
              <a:spcAft>
                <a:spcPts val="0"/>
              </a:spcAft>
              <a:buNone/>
            </a:pPr>
            <a:endParaRPr sz="2600" dirty="0"/>
          </a:p>
        </p:txBody>
      </p:sp>
      <p:pic>
        <p:nvPicPr>
          <p:cNvPr id="3" name="Picture 2">
            <a:extLst>
              <a:ext uri="{FF2B5EF4-FFF2-40B4-BE49-F238E27FC236}">
                <a16:creationId xmlns:a16="http://schemas.microsoft.com/office/drawing/2014/main" id="{F67175EE-3923-921F-4B95-7DC7031E9574}"/>
              </a:ext>
            </a:extLst>
          </p:cNvPr>
          <p:cNvPicPr>
            <a:picLocks noChangeAspect="1"/>
          </p:cNvPicPr>
          <p:nvPr/>
        </p:nvPicPr>
        <p:blipFill>
          <a:blip r:embed="rId3"/>
          <a:stretch>
            <a:fillRect/>
          </a:stretch>
        </p:blipFill>
        <p:spPr>
          <a:xfrm>
            <a:off x="2569545" y="756039"/>
            <a:ext cx="5916250" cy="36747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456" name="Google Shape;456;p32"/>
          <p:cNvGrpSpPr/>
          <p:nvPr/>
        </p:nvGrpSpPr>
        <p:grpSpPr>
          <a:xfrm>
            <a:off x="1821367" y="515909"/>
            <a:ext cx="7426358" cy="4351015"/>
            <a:chOff x="4243174" y="1241129"/>
            <a:chExt cx="4542205" cy="2661224"/>
          </a:xfrm>
        </p:grpSpPr>
        <p:sp>
          <p:nvSpPr>
            <p:cNvPr id="457"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2" name="Google Shape;462;p32"/>
          <p:cNvSpPr txBox="1">
            <a:spLocks noGrp="1"/>
          </p:cNvSpPr>
          <p:nvPr>
            <p:ph type="body" idx="4294967295"/>
          </p:nvPr>
        </p:nvSpPr>
        <p:spPr>
          <a:xfrm>
            <a:off x="855300" y="373650"/>
            <a:ext cx="1601700"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dirty="0">
                <a:solidFill>
                  <a:schemeClr val="accent1"/>
                </a:solidFill>
                <a:latin typeface="Barlow"/>
                <a:ea typeface="Barlow"/>
                <a:cs typeface="Barlow"/>
                <a:sym typeface="Barlow"/>
              </a:rPr>
              <a:t>Meta - Identity </a:t>
            </a:r>
          </a:p>
          <a:p>
            <a:pPr marL="0" lvl="0" indent="0" algn="l" rtl="0">
              <a:lnSpc>
                <a:spcPct val="100000"/>
              </a:lnSpc>
              <a:spcBef>
                <a:spcPts val="0"/>
              </a:spcBef>
              <a:spcAft>
                <a:spcPts val="0"/>
              </a:spcAft>
              <a:buNone/>
            </a:pPr>
            <a:endParaRPr lang="en" sz="2600" b="1" dirty="0">
              <a:solidFill>
                <a:schemeClr val="accent1"/>
              </a:solidFill>
              <a:latin typeface="Barlow"/>
              <a:ea typeface="Barlow"/>
              <a:cs typeface="Barlow"/>
              <a:sym typeface="Barlow"/>
            </a:endParaRPr>
          </a:p>
          <a:p>
            <a:pPr marL="0" lvl="0" indent="0" algn="l" rtl="0">
              <a:lnSpc>
                <a:spcPct val="100000"/>
              </a:lnSpc>
              <a:spcBef>
                <a:spcPts val="0"/>
              </a:spcBef>
              <a:spcAft>
                <a:spcPts val="0"/>
              </a:spcAft>
              <a:buNone/>
            </a:pPr>
            <a:r>
              <a:rPr lang="en" sz="2600" b="1" dirty="0">
                <a:solidFill>
                  <a:schemeClr val="accent1"/>
                </a:solidFill>
                <a:latin typeface="Barlow"/>
                <a:ea typeface="Barlow"/>
                <a:cs typeface="Barlow"/>
                <a:sym typeface="Barlow"/>
              </a:rPr>
              <a:t>Web Portal</a:t>
            </a:r>
          </a:p>
          <a:p>
            <a:pPr marL="0" lvl="0" indent="0" algn="l" rtl="0">
              <a:lnSpc>
                <a:spcPct val="100000"/>
              </a:lnSpc>
              <a:spcBef>
                <a:spcPts val="0"/>
              </a:spcBef>
              <a:spcAft>
                <a:spcPts val="0"/>
              </a:spcAft>
              <a:buNone/>
            </a:pPr>
            <a:endParaRPr sz="2600" dirty="0"/>
          </a:p>
        </p:txBody>
      </p:sp>
      <p:pic>
        <p:nvPicPr>
          <p:cNvPr id="4" name="Picture 3">
            <a:extLst>
              <a:ext uri="{FF2B5EF4-FFF2-40B4-BE49-F238E27FC236}">
                <a16:creationId xmlns:a16="http://schemas.microsoft.com/office/drawing/2014/main" id="{FCD10A7C-5A7D-136C-52D2-89300D48FB44}"/>
              </a:ext>
            </a:extLst>
          </p:cNvPr>
          <p:cNvPicPr>
            <a:picLocks noChangeAspect="1"/>
          </p:cNvPicPr>
          <p:nvPr/>
        </p:nvPicPr>
        <p:blipFill>
          <a:blip r:embed="rId3"/>
          <a:stretch>
            <a:fillRect/>
          </a:stretch>
        </p:blipFill>
        <p:spPr>
          <a:xfrm>
            <a:off x="2680250" y="735980"/>
            <a:ext cx="5748278" cy="3694817"/>
          </a:xfrm>
          <a:prstGeom prst="rect">
            <a:avLst/>
          </a:prstGeom>
        </p:spPr>
      </p:pic>
    </p:spTree>
    <p:extLst>
      <p:ext uri="{BB962C8B-B14F-4D97-AF65-F5344CB8AC3E}">
        <p14:creationId xmlns:p14="http://schemas.microsoft.com/office/powerpoint/2010/main" val="247086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0"/>
          <p:cNvSpPr txBox="1">
            <a:spLocks noGrp="1"/>
          </p:cNvSpPr>
          <p:nvPr>
            <p:ph type="body" idx="4294967295"/>
          </p:nvPr>
        </p:nvSpPr>
        <p:spPr>
          <a:xfrm>
            <a:off x="855299" y="373650"/>
            <a:ext cx="2088623" cy="43962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2600" b="1" u="sng" dirty="0">
                <a:solidFill>
                  <a:schemeClr val="accent1"/>
                </a:solidFill>
                <a:latin typeface="Barlow"/>
                <a:ea typeface="Barlow"/>
                <a:cs typeface="Barlow"/>
                <a:sym typeface="Barlow"/>
              </a:rPr>
              <a:t>Twilio </a:t>
            </a:r>
            <a:r>
              <a:rPr lang="en" sz="2600" b="1" dirty="0">
                <a:solidFill>
                  <a:schemeClr val="accent1"/>
                </a:solidFill>
                <a:latin typeface="Barlow"/>
                <a:ea typeface="Barlow"/>
                <a:cs typeface="Barlow"/>
                <a:sym typeface="Barlow"/>
              </a:rPr>
              <a:t>-WhatsApp And Digital Persona Integration</a:t>
            </a:r>
          </a:p>
        </p:txBody>
      </p:sp>
      <p:sp>
        <p:nvSpPr>
          <p:cNvPr id="430" name="Google Shape;430;p3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431" name="Google Shape;431;p30"/>
          <p:cNvGrpSpPr/>
          <p:nvPr/>
        </p:nvGrpSpPr>
        <p:grpSpPr>
          <a:xfrm>
            <a:off x="5962800" y="373572"/>
            <a:ext cx="2119546" cy="4396359"/>
            <a:chOff x="2547150" y="238125"/>
            <a:chExt cx="2525675" cy="5238750"/>
          </a:xfrm>
        </p:grpSpPr>
        <p:sp>
          <p:nvSpPr>
            <p:cNvPr id="432" name="Google Shape;432;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6" name="Google Shape;436;p30"/>
          <p:cNvPicPr preferRelativeResize="0"/>
          <p:nvPr/>
        </p:nvPicPr>
        <p:blipFill rotWithShape="1">
          <a:blip r:embed="rId3">
            <a:alphaModFix/>
          </a:blip>
          <a:srcRect b="23786"/>
          <a:stretch/>
        </p:blipFill>
        <p:spPr>
          <a:xfrm>
            <a:off x="6009125" y="756087"/>
            <a:ext cx="2025525" cy="3631750"/>
          </a:xfrm>
          <a:prstGeom prst="rect">
            <a:avLst/>
          </a:prstGeom>
          <a:noFill/>
          <a:ln>
            <a:noFill/>
          </a:ln>
        </p:spPr>
      </p:pic>
      <p:sp>
        <p:nvSpPr>
          <p:cNvPr id="437" name="Google Shape;437;p30"/>
          <p:cNvSpPr txBox="1">
            <a:spLocks noGrp="1"/>
          </p:cNvSpPr>
          <p:nvPr>
            <p:ph type="body" idx="4294967295"/>
          </p:nvPr>
        </p:nvSpPr>
        <p:spPr>
          <a:xfrm>
            <a:off x="2990247" y="375515"/>
            <a:ext cx="2282400" cy="43962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1600" dirty="0"/>
              <a:t>Integrated pipeline for digital avatar to communicate with the real world via WhatsApp, powered by Twilio.</a:t>
            </a:r>
            <a:endParaRPr sz="1600" dirty="0"/>
          </a:p>
        </p:txBody>
      </p:sp>
      <p:pic>
        <p:nvPicPr>
          <p:cNvPr id="5" name="Picture 4">
            <a:extLst>
              <a:ext uri="{FF2B5EF4-FFF2-40B4-BE49-F238E27FC236}">
                <a16:creationId xmlns:a16="http://schemas.microsoft.com/office/drawing/2014/main" id="{EC292999-4ECE-4401-AF0E-70CA57565F88}"/>
              </a:ext>
            </a:extLst>
          </p:cNvPr>
          <p:cNvPicPr>
            <a:picLocks noChangeAspect="1"/>
          </p:cNvPicPr>
          <p:nvPr/>
        </p:nvPicPr>
        <p:blipFill>
          <a:blip r:embed="rId4"/>
          <a:stretch>
            <a:fillRect/>
          </a:stretch>
        </p:blipFill>
        <p:spPr>
          <a:xfrm>
            <a:off x="6009124" y="746667"/>
            <a:ext cx="2073221" cy="3641170"/>
          </a:xfrm>
          <a:prstGeom prst="rect">
            <a:avLst/>
          </a:prstGeom>
        </p:spPr>
      </p:pic>
      <p:sp>
        <p:nvSpPr>
          <p:cNvPr id="6" name="AutoShape 2" descr="Download Twilio Logo in SVG Vector or PNG File Format - Logo.wine">
            <a:extLst>
              <a:ext uri="{FF2B5EF4-FFF2-40B4-BE49-F238E27FC236}">
                <a16:creationId xmlns:a16="http://schemas.microsoft.com/office/drawing/2014/main" id="{DD83114B-3B7E-EFB1-9EBA-DA34AE008B5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a:extLst>
              <a:ext uri="{FF2B5EF4-FFF2-40B4-BE49-F238E27FC236}">
                <a16:creationId xmlns:a16="http://schemas.microsoft.com/office/drawing/2014/main" id="{2343E37E-63D9-041C-228B-55D9DBFF8B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164" y="229890"/>
            <a:ext cx="3507979" cy="10523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Digital personification chat bot</a:t>
            </a:r>
            <a:endParaRPr dirty="0"/>
          </a:p>
        </p:txBody>
      </p:sp>
      <p:sp>
        <p:nvSpPr>
          <p:cNvPr id="265" name="Google Shape;265;p19"/>
          <p:cNvSpPr txBox="1">
            <a:spLocks noGrp="1"/>
          </p:cNvSpPr>
          <p:nvPr>
            <p:ph type="body" idx="1"/>
          </p:nvPr>
        </p:nvSpPr>
        <p:spPr>
          <a:xfrm>
            <a:off x="855299" y="1353950"/>
            <a:ext cx="5515764"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 The chat bot uses GPT-2 as it’s backbone, trains on users’ WhatsApp, Facebook and Instagram chat data.</a:t>
            </a:r>
          </a:p>
          <a:p>
            <a:pPr marL="285750" lvl="0" indent="-285750" algn="l" rtl="0">
              <a:spcBef>
                <a:spcPts val="0"/>
              </a:spcBef>
              <a:spcAft>
                <a:spcPts val="0"/>
              </a:spcAft>
              <a:buFontTx/>
              <a:buChar char="-"/>
            </a:pPr>
            <a:endParaRPr lang="en-US" dirty="0"/>
          </a:p>
          <a:p>
            <a:pPr marL="0" lvl="0" indent="0" algn="l" rtl="0">
              <a:spcBef>
                <a:spcPts val="0"/>
              </a:spcBef>
              <a:spcAft>
                <a:spcPts val="0"/>
              </a:spcAft>
              <a:buNone/>
            </a:pPr>
            <a:r>
              <a:rPr lang="en-US" dirty="0"/>
              <a:t>- The Bot has a clean interface that lets it interact with a real human speaker or another AI.</a:t>
            </a:r>
          </a:p>
          <a:p>
            <a:pPr marL="285750" lvl="0" indent="-285750" algn="l" rtl="0">
              <a:spcBef>
                <a:spcPts val="0"/>
              </a:spcBef>
              <a:spcAft>
                <a:spcPts val="0"/>
              </a:spcAft>
              <a:buFontTx/>
              <a:buChar char="-"/>
            </a:pPr>
            <a:endParaRPr lang="en-US" dirty="0"/>
          </a:p>
          <a:p>
            <a:pPr marL="0" indent="0">
              <a:buNone/>
            </a:pPr>
            <a:r>
              <a:rPr lang="en-US" dirty="0"/>
              <a:t>- The Bot utilizes the power of </a:t>
            </a:r>
            <a:r>
              <a:rPr lang="en-US" b="1" dirty="0"/>
              <a:t>Twilio</a:t>
            </a:r>
            <a:r>
              <a:rPr lang="en-US" dirty="0"/>
              <a:t> in order to create a bridge between a digital persona and real life persona.</a:t>
            </a:r>
          </a:p>
          <a:p>
            <a:pPr marL="285750" lvl="0" indent="-285750" algn="l" rtl="0">
              <a:spcBef>
                <a:spcPts val="0"/>
              </a:spcBef>
              <a:spcAft>
                <a:spcPts val="0"/>
              </a:spcAft>
              <a:buFontTx/>
              <a:buChar char="-"/>
            </a:pPr>
            <a:endParaRPr dirty="0"/>
          </a:p>
        </p:txBody>
      </p:sp>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4" name="Grupo 11">
            <a:extLst>
              <a:ext uri="{FF2B5EF4-FFF2-40B4-BE49-F238E27FC236}">
                <a16:creationId xmlns:a16="http://schemas.microsoft.com/office/drawing/2014/main" id="{204F7FCE-DCD7-F44F-67D1-CD0CA9B61B22}"/>
              </a:ext>
            </a:extLst>
          </p:cNvPr>
          <p:cNvGrpSpPr/>
          <p:nvPr/>
        </p:nvGrpSpPr>
        <p:grpSpPr>
          <a:xfrm>
            <a:off x="6165049" y="793320"/>
            <a:ext cx="2569363" cy="3891051"/>
            <a:chOff x="1012950" y="3289810"/>
            <a:chExt cx="452332" cy="685013"/>
          </a:xfrm>
        </p:grpSpPr>
        <p:sp>
          <p:nvSpPr>
            <p:cNvPr id="5" name="Google Shape;1134;p46">
              <a:extLst>
                <a:ext uri="{FF2B5EF4-FFF2-40B4-BE49-F238E27FC236}">
                  <a16:creationId xmlns:a16="http://schemas.microsoft.com/office/drawing/2014/main" id="{08C267E6-3024-773C-D58C-C6F25EF9D7FB}"/>
                </a:ext>
              </a:extLst>
            </p:cNvPr>
            <p:cNvSpPr/>
            <p:nvPr/>
          </p:nvSpPr>
          <p:spPr>
            <a:xfrm>
              <a:off x="1210074" y="3312647"/>
              <a:ext cx="60004" cy="257813"/>
            </a:xfrm>
            <a:custGeom>
              <a:avLst/>
              <a:gdLst/>
              <a:ahLst/>
              <a:cxnLst/>
              <a:rect l="l" t="t" r="r" b="b"/>
              <a:pathLst>
                <a:path w="600042" h="2578130" extrusionOk="0">
                  <a:moveTo>
                    <a:pt x="599390" y="1732788"/>
                  </a:moveTo>
                  <a:cubicBezTo>
                    <a:pt x="543891" y="1700784"/>
                    <a:pt x="504062" y="1700131"/>
                    <a:pt x="479904" y="1730176"/>
                  </a:cubicBezTo>
                  <a:cubicBezTo>
                    <a:pt x="455092" y="1760220"/>
                    <a:pt x="443339" y="1811165"/>
                    <a:pt x="443339" y="1882358"/>
                  </a:cubicBezTo>
                  <a:lnTo>
                    <a:pt x="443339" y="2267712"/>
                  </a:lnTo>
                  <a:cubicBezTo>
                    <a:pt x="443339" y="2340864"/>
                    <a:pt x="436810" y="2401606"/>
                    <a:pt x="423099" y="2449939"/>
                  </a:cubicBezTo>
                  <a:cubicBezTo>
                    <a:pt x="409387" y="2500231"/>
                    <a:pt x="386535" y="2535501"/>
                    <a:pt x="355194" y="2556401"/>
                  </a:cubicBezTo>
                  <a:cubicBezTo>
                    <a:pt x="324506" y="2577955"/>
                    <a:pt x="282719" y="2583180"/>
                    <a:pt x="229831" y="2573383"/>
                  </a:cubicBezTo>
                  <a:cubicBezTo>
                    <a:pt x="178250" y="2564239"/>
                    <a:pt x="113610" y="2536807"/>
                    <a:pt x="36564" y="2492393"/>
                  </a:cubicBezTo>
                  <a:lnTo>
                    <a:pt x="0" y="2470840"/>
                  </a:lnTo>
                  <a:lnTo>
                    <a:pt x="0" y="2167128"/>
                  </a:lnTo>
                  <a:lnTo>
                    <a:pt x="46358" y="2193907"/>
                  </a:lnTo>
                  <a:cubicBezTo>
                    <a:pt x="101857" y="2225911"/>
                    <a:pt x="138421" y="2229830"/>
                    <a:pt x="156703" y="2206970"/>
                  </a:cubicBezTo>
                  <a:cubicBezTo>
                    <a:pt x="176291" y="2184110"/>
                    <a:pt x="186085" y="2137084"/>
                    <a:pt x="186085" y="2065891"/>
                  </a:cubicBezTo>
                  <a:lnTo>
                    <a:pt x="186085" y="1726257"/>
                  </a:lnTo>
                  <a:cubicBezTo>
                    <a:pt x="186085" y="1637429"/>
                    <a:pt x="194573" y="1567543"/>
                    <a:pt x="212202" y="1516598"/>
                  </a:cubicBezTo>
                  <a:cubicBezTo>
                    <a:pt x="229178" y="1465000"/>
                    <a:pt x="263784" y="1432342"/>
                    <a:pt x="315365" y="1417973"/>
                  </a:cubicBezTo>
                  <a:cubicBezTo>
                    <a:pt x="263784" y="1344168"/>
                    <a:pt x="229178" y="1271016"/>
                    <a:pt x="212202" y="1199823"/>
                  </a:cubicBezTo>
                  <a:cubicBezTo>
                    <a:pt x="195226" y="1128631"/>
                    <a:pt x="186738" y="1048947"/>
                    <a:pt x="186738" y="960120"/>
                  </a:cubicBezTo>
                  <a:lnTo>
                    <a:pt x="186738" y="620486"/>
                  </a:lnTo>
                  <a:cubicBezTo>
                    <a:pt x="186738" y="549293"/>
                    <a:pt x="176944" y="490510"/>
                    <a:pt x="157356" y="445443"/>
                  </a:cubicBezTo>
                  <a:cubicBezTo>
                    <a:pt x="139074" y="401030"/>
                    <a:pt x="101857" y="362494"/>
                    <a:pt x="47011" y="330490"/>
                  </a:cubicBezTo>
                  <a:lnTo>
                    <a:pt x="653" y="303711"/>
                  </a:lnTo>
                  <a:lnTo>
                    <a:pt x="653" y="0"/>
                  </a:lnTo>
                  <a:lnTo>
                    <a:pt x="37217" y="21554"/>
                  </a:lnTo>
                  <a:cubicBezTo>
                    <a:pt x="114263" y="65967"/>
                    <a:pt x="178903" y="113647"/>
                    <a:pt x="230484" y="163939"/>
                  </a:cubicBezTo>
                  <a:cubicBezTo>
                    <a:pt x="283372" y="214884"/>
                    <a:pt x="325159" y="268442"/>
                    <a:pt x="355847" y="325918"/>
                  </a:cubicBezTo>
                  <a:cubicBezTo>
                    <a:pt x="387840" y="383395"/>
                    <a:pt x="410693" y="444790"/>
                    <a:pt x="423752" y="510758"/>
                  </a:cubicBezTo>
                  <a:cubicBezTo>
                    <a:pt x="437463" y="574766"/>
                    <a:pt x="443992" y="643346"/>
                    <a:pt x="443992" y="716498"/>
                  </a:cubicBezTo>
                  <a:lnTo>
                    <a:pt x="443992" y="1101852"/>
                  </a:lnTo>
                  <a:cubicBezTo>
                    <a:pt x="443992" y="1173045"/>
                    <a:pt x="456398" y="1238359"/>
                    <a:pt x="480557" y="1296489"/>
                  </a:cubicBezTo>
                  <a:cubicBezTo>
                    <a:pt x="505368" y="1354618"/>
                    <a:pt x="545197" y="1400338"/>
                    <a:pt x="600043" y="1431689"/>
                  </a:cubicBezTo>
                  <a:lnTo>
                    <a:pt x="599390" y="1732788"/>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1135;p46">
              <a:extLst>
                <a:ext uri="{FF2B5EF4-FFF2-40B4-BE49-F238E27FC236}">
                  <a16:creationId xmlns:a16="http://schemas.microsoft.com/office/drawing/2014/main" id="{C70F44F0-4CCD-C33B-DCAB-649B087EB4A1}"/>
                </a:ext>
              </a:extLst>
            </p:cNvPr>
            <p:cNvSpPr/>
            <p:nvPr/>
          </p:nvSpPr>
          <p:spPr>
            <a:xfrm>
              <a:off x="1130391" y="3289810"/>
              <a:ext cx="60004" cy="257967"/>
            </a:xfrm>
            <a:custGeom>
              <a:avLst/>
              <a:gdLst/>
              <a:ahLst/>
              <a:cxnLst/>
              <a:rect l="l" t="t" r="r" b="b"/>
              <a:pathLst>
                <a:path w="600042" h="2579665" extrusionOk="0">
                  <a:moveTo>
                    <a:pt x="0" y="845571"/>
                  </a:moveTo>
                  <a:cubicBezTo>
                    <a:pt x="55499" y="877575"/>
                    <a:pt x="95328" y="878228"/>
                    <a:pt x="119486" y="848184"/>
                  </a:cubicBezTo>
                  <a:cubicBezTo>
                    <a:pt x="144297" y="818139"/>
                    <a:pt x="156050" y="767194"/>
                    <a:pt x="156050" y="696001"/>
                  </a:cubicBezTo>
                  <a:lnTo>
                    <a:pt x="156050" y="310647"/>
                  </a:lnTo>
                  <a:cubicBezTo>
                    <a:pt x="156050" y="237495"/>
                    <a:pt x="162580" y="176753"/>
                    <a:pt x="176291" y="128420"/>
                  </a:cubicBezTo>
                  <a:cubicBezTo>
                    <a:pt x="190003" y="78128"/>
                    <a:pt x="212202" y="42858"/>
                    <a:pt x="242890" y="21305"/>
                  </a:cubicBezTo>
                  <a:cubicBezTo>
                    <a:pt x="274883" y="404"/>
                    <a:pt x="316671" y="-4821"/>
                    <a:pt x="368252" y="4323"/>
                  </a:cubicBezTo>
                  <a:cubicBezTo>
                    <a:pt x="421140" y="14120"/>
                    <a:pt x="486433" y="41552"/>
                    <a:pt x="563479" y="86619"/>
                  </a:cubicBezTo>
                  <a:lnTo>
                    <a:pt x="600043" y="108173"/>
                  </a:lnTo>
                  <a:lnTo>
                    <a:pt x="600043" y="411884"/>
                  </a:lnTo>
                  <a:lnTo>
                    <a:pt x="553685" y="385105"/>
                  </a:lnTo>
                  <a:cubicBezTo>
                    <a:pt x="498186" y="353101"/>
                    <a:pt x="460969" y="348529"/>
                    <a:pt x="441381" y="371389"/>
                  </a:cubicBezTo>
                  <a:cubicBezTo>
                    <a:pt x="423099" y="394902"/>
                    <a:pt x="413958" y="441929"/>
                    <a:pt x="413958" y="513774"/>
                  </a:cubicBezTo>
                  <a:lnTo>
                    <a:pt x="413958" y="853409"/>
                  </a:lnTo>
                  <a:cubicBezTo>
                    <a:pt x="413958" y="941583"/>
                    <a:pt x="405469" y="1012122"/>
                    <a:pt x="387840" y="1063068"/>
                  </a:cubicBezTo>
                  <a:cubicBezTo>
                    <a:pt x="370864" y="1114666"/>
                    <a:pt x="336259" y="1147323"/>
                    <a:pt x="284677" y="1161692"/>
                  </a:cubicBezTo>
                  <a:cubicBezTo>
                    <a:pt x="336259" y="1235497"/>
                    <a:pt x="370864" y="1308649"/>
                    <a:pt x="387840" y="1379842"/>
                  </a:cubicBezTo>
                  <a:cubicBezTo>
                    <a:pt x="404817" y="1451034"/>
                    <a:pt x="413305" y="1530718"/>
                    <a:pt x="413305" y="1619545"/>
                  </a:cubicBezTo>
                  <a:lnTo>
                    <a:pt x="413305" y="1959180"/>
                  </a:lnTo>
                  <a:cubicBezTo>
                    <a:pt x="413305" y="2030372"/>
                    <a:pt x="422446" y="2088502"/>
                    <a:pt x="440728" y="2133569"/>
                  </a:cubicBezTo>
                  <a:cubicBezTo>
                    <a:pt x="460316" y="2178636"/>
                    <a:pt x="497533" y="2217824"/>
                    <a:pt x="553032" y="2249175"/>
                  </a:cubicBezTo>
                  <a:lnTo>
                    <a:pt x="599390" y="2275954"/>
                  </a:lnTo>
                  <a:lnTo>
                    <a:pt x="599390" y="2579665"/>
                  </a:lnTo>
                  <a:lnTo>
                    <a:pt x="562826" y="2558112"/>
                  </a:lnTo>
                  <a:cubicBezTo>
                    <a:pt x="485780" y="2513698"/>
                    <a:pt x="420487" y="2465365"/>
                    <a:pt x="367600" y="2415073"/>
                  </a:cubicBezTo>
                  <a:cubicBezTo>
                    <a:pt x="316018" y="2364781"/>
                    <a:pt x="274231" y="2311224"/>
                    <a:pt x="242237" y="2253094"/>
                  </a:cubicBezTo>
                  <a:cubicBezTo>
                    <a:pt x="211549" y="2196271"/>
                    <a:pt x="189350" y="2134875"/>
                    <a:pt x="176291" y="2069561"/>
                  </a:cubicBezTo>
                  <a:cubicBezTo>
                    <a:pt x="162580" y="2005553"/>
                    <a:pt x="156050" y="1936973"/>
                    <a:pt x="156050" y="1863821"/>
                  </a:cubicBezTo>
                  <a:lnTo>
                    <a:pt x="156050" y="1478467"/>
                  </a:lnTo>
                  <a:cubicBezTo>
                    <a:pt x="156050" y="1407274"/>
                    <a:pt x="143645" y="1341960"/>
                    <a:pt x="119486" y="1283830"/>
                  </a:cubicBezTo>
                  <a:cubicBezTo>
                    <a:pt x="94675" y="1225700"/>
                    <a:pt x="54846" y="1179980"/>
                    <a:pt x="0" y="1148629"/>
                  </a:cubicBezTo>
                  <a:lnTo>
                    <a:pt x="0" y="845571"/>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136;p46">
              <a:extLst>
                <a:ext uri="{FF2B5EF4-FFF2-40B4-BE49-F238E27FC236}">
                  <a16:creationId xmlns:a16="http://schemas.microsoft.com/office/drawing/2014/main" id="{2736BF84-B3CE-1FF1-95F9-8BD208FC0E1C}"/>
                </a:ext>
              </a:extLst>
            </p:cNvPr>
            <p:cNvSpPr/>
            <p:nvPr/>
          </p:nvSpPr>
          <p:spPr>
            <a:xfrm>
              <a:off x="1288586" y="3298188"/>
              <a:ext cx="137899" cy="410174"/>
            </a:xfrm>
            <a:custGeom>
              <a:avLst/>
              <a:gdLst/>
              <a:ahLst/>
              <a:cxnLst/>
              <a:rect l="l" t="t" r="r" b="b"/>
              <a:pathLst>
                <a:path w="1378987" h="4101736" extrusionOk="0">
                  <a:moveTo>
                    <a:pt x="653" y="0"/>
                  </a:moveTo>
                  <a:lnTo>
                    <a:pt x="1378988" y="796181"/>
                  </a:lnTo>
                  <a:lnTo>
                    <a:pt x="1378335" y="4101737"/>
                  </a:lnTo>
                  <a:lnTo>
                    <a:pt x="0" y="3306209"/>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137;p46">
              <a:extLst>
                <a:ext uri="{FF2B5EF4-FFF2-40B4-BE49-F238E27FC236}">
                  <a16:creationId xmlns:a16="http://schemas.microsoft.com/office/drawing/2014/main" id="{B6540CC2-A1EA-7D19-D68E-4C53B2FA22DB}"/>
                </a:ext>
              </a:extLst>
            </p:cNvPr>
            <p:cNvSpPr/>
            <p:nvPr/>
          </p:nvSpPr>
          <p:spPr>
            <a:xfrm>
              <a:off x="1262806" y="3341370"/>
              <a:ext cx="109692" cy="93661"/>
            </a:xfrm>
            <a:custGeom>
              <a:avLst/>
              <a:gdLst/>
              <a:ahLst/>
              <a:cxnLst/>
              <a:rect l="l" t="t" r="r" b="b"/>
              <a:pathLst>
                <a:path w="1096922" h="936606" extrusionOk="0">
                  <a:moveTo>
                    <a:pt x="0" y="0"/>
                  </a:moveTo>
                  <a:lnTo>
                    <a:pt x="1096922" y="632895"/>
                  </a:lnTo>
                  <a:lnTo>
                    <a:pt x="1096922" y="936607"/>
                  </a:lnTo>
                  <a:lnTo>
                    <a:pt x="0" y="30371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138;p46">
              <a:extLst>
                <a:ext uri="{FF2B5EF4-FFF2-40B4-BE49-F238E27FC236}">
                  <a16:creationId xmlns:a16="http://schemas.microsoft.com/office/drawing/2014/main" id="{7E25A2F4-35C5-D50F-8E35-E56F20493D83}"/>
                </a:ext>
              </a:extLst>
            </p:cNvPr>
            <p:cNvSpPr/>
            <p:nvPr/>
          </p:nvSpPr>
          <p:spPr>
            <a:xfrm>
              <a:off x="1306554" y="3481600"/>
              <a:ext cx="103946" cy="151921"/>
            </a:xfrm>
            <a:custGeom>
              <a:avLst/>
              <a:gdLst/>
              <a:ahLst/>
              <a:cxnLst/>
              <a:rect l="l" t="t" r="r" b="b"/>
              <a:pathLst>
                <a:path w="1039464" h="1519210" extrusionOk="0">
                  <a:moveTo>
                    <a:pt x="0" y="0"/>
                  </a:moveTo>
                  <a:lnTo>
                    <a:pt x="1039465" y="600238"/>
                  </a:lnTo>
                  <a:lnTo>
                    <a:pt x="1039465" y="1519210"/>
                  </a:lnTo>
                  <a:lnTo>
                    <a:pt x="0" y="9189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139;p46">
              <a:extLst>
                <a:ext uri="{FF2B5EF4-FFF2-40B4-BE49-F238E27FC236}">
                  <a16:creationId xmlns:a16="http://schemas.microsoft.com/office/drawing/2014/main" id="{C193AB00-605C-7ECE-2E55-D06913675C2D}"/>
                </a:ext>
              </a:extLst>
            </p:cNvPr>
            <p:cNvSpPr/>
            <p:nvPr/>
          </p:nvSpPr>
          <p:spPr>
            <a:xfrm>
              <a:off x="1305512" y="3411322"/>
              <a:ext cx="105513" cy="71323"/>
            </a:xfrm>
            <a:custGeom>
              <a:avLst/>
              <a:gdLst/>
              <a:ahLst/>
              <a:cxnLst/>
              <a:rect l="l" t="t" r="r" b="b"/>
              <a:pathLst>
                <a:path w="1055134" h="713231" extrusionOk="0">
                  <a:moveTo>
                    <a:pt x="0" y="0"/>
                  </a:moveTo>
                  <a:lnTo>
                    <a:pt x="1055135" y="609382"/>
                  </a:lnTo>
                  <a:lnTo>
                    <a:pt x="1055135" y="713232"/>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40;p46">
              <a:extLst>
                <a:ext uri="{FF2B5EF4-FFF2-40B4-BE49-F238E27FC236}">
                  <a16:creationId xmlns:a16="http://schemas.microsoft.com/office/drawing/2014/main" id="{B3C31D5B-F1EE-595D-1108-51D8AD094135}"/>
                </a:ext>
              </a:extLst>
            </p:cNvPr>
            <p:cNvSpPr/>
            <p:nvPr/>
          </p:nvSpPr>
          <p:spPr>
            <a:xfrm>
              <a:off x="1305512" y="3432165"/>
              <a:ext cx="91214" cy="63028"/>
            </a:xfrm>
            <a:custGeom>
              <a:avLst/>
              <a:gdLst/>
              <a:ahLst/>
              <a:cxnLst/>
              <a:rect l="l" t="t" r="r" b="b"/>
              <a:pathLst>
                <a:path w="912143" h="630282" extrusionOk="0">
                  <a:moveTo>
                    <a:pt x="0" y="0"/>
                  </a:moveTo>
                  <a:lnTo>
                    <a:pt x="912143" y="526433"/>
                  </a:lnTo>
                  <a:lnTo>
                    <a:pt x="912143" y="6302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41;p46">
              <a:extLst>
                <a:ext uri="{FF2B5EF4-FFF2-40B4-BE49-F238E27FC236}">
                  <a16:creationId xmlns:a16="http://schemas.microsoft.com/office/drawing/2014/main" id="{369C19C0-B025-9534-DC7C-BF1EDAC968B2}"/>
                </a:ext>
              </a:extLst>
            </p:cNvPr>
            <p:cNvSpPr/>
            <p:nvPr/>
          </p:nvSpPr>
          <p:spPr>
            <a:xfrm>
              <a:off x="1305512" y="3452746"/>
              <a:ext cx="77437" cy="55060"/>
            </a:xfrm>
            <a:custGeom>
              <a:avLst/>
              <a:gdLst/>
              <a:ahLst/>
              <a:cxnLst/>
              <a:rect l="l" t="t" r="r" b="b"/>
              <a:pathLst>
                <a:path w="774374" h="550599" extrusionOk="0">
                  <a:moveTo>
                    <a:pt x="0" y="0"/>
                  </a:moveTo>
                  <a:lnTo>
                    <a:pt x="774375" y="446750"/>
                  </a:lnTo>
                  <a:lnTo>
                    <a:pt x="774375" y="550600"/>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42;p46">
              <a:extLst>
                <a:ext uri="{FF2B5EF4-FFF2-40B4-BE49-F238E27FC236}">
                  <a16:creationId xmlns:a16="http://schemas.microsoft.com/office/drawing/2014/main" id="{24C6B986-F337-28E7-25B0-6E41C290094F}"/>
                </a:ext>
              </a:extLst>
            </p:cNvPr>
            <p:cNvSpPr/>
            <p:nvPr/>
          </p:nvSpPr>
          <p:spPr>
            <a:xfrm>
              <a:off x="1288586" y="3298188"/>
              <a:ext cx="137899" cy="123901"/>
            </a:xfrm>
            <a:custGeom>
              <a:avLst/>
              <a:gdLst/>
              <a:ahLst/>
              <a:cxnLst/>
              <a:rect l="l" t="t" r="r" b="b"/>
              <a:pathLst>
                <a:path w="1378987" h="1239012" extrusionOk="0">
                  <a:moveTo>
                    <a:pt x="653" y="0"/>
                  </a:moveTo>
                  <a:lnTo>
                    <a:pt x="1378988" y="796181"/>
                  </a:lnTo>
                  <a:lnTo>
                    <a:pt x="1378988" y="1239012"/>
                  </a:lnTo>
                  <a:lnTo>
                    <a:pt x="0" y="443484"/>
                  </a:lnTo>
                  <a:lnTo>
                    <a:pt x="653"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43;p46">
              <a:extLst>
                <a:ext uri="{FF2B5EF4-FFF2-40B4-BE49-F238E27FC236}">
                  <a16:creationId xmlns:a16="http://schemas.microsoft.com/office/drawing/2014/main" id="{97942E2A-3751-5815-3FF9-2CDC9BBDC9F6}"/>
                </a:ext>
              </a:extLst>
            </p:cNvPr>
            <p:cNvSpPr/>
            <p:nvPr/>
          </p:nvSpPr>
          <p:spPr>
            <a:xfrm>
              <a:off x="1305512" y="3322238"/>
              <a:ext cx="17499" cy="26289"/>
            </a:xfrm>
            <a:custGeom>
              <a:avLst/>
              <a:gdLst/>
              <a:ahLst/>
              <a:cxnLst/>
              <a:rect l="l" t="t" r="r" b="b"/>
              <a:pathLst>
                <a:path w="174985" h="262890" extrusionOk="0">
                  <a:moveTo>
                    <a:pt x="174985" y="182064"/>
                  </a:moveTo>
                  <a:cubicBezTo>
                    <a:pt x="174985" y="249338"/>
                    <a:pt x="135809" y="280689"/>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44;p46">
              <a:extLst>
                <a:ext uri="{FF2B5EF4-FFF2-40B4-BE49-F238E27FC236}">
                  <a16:creationId xmlns:a16="http://schemas.microsoft.com/office/drawing/2014/main" id="{C3DB8334-5659-E2EA-DC32-DF232F8036F4}"/>
                </a:ext>
              </a:extLst>
            </p:cNvPr>
            <p:cNvSpPr/>
            <p:nvPr/>
          </p:nvSpPr>
          <p:spPr>
            <a:xfrm>
              <a:off x="1040943" y="3399143"/>
              <a:ext cx="424339" cy="575680"/>
            </a:xfrm>
            <a:custGeom>
              <a:avLst/>
              <a:gdLst/>
              <a:ahLst/>
              <a:cxnLst/>
              <a:rect l="l" t="t" r="r" b="b"/>
              <a:pathLst>
                <a:path w="4243391" h="5756801" extrusionOk="0">
                  <a:moveTo>
                    <a:pt x="653" y="0"/>
                  </a:moveTo>
                  <a:lnTo>
                    <a:pt x="4243392" y="2449286"/>
                  </a:lnTo>
                  <a:lnTo>
                    <a:pt x="4242739" y="5756801"/>
                  </a:lnTo>
                  <a:lnTo>
                    <a:pt x="0" y="3307516"/>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45;p46">
              <a:extLst>
                <a:ext uri="{FF2B5EF4-FFF2-40B4-BE49-F238E27FC236}">
                  <a16:creationId xmlns:a16="http://schemas.microsoft.com/office/drawing/2014/main" id="{5EB8E616-3FDC-822A-C539-DC063C08ED38}"/>
                </a:ext>
              </a:extLst>
            </p:cNvPr>
            <p:cNvSpPr/>
            <p:nvPr/>
          </p:nvSpPr>
          <p:spPr>
            <a:xfrm>
              <a:off x="1012950" y="3480428"/>
              <a:ext cx="109627" cy="93661"/>
            </a:xfrm>
            <a:custGeom>
              <a:avLst/>
              <a:gdLst/>
              <a:ahLst/>
              <a:cxnLst/>
              <a:rect l="l" t="t" r="r" b="b"/>
              <a:pathLst>
                <a:path w="1096269" h="936606" extrusionOk="0">
                  <a:moveTo>
                    <a:pt x="0" y="0"/>
                  </a:moveTo>
                  <a:lnTo>
                    <a:pt x="1096270" y="632895"/>
                  </a:lnTo>
                  <a:lnTo>
                    <a:pt x="1096270" y="936607"/>
                  </a:lnTo>
                  <a:lnTo>
                    <a:pt x="0" y="304365"/>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46;p46">
              <a:extLst>
                <a:ext uri="{FF2B5EF4-FFF2-40B4-BE49-F238E27FC236}">
                  <a16:creationId xmlns:a16="http://schemas.microsoft.com/office/drawing/2014/main" id="{30D25153-A570-26B8-914F-DB5AA621530D}"/>
                </a:ext>
              </a:extLst>
            </p:cNvPr>
            <p:cNvSpPr/>
            <p:nvPr/>
          </p:nvSpPr>
          <p:spPr>
            <a:xfrm>
              <a:off x="1069522" y="3563667"/>
              <a:ext cx="243412" cy="150941"/>
            </a:xfrm>
            <a:custGeom>
              <a:avLst/>
              <a:gdLst/>
              <a:ahLst/>
              <a:cxnLst/>
              <a:rect l="l" t="t" r="r" b="b"/>
              <a:pathLst>
                <a:path w="2434122" h="1509412" extrusionOk="0">
                  <a:moveTo>
                    <a:pt x="0" y="0"/>
                  </a:moveTo>
                  <a:lnTo>
                    <a:pt x="2434123" y="1405564"/>
                  </a:lnTo>
                  <a:lnTo>
                    <a:pt x="2434123" y="150941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47;p46">
              <a:extLst>
                <a:ext uri="{FF2B5EF4-FFF2-40B4-BE49-F238E27FC236}">
                  <a16:creationId xmlns:a16="http://schemas.microsoft.com/office/drawing/2014/main" id="{7496F5C3-DD49-0DB6-6650-AFB6A4925335}"/>
                </a:ext>
              </a:extLst>
            </p:cNvPr>
            <p:cNvSpPr/>
            <p:nvPr/>
          </p:nvSpPr>
          <p:spPr>
            <a:xfrm>
              <a:off x="1069522" y="3584509"/>
              <a:ext cx="209982" cy="131608"/>
            </a:xfrm>
            <a:custGeom>
              <a:avLst/>
              <a:gdLst/>
              <a:ahLst/>
              <a:cxnLst/>
              <a:rect l="l" t="t" r="r" b="b"/>
              <a:pathLst>
                <a:path w="2099822" h="1316082" extrusionOk="0">
                  <a:moveTo>
                    <a:pt x="0" y="0"/>
                  </a:moveTo>
                  <a:lnTo>
                    <a:pt x="2099823" y="1212233"/>
                  </a:lnTo>
                  <a:lnTo>
                    <a:pt x="2099823" y="13160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48;p46">
              <a:extLst>
                <a:ext uri="{FF2B5EF4-FFF2-40B4-BE49-F238E27FC236}">
                  <a16:creationId xmlns:a16="http://schemas.microsoft.com/office/drawing/2014/main" id="{5BD8E639-C60D-5F35-EA72-01EE490534C8}"/>
                </a:ext>
              </a:extLst>
            </p:cNvPr>
            <p:cNvSpPr/>
            <p:nvPr/>
          </p:nvSpPr>
          <p:spPr>
            <a:xfrm>
              <a:off x="1069522" y="3605156"/>
              <a:ext cx="178707" cy="113582"/>
            </a:xfrm>
            <a:custGeom>
              <a:avLst/>
              <a:gdLst/>
              <a:ahLst/>
              <a:cxnLst/>
              <a:rect l="l" t="t" r="r" b="b"/>
              <a:pathLst>
                <a:path w="1787069" h="1135815" extrusionOk="0">
                  <a:moveTo>
                    <a:pt x="0" y="0"/>
                  </a:moveTo>
                  <a:lnTo>
                    <a:pt x="1787069" y="1031966"/>
                  </a:lnTo>
                  <a:lnTo>
                    <a:pt x="1787069" y="1135815"/>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49;p46">
              <a:extLst>
                <a:ext uri="{FF2B5EF4-FFF2-40B4-BE49-F238E27FC236}">
                  <a16:creationId xmlns:a16="http://schemas.microsoft.com/office/drawing/2014/main" id="{B09697B0-DD3D-0EDE-FCE8-2B3AFBF6DFF0}"/>
                </a:ext>
              </a:extLst>
            </p:cNvPr>
            <p:cNvSpPr/>
            <p:nvPr/>
          </p:nvSpPr>
          <p:spPr>
            <a:xfrm>
              <a:off x="1233315" y="3736463"/>
              <a:ext cx="214030" cy="215472"/>
            </a:xfrm>
            <a:custGeom>
              <a:avLst/>
              <a:gdLst/>
              <a:ahLst/>
              <a:cxnLst/>
              <a:rect l="l" t="t" r="r" b="b"/>
              <a:pathLst>
                <a:path w="2140304" h="2154718" extrusionOk="0">
                  <a:moveTo>
                    <a:pt x="0" y="0"/>
                  </a:moveTo>
                  <a:lnTo>
                    <a:pt x="2140304" y="1235746"/>
                  </a:lnTo>
                  <a:lnTo>
                    <a:pt x="2140304" y="2154719"/>
                  </a:lnTo>
                  <a:lnTo>
                    <a:pt x="0" y="918972"/>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50;p46">
              <a:extLst>
                <a:ext uri="{FF2B5EF4-FFF2-40B4-BE49-F238E27FC236}">
                  <a16:creationId xmlns:a16="http://schemas.microsoft.com/office/drawing/2014/main" id="{BC782DF6-4C67-65FE-9D2F-64F90D1EBE95}"/>
                </a:ext>
              </a:extLst>
            </p:cNvPr>
            <p:cNvSpPr/>
            <p:nvPr/>
          </p:nvSpPr>
          <p:spPr>
            <a:xfrm>
              <a:off x="1249395" y="37638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51;p46">
              <a:extLst>
                <a:ext uri="{FF2B5EF4-FFF2-40B4-BE49-F238E27FC236}">
                  <a16:creationId xmlns:a16="http://schemas.microsoft.com/office/drawing/2014/main" id="{E635BAEA-B40E-990D-B29F-3FE4FED9C3E9}"/>
                </a:ext>
              </a:extLst>
            </p:cNvPr>
            <p:cNvSpPr/>
            <p:nvPr/>
          </p:nvSpPr>
          <p:spPr>
            <a:xfrm>
              <a:off x="1288781" y="378811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52;p46">
              <a:extLst>
                <a:ext uri="{FF2B5EF4-FFF2-40B4-BE49-F238E27FC236}">
                  <a16:creationId xmlns:a16="http://schemas.microsoft.com/office/drawing/2014/main" id="{4BD9D5A0-994B-C8BE-49C5-09F7E7FE0639}"/>
                </a:ext>
              </a:extLst>
            </p:cNvPr>
            <p:cNvSpPr/>
            <p:nvPr/>
          </p:nvSpPr>
          <p:spPr>
            <a:xfrm>
              <a:off x="1328362" y="38105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53;p46">
              <a:extLst>
                <a:ext uri="{FF2B5EF4-FFF2-40B4-BE49-F238E27FC236}">
                  <a16:creationId xmlns:a16="http://schemas.microsoft.com/office/drawing/2014/main" id="{2ACD858A-CA71-483F-B3A0-8AD88233AAFC}"/>
                </a:ext>
              </a:extLst>
            </p:cNvPr>
            <p:cNvSpPr/>
            <p:nvPr/>
          </p:nvSpPr>
          <p:spPr>
            <a:xfrm>
              <a:off x="1367943" y="3834487"/>
              <a:ext cx="32255" cy="48986"/>
            </a:xfrm>
            <a:custGeom>
              <a:avLst/>
              <a:gdLst/>
              <a:ahLst/>
              <a:cxnLst/>
              <a:rect l="l" t="t" r="r" b="b"/>
              <a:pathLst>
                <a:path w="322547" h="489857" extrusionOk="0">
                  <a:moveTo>
                    <a:pt x="0" y="0"/>
                  </a:moveTo>
                  <a:lnTo>
                    <a:pt x="322548" y="186146"/>
                  </a:lnTo>
                  <a:lnTo>
                    <a:pt x="322548"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54;p46">
              <a:extLst>
                <a:ext uri="{FF2B5EF4-FFF2-40B4-BE49-F238E27FC236}">
                  <a16:creationId xmlns:a16="http://schemas.microsoft.com/office/drawing/2014/main" id="{E2C870D6-5EBC-F8DE-A312-6918E370E148}"/>
                </a:ext>
              </a:extLst>
            </p:cNvPr>
            <p:cNvSpPr/>
            <p:nvPr/>
          </p:nvSpPr>
          <p:spPr>
            <a:xfrm>
              <a:off x="1029811" y="3615447"/>
              <a:ext cx="178184" cy="194767"/>
            </a:xfrm>
            <a:custGeom>
              <a:avLst/>
              <a:gdLst/>
              <a:ahLst/>
              <a:cxnLst/>
              <a:rect l="l" t="t" r="r" b="b"/>
              <a:pathLst>
                <a:path w="1781845" h="1947672" extrusionOk="0">
                  <a:moveTo>
                    <a:pt x="0" y="0"/>
                  </a:moveTo>
                  <a:lnTo>
                    <a:pt x="1781846" y="1028700"/>
                  </a:lnTo>
                  <a:lnTo>
                    <a:pt x="1781846" y="1947672"/>
                  </a:lnTo>
                  <a:lnTo>
                    <a:pt x="0" y="918319"/>
                  </a:lnTo>
                  <a:lnTo>
                    <a:pt x="0" y="0"/>
                  </a:lnTo>
                  <a:close/>
                </a:path>
              </a:pathLst>
            </a:custGeom>
            <a:gradFill>
              <a:gsLst>
                <a:gs pos="0">
                  <a:srgbClr val="FFFFFF">
                    <a:alpha val="29803"/>
                    <a:alpha val="29800"/>
                  </a:srgbClr>
                </a:gs>
                <a:gs pos="99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55;p46">
              <a:extLst>
                <a:ext uri="{FF2B5EF4-FFF2-40B4-BE49-F238E27FC236}">
                  <a16:creationId xmlns:a16="http://schemas.microsoft.com/office/drawing/2014/main" id="{7DDE26C5-393A-155C-B6B9-30FE4C628E8A}"/>
                </a:ext>
              </a:extLst>
            </p:cNvPr>
            <p:cNvSpPr/>
            <p:nvPr/>
          </p:nvSpPr>
          <p:spPr>
            <a:xfrm>
              <a:off x="1047713" y="3649251"/>
              <a:ext cx="141555" cy="92093"/>
            </a:xfrm>
            <a:custGeom>
              <a:avLst/>
              <a:gdLst/>
              <a:ahLst/>
              <a:cxnLst/>
              <a:rect l="l" t="t" r="r" b="b"/>
              <a:pathLst>
                <a:path w="1415552" h="920931" extrusionOk="0">
                  <a:moveTo>
                    <a:pt x="0" y="0"/>
                  </a:moveTo>
                  <a:lnTo>
                    <a:pt x="1415552" y="817082"/>
                  </a:lnTo>
                  <a:lnTo>
                    <a:pt x="1415552" y="920931"/>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56;p46">
              <a:extLst>
                <a:ext uri="{FF2B5EF4-FFF2-40B4-BE49-F238E27FC236}">
                  <a16:creationId xmlns:a16="http://schemas.microsoft.com/office/drawing/2014/main" id="{90FBA376-7F88-3B00-68F6-B8D48D4B4CAD}"/>
                </a:ext>
              </a:extLst>
            </p:cNvPr>
            <p:cNvSpPr/>
            <p:nvPr/>
          </p:nvSpPr>
          <p:spPr>
            <a:xfrm>
              <a:off x="1047713" y="3670093"/>
              <a:ext cx="113349" cy="75830"/>
            </a:xfrm>
            <a:custGeom>
              <a:avLst/>
              <a:gdLst/>
              <a:ahLst/>
              <a:cxnLst/>
              <a:rect l="l" t="t" r="r" b="b"/>
              <a:pathLst>
                <a:path w="1133486" h="758299" extrusionOk="0">
                  <a:moveTo>
                    <a:pt x="0" y="0"/>
                  </a:moveTo>
                  <a:lnTo>
                    <a:pt x="1133486" y="654449"/>
                  </a:lnTo>
                  <a:lnTo>
                    <a:pt x="1133486" y="758299"/>
                  </a:lnTo>
                  <a:lnTo>
                    <a:pt x="0" y="1031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57;p46">
              <a:extLst>
                <a:ext uri="{FF2B5EF4-FFF2-40B4-BE49-F238E27FC236}">
                  <a16:creationId xmlns:a16="http://schemas.microsoft.com/office/drawing/2014/main" id="{3EE43B77-FE2D-900C-B2AA-D4A69C011A33}"/>
                </a:ext>
              </a:extLst>
            </p:cNvPr>
            <p:cNvSpPr/>
            <p:nvPr/>
          </p:nvSpPr>
          <p:spPr>
            <a:xfrm>
              <a:off x="1041008" y="3399143"/>
              <a:ext cx="423686" cy="289473"/>
            </a:xfrm>
            <a:custGeom>
              <a:avLst/>
              <a:gdLst/>
              <a:ahLst/>
              <a:cxnLst/>
              <a:rect l="l" t="t" r="r" b="b"/>
              <a:pathLst>
                <a:path w="4236862" h="2894729" extrusionOk="0">
                  <a:moveTo>
                    <a:pt x="0" y="0"/>
                  </a:moveTo>
                  <a:lnTo>
                    <a:pt x="4236863" y="2446673"/>
                  </a:lnTo>
                  <a:lnTo>
                    <a:pt x="4236863" y="2894729"/>
                  </a:lnTo>
                  <a:lnTo>
                    <a:pt x="0" y="44870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158;p46">
              <a:extLst>
                <a:ext uri="{FF2B5EF4-FFF2-40B4-BE49-F238E27FC236}">
                  <a16:creationId xmlns:a16="http://schemas.microsoft.com/office/drawing/2014/main" id="{F0879408-102A-C165-2816-2207D881C937}"/>
                </a:ext>
              </a:extLst>
            </p:cNvPr>
            <p:cNvSpPr/>
            <p:nvPr/>
          </p:nvSpPr>
          <p:spPr>
            <a:xfrm>
              <a:off x="1069587" y="3429901"/>
              <a:ext cx="17499" cy="26289"/>
            </a:xfrm>
            <a:custGeom>
              <a:avLst/>
              <a:gdLst/>
              <a:ahLst/>
              <a:cxnLst/>
              <a:rect l="l" t="t" r="r" b="b"/>
              <a:pathLst>
                <a:path w="174985" h="262890" extrusionOk="0">
                  <a:moveTo>
                    <a:pt x="174985" y="182064"/>
                  </a:moveTo>
                  <a:cubicBezTo>
                    <a:pt x="174985" y="249338"/>
                    <a:pt x="135809" y="280688"/>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57979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0"/>
          <p:cNvPicPr preferRelativeResize="0"/>
          <p:nvPr/>
        </p:nvPicPr>
        <p:blipFill rotWithShape="1">
          <a:blip r:embed="rId3">
            <a:alphaModFix/>
          </a:blip>
          <a:srcRect l="20000"/>
          <a:stretch/>
        </p:blipFill>
        <p:spPr>
          <a:xfrm>
            <a:off x="6096000" y="0"/>
            <a:ext cx="3048000" cy="5143500"/>
          </a:xfrm>
          <a:prstGeom prst="rect">
            <a:avLst/>
          </a:prstGeom>
          <a:noFill/>
          <a:ln>
            <a:noFill/>
          </a:ln>
        </p:spPr>
      </p:pic>
      <p:sp>
        <p:nvSpPr>
          <p:cNvPr id="274" name="Google Shape;274;p20"/>
          <p:cNvSpPr txBox="1">
            <a:spLocks noGrp="1"/>
          </p:cNvSpPr>
          <p:nvPr>
            <p:ph type="title"/>
          </p:nvPr>
        </p:nvSpPr>
        <p:spPr>
          <a:xfrm>
            <a:off x="855300" y="836000"/>
            <a:ext cx="43485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Future Scope</a:t>
            </a:r>
            <a:endParaRPr dirty="0"/>
          </a:p>
        </p:txBody>
      </p:sp>
      <p:sp>
        <p:nvSpPr>
          <p:cNvPr id="275" name="Google Shape;275;p20"/>
          <p:cNvSpPr txBox="1">
            <a:spLocks noGrp="1"/>
          </p:cNvSpPr>
          <p:nvPr>
            <p:ph type="body" idx="1"/>
          </p:nvPr>
        </p:nvSpPr>
        <p:spPr>
          <a:xfrm>
            <a:off x="855300" y="1353948"/>
            <a:ext cx="4348500" cy="30339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dirty="0"/>
              <a:t>Make the video experience more real time.</a:t>
            </a:r>
          </a:p>
          <a:p>
            <a:pPr marL="0" lvl="0" indent="0" algn="l" rtl="0">
              <a:spcBef>
                <a:spcPts val="0"/>
              </a:spcBef>
              <a:spcAft>
                <a:spcPts val="800"/>
              </a:spcAft>
              <a:buNone/>
            </a:pPr>
            <a:r>
              <a:rPr lang="en" sz="2000" dirty="0"/>
              <a:t>The next step to this is to build an AR digital clone into the metaverse. </a:t>
            </a:r>
          </a:p>
          <a:p>
            <a:pPr marL="0" lvl="0" indent="0" algn="l" rtl="0">
              <a:spcBef>
                <a:spcPts val="0"/>
              </a:spcBef>
              <a:spcAft>
                <a:spcPts val="800"/>
              </a:spcAft>
              <a:buNone/>
            </a:pPr>
            <a:r>
              <a:rPr lang="en" sz="2000" dirty="0"/>
              <a:t>The future scope includes giving almost full thought process autonomy to the digital clone.</a:t>
            </a:r>
            <a:endParaRPr sz="2000" dirty="0"/>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Thank You! </a:t>
            </a:r>
            <a:endParaRPr dirty="0"/>
          </a:p>
        </p:txBody>
      </p:sp>
      <p:sp>
        <p:nvSpPr>
          <p:cNvPr id="689" name="Google Shape;689;p4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693" name="Google Shape;693;p43"/>
          <p:cNvSpPr txBox="1"/>
          <p:nvPr/>
        </p:nvSpPr>
        <p:spPr>
          <a:xfrm>
            <a:off x="2559962" y="3616897"/>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Barlow"/>
                <a:ea typeface="Barlow"/>
                <a:cs typeface="Barlow"/>
                <a:sym typeface="Barlow"/>
              </a:rPr>
              <a:t>Rajat Keshri</a:t>
            </a:r>
          </a:p>
          <a:p>
            <a:pPr marL="0" lvl="0" indent="0" algn="ctr" rtl="0">
              <a:spcBef>
                <a:spcPts val="0"/>
              </a:spcBef>
              <a:spcAft>
                <a:spcPts val="0"/>
              </a:spcAft>
              <a:buNone/>
            </a:pPr>
            <a:r>
              <a:rPr lang="en-US" sz="900" b="1" dirty="0">
                <a:solidFill>
                  <a:schemeClr val="dk1"/>
                </a:solidFill>
                <a:latin typeface="Barlow"/>
                <a:ea typeface="Barlow"/>
                <a:cs typeface="Barlow"/>
                <a:sym typeface="Barlow"/>
              </a:rPr>
              <a:t>Northeastern University</a:t>
            </a:r>
            <a:endParaRPr sz="900" dirty="0">
              <a:latin typeface="Barlow"/>
              <a:ea typeface="Barlow"/>
              <a:cs typeface="Barlow"/>
              <a:sym typeface="Barlow"/>
            </a:endParaRPr>
          </a:p>
        </p:txBody>
      </p:sp>
      <p:sp>
        <p:nvSpPr>
          <p:cNvPr id="2" name="Google Shape;693;p43">
            <a:extLst>
              <a:ext uri="{FF2B5EF4-FFF2-40B4-BE49-F238E27FC236}">
                <a16:creationId xmlns:a16="http://schemas.microsoft.com/office/drawing/2014/main" id="{632D3FFC-4A7F-824C-7673-F78DBD2AA42D}"/>
              </a:ext>
            </a:extLst>
          </p:cNvPr>
          <p:cNvSpPr txBox="1"/>
          <p:nvPr/>
        </p:nvSpPr>
        <p:spPr>
          <a:xfrm>
            <a:off x="5643368" y="360592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err="1">
                <a:solidFill>
                  <a:schemeClr val="dk1"/>
                </a:solidFill>
                <a:latin typeface="Barlow"/>
                <a:ea typeface="Barlow"/>
                <a:cs typeface="Barlow"/>
                <a:sym typeface="Barlow"/>
              </a:rPr>
              <a:t>Samanvya</a:t>
            </a:r>
            <a:r>
              <a:rPr lang="en-US" sz="1200" b="1" dirty="0">
                <a:solidFill>
                  <a:schemeClr val="dk1"/>
                </a:solidFill>
                <a:latin typeface="Barlow"/>
                <a:ea typeface="Barlow"/>
                <a:cs typeface="Barlow"/>
                <a:sym typeface="Barlow"/>
              </a:rPr>
              <a:t> Tripathi</a:t>
            </a:r>
          </a:p>
          <a:p>
            <a:pPr marL="0" lvl="0" indent="0" algn="ctr" rtl="0">
              <a:spcBef>
                <a:spcPts val="0"/>
              </a:spcBef>
              <a:spcAft>
                <a:spcPts val="0"/>
              </a:spcAft>
              <a:buNone/>
            </a:pPr>
            <a:r>
              <a:rPr lang="en-US" sz="900" b="1" dirty="0">
                <a:solidFill>
                  <a:schemeClr val="dk1"/>
                </a:solidFill>
                <a:latin typeface="Barlow"/>
                <a:ea typeface="Barlow"/>
                <a:cs typeface="Barlow"/>
                <a:sym typeface="Barlow"/>
              </a:rPr>
              <a:t>Northeastern University</a:t>
            </a:r>
            <a:endParaRPr sz="900" dirty="0">
              <a:latin typeface="Barlow"/>
              <a:ea typeface="Barlow"/>
              <a:cs typeface="Barlow"/>
              <a:sym typeface="Barlow"/>
            </a:endParaRPr>
          </a:p>
        </p:txBody>
      </p:sp>
      <p:pic>
        <p:nvPicPr>
          <p:cNvPr id="4" name="Picture 3">
            <a:extLst>
              <a:ext uri="{FF2B5EF4-FFF2-40B4-BE49-F238E27FC236}">
                <a16:creationId xmlns:a16="http://schemas.microsoft.com/office/drawing/2014/main" id="{690880BF-14AE-A859-004A-80203D42CDCC}"/>
              </a:ext>
            </a:extLst>
          </p:cNvPr>
          <p:cNvPicPr>
            <a:picLocks noChangeAspect="1"/>
          </p:cNvPicPr>
          <p:nvPr/>
        </p:nvPicPr>
        <p:blipFill>
          <a:blip r:embed="rId3"/>
          <a:stretch>
            <a:fillRect/>
          </a:stretch>
        </p:blipFill>
        <p:spPr>
          <a:xfrm>
            <a:off x="2437322" y="1785558"/>
            <a:ext cx="1734479" cy="1734479"/>
          </a:xfrm>
          <a:prstGeom prst="rect">
            <a:avLst/>
          </a:prstGeom>
        </p:spPr>
      </p:pic>
      <p:pic>
        <p:nvPicPr>
          <p:cNvPr id="8" name="Picture 7">
            <a:extLst>
              <a:ext uri="{FF2B5EF4-FFF2-40B4-BE49-F238E27FC236}">
                <a16:creationId xmlns:a16="http://schemas.microsoft.com/office/drawing/2014/main" id="{52E1F0D1-6F3E-7D3F-04A3-FD0AB11EB568}"/>
              </a:ext>
            </a:extLst>
          </p:cNvPr>
          <p:cNvPicPr>
            <a:picLocks noChangeAspect="1"/>
          </p:cNvPicPr>
          <p:nvPr/>
        </p:nvPicPr>
        <p:blipFill>
          <a:blip r:embed="rId4"/>
          <a:stretch>
            <a:fillRect/>
          </a:stretch>
        </p:blipFill>
        <p:spPr>
          <a:xfrm>
            <a:off x="5520728" y="1785558"/>
            <a:ext cx="1734479" cy="1734479"/>
          </a:xfrm>
          <a:prstGeom prst="rect">
            <a:avLst/>
          </a:prstGeom>
        </p:spPr>
      </p:pic>
      <p:sp>
        <p:nvSpPr>
          <p:cNvPr id="9" name="Google Shape;688;p43">
            <a:extLst>
              <a:ext uri="{FF2B5EF4-FFF2-40B4-BE49-F238E27FC236}">
                <a16:creationId xmlns:a16="http://schemas.microsoft.com/office/drawing/2014/main" id="{E89DBFDA-2EF0-0F45-672E-6FD008629B00}"/>
              </a:ext>
            </a:extLst>
          </p:cNvPr>
          <p:cNvSpPr txBox="1">
            <a:spLocks/>
          </p:cNvSpPr>
          <p:nvPr/>
        </p:nvSpPr>
        <p:spPr>
          <a:xfrm>
            <a:off x="5013961" y="4425915"/>
            <a:ext cx="3679440" cy="1981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endParaRPr lang="en-US"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a:spLocks noGrp="1"/>
          </p:cNvSpPr>
          <p:nvPr>
            <p:ph type="ctrTitle" idx="4294967295"/>
          </p:nvPr>
        </p:nvSpPr>
        <p:spPr>
          <a:xfrm>
            <a:off x="855300" y="2013983"/>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$ 162.71 Bn</a:t>
            </a:r>
            <a:endParaRPr sz="4800" dirty="0"/>
          </a:p>
        </p:txBody>
      </p:sp>
      <p:sp>
        <p:nvSpPr>
          <p:cNvPr id="350" name="Google Shape;350;p26"/>
          <p:cNvSpPr txBox="1">
            <a:spLocks noGrp="1"/>
          </p:cNvSpPr>
          <p:nvPr>
            <p:ph type="subTitle" idx="4294967295"/>
          </p:nvPr>
        </p:nvSpPr>
        <p:spPr>
          <a:xfrm>
            <a:off x="855300" y="2677283"/>
            <a:ext cx="4950768"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700" dirty="0"/>
              <a:t>Current value of AR/VR market</a:t>
            </a:r>
            <a:endParaRPr sz="1700" dirty="0"/>
          </a:p>
        </p:txBody>
      </p:sp>
      <p:sp>
        <p:nvSpPr>
          <p:cNvPr id="351" name="Google Shape;351;p26"/>
          <p:cNvSpPr txBox="1">
            <a:spLocks noGrp="1"/>
          </p:cNvSpPr>
          <p:nvPr>
            <p:ph type="ctrTitle" idx="4294967295"/>
          </p:nvPr>
        </p:nvSpPr>
        <p:spPr>
          <a:xfrm>
            <a:off x="855300" y="3438743"/>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65%</a:t>
            </a:r>
            <a:endParaRPr sz="4800" dirty="0"/>
          </a:p>
        </p:txBody>
      </p:sp>
      <p:sp>
        <p:nvSpPr>
          <p:cNvPr id="352" name="Google Shape;352;p26"/>
          <p:cNvSpPr txBox="1">
            <a:spLocks noGrp="1"/>
          </p:cNvSpPr>
          <p:nvPr>
            <p:ph type="subTitle" idx="4294967295"/>
          </p:nvPr>
        </p:nvSpPr>
        <p:spPr>
          <a:xfrm>
            <a:off x="855300" y="4116400"/>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dirty="0"/>
              <a:t>O</a:t>
            </a:r>
            <a:r>
              <a:rPr lang="en" sz="2000" dirty="0"/>
              <a:t>f the day is spent online!</a:t>
            </a:r>
            <a:endParaRPr sz="2000" dirty="0"/>
          </a:p>
        </p:txBody>
      </p:sp>
      <p:sp>
        <p:nvSpPr>
          <p:cNvPr id="353" name="Google Shape;353;p26"/>
          <p:cNvSpPr txBox="1">
            <a:spLocks noGrp="1"/>
          </p:cNvSpPr>
          <p:nvPr>
            <p:ph type="ctrTitle" idx="4294967295"/>
          </p:nvPr>
        </p:nvSpPr>
        <p:spPr>
          <a:xfrm>
            <a:off x="917889" y="322987"/>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5,070,530,901</a:t>
            </a:r>
            <a:endParaRPr sz="4800" dirty="0"/>
          </a:p>
        </p:txBody>
      </p:sp>
      <p:sp>
        <p:nvSpPr>
          <p:cNvPr id="354" name="Google Shape;354;p26"/>
          <p:cNvSpPr txBox="1">
            <a:spLocks noGrp="1"/>
          </p:cNvSpPr>
          <p:nvPr>
            <p:ph type="subTitle" idx="4294967295"/>
          </p:nvPr>
        </p:nvSpPr>
        <p:spPr>
          <a:xfrm>
            <a:off x="917888" y="1000645"/>
            <a:ext cx="5970859"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dirty="0"/>
              <a:t>The Number of People on the internet every Day!</a:t>
            </a:r>
          </a:p>
        </p:txBody>
      </p:sp>
      <p:sp>
        <p:nvSpPr>
          <p:cNvPr id="355" name="Google Shape;355;p2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51" name="Grupo 50">
            <a:extLst>
              <a:ext uri="{FF2B5EF4-FFF2-40B4-BE49-F238E27FC236}">
                <a16:creationId xmlns:a16="http://schemas.microsoft.com/office/drawing/2014/main" id="{4821C6E0-D628-1045-909A-C4A8E9F1A2C5}"/>
              </a:ext>
            </a:extLst>
          </p:cNvPr>
          <p:cNvGrpSpPr/>
          <p:nvPr/>
        </p:nvGrpSpPr>
        <p:grpSpPr>
          <a:xfrm>
            <a:off x="5274684" y="918580"/>
            <a:ext cx="3869316" cy="4436065"/>
            <a:chOff x="5419407" y="3281869"/>
            <a:chExt cx="743968" cy="852939"/>
          </a:xfrm>
        </p:grpSpPr>
        <p:sp>
          <p:nvSpPr>
            <p:cNvPr id="52"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9943-1F4A-D87F-6735-A8454C8C722F}"/>
              </a:ext>
            </a:extLst>
          </p:cNvPr>
          <p:cNvSpPr>
            <a:spLocks noGrp="1"/>
          </p:cNvSpPr>
          <p:nvPr>
            <p:ph type="title"/>
          </p:nvPr>
        </p:nvSpPr>
        <p:spPr/>
        <p:txBody>
          <a:bodyPr/>
          <a:lstStyle/>
          <a:p>
            <a:r>
              <a:rPr lang="en" dirty="0"/>
              <a:t>What is Meta-Identity?</a:t>
            </a:r>
            <a:endParaRPr lang="en-IN" dirty="0"/>
          </a:p>
        </p:txBody>
      </p:sp>
      <p:sp>
        <p:nvSpPr>
          <p:cNvPr id="3" name="Text Placeholder 2">
            <a:extLst>
              <a:ext uri="{FF2B5EF4-FFF2-40B4-BE49-F238E27FC236}">
                <a16:creationId xmlns:a16="http://schemas.microsoft.com/office/drawing/2014/main" id="{60E00183-D5D5-16CE-330D-B311E14A52A0}"/>
              </a:ext>
            </a:extLst>
          </p:cNvPr>
          <p:cNvSpPr>
            <a:spLocks noGrp="1"/>
          </p:cNvSpPr>
          <p:nvPr>
            <p:ph type="body" idx="1"/>
          </p:nvPr>
        </p:nvSpPr>
        <p:spPr>
          <a:xfrm>
            <a:off x="855299" y="1353947"/>
            <a:ext cx="5363965" cy="3634912"/>
          </a:xfrm>
        </p:spPr>
        <p:txBody>
          <a:bodyPr/>
          <a:lstStyle/>
          <a:p>
            <a:r>
              <a:rPr lang="en-IN" sz="1800" dirty="0"/>
              <a:t>Meta-Identity is a platform that lets users build an avatar which then acts as the single source of truth for all their interactions on the internet/metaverses.</a:t>
            </a:r>
          </a:p>
          <a:p>
            <a:r>
              <a:rPr lang="en-IN" sz="1800" dirty="0"/>
              <a:t>This creator of the avatar has the power to teach it (the avatar) to </a:t>
            </a:r>
          </a:p>
          <a:p>
            <a:pPr lvl="1"/>
            <a:r>
              <a:rPr lang="en-IN" sz="1800" dirty="0"/>
              <a:t>Look</a:t>
            </a:r>
          </a:p>
          <a:p>
            <a:pPr lvl="1"/>
            <a:r>
              <a:rPr lang="en-IN" sz="1800" dirty="0"/>
              <a:t>Speak</a:t>
            </a:r>
          </a:p>
          <a:p>
            <a:pPr lvl="1"/>
            <a:r>
              <a:rPr lang="en-IN" sz="1800" dirty="0"/>
              <a:t>Think</a:t>
            </a:r>
          </a:p>
          <a:p>
            <a:pPr marL="76200" indent="0">
              <a:buNone/>
            </a:pPr>
            <a:r>
              <a:rPr lang="en-IN" sz="1800" dirty="0"/>
              <a:t>	like the creator themselves.</a:t>
            </a:r>
          </a:p>
        </p:txBody>
      </p:sp>
      <p:sp>
        <p:nvSpPr>
          <p:cNvPr id="4" name="Slide Number Placeholder 3">
            <a:extLst>
              <a:ext uri="{FF2B5EF4-FFF2-40B4-BE49-F238E27FC236}">
                <a16:creationId xmlns:a16="http://schemas.microsoft.com/office/drawing/2014/main" id="{1B86734A-3502-066D-59A3-4308754E824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40894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What is Meta-Identity? </a:t>
            </a:r>
            <a:r>
              <a:rPr lang="en-IN" dirty="0"/>
              <a:t>C</a:t>
            </a:r>
            <a:r>
              <a:rPr lang="en" dirty="0"/>
              <a:t>ontd…</a:t>
            </a:r>
            <a:endParaRPr dirty="0"/>
          </a:p>
        </p:txBody>
      </p:sp>
      <p:sp>
        <p:nvSpPr>
          <p:cNvPr id="108" name="Google Shape;108;p12"/>
          <p:cNvSpPr txBox="1">
            <a:spLocks noGrp="1"/>
          </p:cNvSpPr>
          <p:nvPr>
            <p:ph type="body" idx="1"/>
          </p:nvPr>
        </p:nvSpPr>
        <p:spPr>
          <a:xfrm>
            <a:off x="855275" y="1353950"/>
            <a:ext cx="4620383" cy="3395900"/>
          </a:xfrm>
          <a:prstGeom prst="rect">
            <a:avLst/>
          </a:prstGeom>
        </p:spPr>
        <p:txBody>
          <a:bodyPr spcFirstLastPara="1" wrap="square" lIns="0" tIns="0" rIns="0" bIns="0" anchor="t" anchorCtr="0">
            <a:noAutofit/>
          </a:bodyPr>
          <a:lstStyle/>
          <a:p>
            <a:pPr marL="171450" lvl="0" indent="-171450" algn="just" rtl="0">
              <a:spcBef>
                <a:spcPts val="0"/>
              </a:spcBef>
              <a:spcAft>
                <a:spcPts val="0"/>
              </a:spcAft>
              <a:buClr>
                <a:schemeClr val="dk1"/>
              </a:buClr>
              <a:buSzPts val="1100"/>
              <a:buFontTx/>
              <a:buChar char="-"/>
            </a:pPr>
            <a:r>
              <a:rPr lang="en-US" sz="1200" b="1" dirty="0"/>
              <a:t>As we go into the future, the size and power of the social media and internet has been increasing exponentially.</a:t>
            </a:r>
          </a:p>
          <a:p>
            <a:pPr marL="171450" lvl="0" indent="-171450" algn="just" rtl="0">
              <a:spcBef>
                <a:spcPts val="0"/>
              </a:spcBef>
              <a:spcAft>
                <a:spcPts val="0"/>
              </a:spcAft>
              <a:buClr>
                <a:schemeClr val="dk1"/>
              </a:buClr>
              <a:buSzPts val="1100"/>
              <a:buFontTx/>
              <a:buChar char="-"/>
            </a:pPr>
            <a:endParaRPr lang="en-US" sz="1200" b="1" dirty="0"/>
          </a:p>
          <a:p>
            <a:pPr marL="171450" lvl="0" indent="-171450" algn="just" rtl="0">
              <a:spcBef>
                <a:spcPts val="0"/>
              </a:spcBef>
              <a:spcAft>
                <a:spcPts val="0"/>
              </a:spcAft>
              <a:buClr>
                <a:schemeClr val="dk1"/>
              </a:buClr>
              <a:buSzPts val="1100"/>
              <a:buFontTx/>
              <a:buChar char="-"/>
            </a:pPr>
            <a:r>
              <a:rPr lang="en-US" sz="1200" b="1" dirty="0"/>
              <a:t>With the enhancement of social technology, every person is having a stronger social presence day by day.</a:t>
            </a:r>
          </a:p>
          <a:p>
            <a:pPr marL="171450" indent="-171450" algn="just">
              <a:buClr>
                <a:schemeClr val="dk1"/>
              </a:buClr>
              <a:buSzPts val="1100"/>
              <a:buFontTx/>
              <a:buChar char="-"/>
            </a:pPr>
            <a:endParaRPr lang="en-US" sz="1200" b="1" dirty="0"/>
          </a:p>
          <a:p>
            <a:pPr marL="171450" indent="-171450" algn="just">
              <a:buClr>
                <a:schemeClr val="dk1"/>
              </a:buClr>
              <a:buSzPts val="1100"/>
              <a:buFontTx/>
              <a:buChar char="-"/>
            </a:pPr>
            <a:r>
              <a:rPr lang="en-US" sz="1200" b="1" dirty="0"/>
              <a:t>Meta-Identity comes here and translates a person’s identity and clones personality into the digital sphere and the metaverse.</a:t>
            </a:r>
          </a:p>
          <a:p>
            <a:pPr marL="171450" indent="-171450" algn="just">
              <a:buClr>
                <a:schemeClr val="dk1"/>
              </a:buClr>
              <a:buSzPts val="1100"/>
              <a:buFontTx/>
              <a:buChar char="-"/>
            </a:pPr>
            <a:endParaRPr lang="en-US" sz="1200" b="1" dirty="0"/>
          </a:p>
          <a:p>
            <a:pPr marL="171450" indent="-171450" algn="just">
              <a:buClr>
                <a:schemeClr val="dk1"/>
              </a:buClr>
              <a:buSzPts val="1100"/>
              <a:buFontTx/>
              <a:buChar char="-"/>
            </a:pPr>
            <a:r>
              <a:rPr lang="en-US" sz="1200" b="1" dirty="0"/>
              <a:t>Meta-identity gives every human a chance to clone themselves with their personality, speech and looks, to create a digital presence for eternity.</a:t>
            </a:r>
          </a:p>
          <a:p>
            <a:pPr marL="171450" indent="-171450" algn="just">
              <a:buClr>
                <a:schemeClr val="dk1"/>
              </a:buClr>
              <a:buSzPts val="1100"/>
              <a:buFontTx/>
              <a:buChar char="-"/>
            </a:pPr>
            <a:r>
              <a:rPr lang="en-US" sz="1200" b="1" dirty="0"/>
              <a:t>The best part is, this “cloned presence” can be used with any verse that a company builds, and your avatar will be compatible with all the leading “Metaverses”.</a:t>
            </a:r>
          </a:p>
          <a:p>
            <a:pPr marL="171450" indent="-171450" algn="just">
              <a:buClr>
                <a:schemeClr val="dk1"/>
              </a:buClr>
              <a:buSzPts val="1100"/>
              <a:buFontTx/>
              <a:buChar char="-"/>
            </a:pPr>
            <a:endParaRPr lang="en-US" sz="1200" b="1" dirty="0"/>
          </a:p>
          <a:p>
            <a:pPr marL="171450" indent="-171450" algn="just">
              <a:buClr>
                <a:schemeClr val="dk1"/>
              </a:buClr>
              <a:buSzPts val="1100"/>
              <a:buFontTx/>
              <a:buChar char="-"/>
            </a:pPr>
            <a:endParaRPr lang="en-US" sz="1200" b="1" dirty="0"/>
          </a:p>
          <a:p>
            <a:pPr marL="0" indent="0" algn="just">
              <a:buClr>
                <a:schemeClr val="dk1"/>
              </a:buClr>
              <a:buSzPts val="1100"/>
              <a:buNone/>
            </a:pPr>
            <a:endParaRPr lang="en-US" sz="1200" b="1" dirty="0"/>
          </a:p>
          <a:p>
            <a:pPr marL="0" lvl="0" indent="0" algn="just" rtl="0">
              <a:spcBef>
                <a:spcPts val="0"/>
              </a:spcBef>
              <a:spcAft>
                <a:spcPts val="0"/>
              </a:spcAft>
              <a:buClr>
                <a:schemeClr val="dk1"/>
              </a:buClr>
              <a:buSzPts val="1100"/>
              <a:buFont typeface="Arial"/>
              <a:buNone/>
            </a:pPr>
            <a:endParaRPr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7" name="Grupo 6">
            <a:extLst>
              <a:ext uri="{FF2B5EF4-FFF2-40B4-BE49-F238E27FC236}">
                <a16:creationId xmlns:a16="http://schemas.microsoft.com/office/drawing/2014/main" id="{24DE113D-7B5E-3A3B-B426-AF8F45C01E65}"/>
              </a:ext>
            </a:extLst>
          </p:cNvPr>
          <p:cNvGrpSpPr/>
          <p:nvPr/>
        </p:nvGrpSpPr>
        <p:grpSpPr>
          <a:xfrm>
            <a:off x="5564071" y="961461"/>
            <a:ext cx="3288564" cy="2950891"/>
            <a:chOff x="6928587" y="2421571"/>
            <a:chExt cx="761805" cy="683582"/>
          </a:xfrm>
        </p:grpSpPr>
        <p:sp>
          <p:nvSpPr>
            <p:cNvPr id="8" name="Google Shape;928;p46">
              <a:extLst>
                <a:ext uri="{FF2B5EF4-FFF2-40B4-BE49-F238E27FC236}">
                  <a16:creationId xmlns:a16="http://schemas.microsoft.com/office/drawing/2014/main" id="{17CD3715-A733-34A0-21BF-8569F362B13E}"/>
                </a:ext>
              </a:extLst>
            </p:cNvPr>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29;p46">
              <a:extLst>
                <a:ext uri="{FF2B5EF4-FFF2-40B4-BE49-F238E27FC236}">
                  <a16:creationId xmlns:a16="http://schemas.microsoft.com/office/drawing/2014/main" id="{4AFB5593-ACB9-CD3E-8567-4494715BADA4}"/>
                </a:ext>
              </a:extLst>
            </p:cNvPr>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30;p46">
              <a:extLst>
                <a:ext uri="{FF2B5EF4-FFF2-40B4-BE49-F238E27FC236}">
                  <a16:creationId xmlns:a16="http://schemas.microsoft.com/office/drawing/2014/main" id="{36975DAA-4B06-116F-FD39-24D6D5A7FE21}"/>
                </a:ext>
              </a:extLst>
            </p:cNvPr>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31;p46">
              <a:extLst>
                <a:ext uri="{FF2B5EF4-FFF2-40B4-BE49-F238E27FC236}">
                  <a16:creationId xmlns:a16="http://schemas.microsoft.com/office/drawing/2014/main" id="{19D7D810-BC03-D363-4D2C-8D8EF6423AD3}"/>
                </a:ext>
              </a:extLst>
            </p:cNvPr>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32;p46">
              <a:extLst>
                <a:ext uri="{FF2B5EF4-FFF2-40B4-BE49-F238E27FC236}">
                  <a16:creationId xmlns:a16="http://schemas.microsoft.com/office/drawing/2014/main" id="{371C6366-D51F-33CA-47A9-FF0FB8D1F0B0}"/>
                </a:ext>
              </a:extLst>
            </p:cNvPr>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33;p46">
              <a:extLst>
                <a:ext uri="{FF2B5EF4-FFF2-40B4-BE49-F238E27FC236}">
                  <a16:creationId xmlns:a16="http://schemas.microsoft.com/office/drawing/2014/main" id="{06F5D8E0-00F8-9B26-B35F-654D3AB39320}"/>
                </a:ext>
              </a:extLst>
            </p:cNvPr>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34;p46">
              <a:extLst>
                <a:ext uri="{FF2B5EF4-FFF2-40B4-BE49-F238E27FC236}">
                  <a16:creationId xmlns:a16="http://schemas.microsoft.com/office/drawing/2014/main" id="{6AD9B6B1-CEA9-457E-305C-913F9A38AFE9}"/>
                </a:ext>
              </a:extLst>
            </p:cNvPr>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35;p46">
              <a:extLst>
                <a:ext uri="{FF2B5EF4-FFF2-40B4-BE49-F238E27FC236}">
                  <a16:creationId xmlns:a16="http://schemas.microsoft.com/office/drawing/2014/main" id="{360548B5-B049-3FF4-6F32-5B5E79FCE03E}"/>
                </a:ext>
              </a:extLst>
            </p:cNvPr>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36;p46">
              <a:extLst>
                <a:ext uri="{FF2B5EF4-FFF2-40B4-BE49-F238E27FC236}">
                  <a16:creationId xmlns:a16="http://schemas.microsoft.com/office/drawing/2014/main" id="{1192E07A-9F5B-014B-D661-CD190322F403}"/>
                </a:ext>
              </a:extLst>
            </p:cNvPr>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37;p46">
              <a:extLst>
                <a:ext uri="{FF2B5EF4-FFF2-40B4-BE49-F238E27FC236}">
                  <a16:creationId xmlns:a16="http://schemas.microsoft.com/office/drawing/2014/main" id="{A613B5B8-2332-30A1-E6A2-D91937B95A44}"/>
                </a:ext>
              </a:extLst>
            </p:cNvPr>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38;p46">
              <a:extLst>
                <a:ext uri="{FF2B5EF4-FFF2-40B4-BE49-F238E27FC236}">
                  <a16:creationId xmlns:a16="http://schemas.microsoft.com/office/drawing/2014/main" id="{F58CFF1A-AAC3-3F23-3DFB-4C4DD919B68B}"/>
                </a:ext>
              </a:extLst>
            </p:cNvPr>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39;p46">
              <a:extLst>
                <a:ext uri="{FF2B5EF4-FFF2-40B4-BE49-F238E27FC236}">
                  <a16:creationId xmlns:a16="http://schemas.microsoft.com/office/drawing/2014/main" id="{69AB98E2-0112-64E7-D02B-0A3988B4AEA4}"/>
                </a:ext>
              </a:extLst>
            </p:cNvPr>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40;p46">
              <a:extLst>
                <a:ext uri="{FF2B5EF4-FFF2-40B4-BE49-F238E27FC236}">
                  <a16:creationId xmlns:a16="http://schemas.microsoft.com/office/drawing/2014/main" id="{DBF7717A-1352-0B18-BA30-5C0E60EA0347}"/>
                </a:ext>
              </a:extLst>
            </p:cNvPr>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41;p46">
              <a:extLst>
                <a:ext uri="{FF2B5EF4-FFF2-40B4-BE49-F238E27FC236}">
                  <a16:creationId xmlns:a16="http://schemas.microsoft.com/office/drawing/2014/main" id="{EB284AFC-EA82-DB12-95AE-749BE9D5F70E}"/>
                </a:ext>
              </a:extLst>
            </p:cNvPr>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42;p46">
              <a:extLst>
                <a:ext uri="{FF2B5EF4-FFF2-40B4-BE49-F238E27FC236}">
                  <a16:creationId xmlns:a16="http://schemas.microsoft.com/office/drawing/2014/main" id="{CFFE38B6-D736-BF30-CFEC-B3ECCBA77318}"/>
                </a:ext>
              </a:extLst>
            </p:cNvPr>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43;p46">
              <a:extLst>
                <a:ext uri="{FF2B5EF4-FFF2-40B4-BE49-F238E27FC236}">
                  <a16:creationId xmlns:a16="http://schemas.microsoft.com/office/drawing/2014/main" id="{E54EF9D5-51F7-3F94-21C8-0F08ED6384F0}"/>
                </a:ext>
              </a:extLst>
            </p:cNvPr>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44;p46">
              <a:extLst>
                <a:ext uri="{FF2B5EF4-FFF2-40B4-BE49-F238E27FC236}">
                  <a16:creationId xmlns:a16="http://schemas.microsoft.com/office/drawing/2014/main" id="{DCC289D9-8F48-3CEF-F0C6-184295FE33C8}"/>
                </a:ext>
              </a:extLst>
            </p:cNvPr>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45;p46">
              <a:extLst>
                <a:ext uri="{FF2B5EF4-FFF2-40B4-BE49-F238E27FC236}">
                  <a16:creationId xmlns:a16="http://schemas.microsoft.com/office/drawing/2014/main" id="{C1743EE2-BF30-F973-4697-1790079A79E3}"/>
                </a:ext>
              </a:extLst>
            </p:cNvPr>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46;p46">
              <a:extLst>
                <a:ext uri="{FF2B5EF4-FFF2-40B4-BE49-F238E27FC236}">
                  <a16:creationId xmlns:a16="http://schemas.microsoft.com/office/drawing/2014/main" id="{9EF36F51-7692-E139-7FEB-10E82533F44C}"/>
                </a:ext>
              </a:extLst>
            </p:cNvPr>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47;p46">
              <a:extLst>
                <a:ext uri="{FF2B5EF4-FFF2-40B4-BE49-F238E27FC236}">
                  <a16:creationId xmlns:a16="http://schemas.microsoft.com/office/drawing/2014/main" id="{68F1659B-3DC3-8E14-E45D-C841E2124D23}"/>
                </a:ext>
              </a:extLst>
            </p:cNvPr>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48;p46">
              <a:extLst>
                <a:ext uri="{FF2B5EF4-FFF2-40B4-BE49-F238E27FC236}">
                  <a16:creationId xmlns:a16="http://schemas.microsoft.com/office/drawing/2014/main" id="{BCD2047B-E15C-4EF4-BC9E-04F5FC98CE2C}"/>
                </a:ext>
              </a:extLst>
            </p:cNvPr>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49;p46">
              <a:extLst>
                <a:ext uri="{FF2B5EF4-FFF2-40B4-BE49-F238E27FC236}">
                  <a16:creationId xmlns:a16="http://schemas.microsoft.com/office/drawing/2014/main" id="{46571339-5A74-9F54-EB63-E8317C82B27B}"/>
                </a:ext>
              </a:extLst>
            </p:cNvPr>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50;p46">
              <a:extLst>
                <a:ext uri="{FF2B5EF4-FFF2-40B4-BE49-F238E27FC236}">
                  <a16:creationId xmlns:a16="http://schemas.microsoft.com/office/drawing/2014/main" id="{6528909A-C06D-DD6F-C09C-D58F4BD76E6A}"/>
                </a:ext>
              </a:extLst>
            </p:cNvPr>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51;p46">
              <a:extLst>
                <a:ext uri="{FF2B5EF4-FFF2-40B4-BE49-F238E27FC236}">
                  <a16:creationId xmlns:a16="http://schemas.microsoft.com/office/drawing/2014/main" id="{36B0EAC8-A371-6C0A-A75E-D2DDA6701ED0}"/>
                </a:ext>
              </a:extLst>
            </p:cNvPr>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52;p46">
              <a:extLst>
                <a:ext uri="{FF2B5EF4-FFF2-40B4-BE49-F238E27FC236}">
                  <a16:creationId xmlns:a16="http://schemas.microsoft.com/office/drawing/2014/main" id="{5F03C4F6-E88D-1CD8-0318-E5D330A11622}"/>
                </a:ext>
              </a:extLst>
            </p:cNvPr>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53;p46">
              <a:extLst>
                <a:ext uri="{FF2B5EF4-FFF2-40B4-BE49-F238E27FC236}">
                  <a16:creationId xmlns:a16="http://schemas.microsoft.com/office/drawing/2014/main" id="{BAA11169-49D6-1516-F6DF-39F26A3BF5DD}"/>
                </a:ext>
              </a:extLst>
            </p:cNvPr>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54;p46">
              <a:extLst>
                <a:ext uri="{FF2B5EF4-FFF2-40B4-BE49-F238E27FC236}">
                  <a16:creationId xmlns:a16="http://schemas.microsoft.com/office/drawing/2014/main" id="{B63827F0-1E69-1B71-A7B6-D8ACC39DDEAB}"/>
                </a:ext>
              </a:extLst>
            </p:cNvPr>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55;p46">
              <a:extLst>
                <a:ext uri="{FF2B5EF4-FFF2-40B4-BE49-F238E27FC236}">
                  <a16:creationId xmlns:a16="http://schemas.microsoft.com/office/drawing/2014/main" id="{7978A8EF-2EB6-0034-CAD7-76F88B48286A}"/>
                </a:ext>
              </a:extLst>
            </p:cNvPr>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56;p46">
              <a:extLst>
                <a:ext uri="{FF2B5EF4-FFF2-40B4-BE49-F238E27FC236}">
                  <a16:creationId xmlns:a16="http://schemas.microsoft.com/office/drawing/2014/main" id="{C41B1A7D-DA89-276D-61F0-1EB5FC8DD166}"/>
                </a:ext>
              </a:extLst>
            </p:cNvPr>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What does Meta-Identity Solve?</a:t>
            </a:r>
            <a:endParaRPr dirty="0"/>
          </a:p>
        </p:txBody>
      </p:sp>
      <p:sp>
        <p:nvSpPr>
          <p:cNvPr id="163" name="Google Shape;163;p16"/>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dirty="0"/>
              <a:t>Consistency: </a:t>
            </a:r>
            <a:r>
              <a:rPr lang="en" sz="1800" dirty="0"/>
              <a:t>One avatar for all your metaverses. </a:t>
            </a:r>
          </a:p>
          <a:p>
            <a:pPr marL="457200" lvl="0" indent="-381000" algn="l" rtl="0">
              <a:spcBef>
                <a:spcPts val="0"/>
              </a:spcBef>
              <a:spcAft>
                <a:spcPts val="0"/>
              </a:spcAft>
              <a:buSzPts val="2400"/>
              <a:buChar char="╸"/>
            </a:pPr>
            <a:r>
              <a:rPr lang="en" dirty="0"/>
              <a:t>Compatibility: </a:t>
            </a:r>
            <a:r>
              <a:rPr lang="en" sz="1800" dirty="0"/>
              <a:t>Plug and play the same avatar into every metaverse: we provide an easy to use API to help interact with avatars.</a:t>
            </a:r>
          </a:p>
          <a:p>
            <a:pPr marL="457200" lvl="0" indent="-381000" algn="l" rtl="0">
              <a:spcBef>
                <a:spcPts val="0"/>
              </a:spcBef>
              <a:spcAft>
                <a:spcPts val="0"/>
              </a:spcAft>
              <a:buSzPts val="2400"/>
              <a:buChar char="╸"/>
            </a:pPr>
            <a:r>
              <a:rPr lang="en" dirty="0"/>
              <a:t>Security: </a:t>
            </a:r>
            <a:r>
              <a:rPr lang="en" sz="1800" dirty="0"/>
              <a:t>User data does not leave the client’s machine needed for cloning.</a:t>
            </a:r>
          </a:p>
          <a:p>
            <a:pPr marL="457200" lvl="0" indent="-381000" algn="l" rtl="0">
              <a:spcBef>
                <a:spcPts val="0"/>
              </a:spcBef>
              <a:spcAft>
                <a:spcPts val="0"/>
              </a:spcAft>
              <a:buSzPts val="2400"/>
              <a:buChar char="╸"/>
            </a:pPr>
            <a:r>
              <a:rPr lang="en" dirty="0"/>
              <a:t>Hyper-personalisation of Avatars: </a:t>
            </a:r>
            <a:r>
              <a:rPr lang="en" sz="1800" dirty="0"/>
              <a:t>Let you set a lot of fine-grained details to make yourself stand-out in the metaverse</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19724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How are we unique?</a:t>
            </a:r>
            <a:endParaRPr dirty="0"/>
          </a:p>
        </p:txBody>
      </p:sp>
      <p:sp>
        <p:nvSpPr>
          <p:cNvPr id="163" name="Google Shape;163;p16"/>
          <p:cNvSpPr txBox="1">
            <a:spLocks noGrp="1"/>
          </p:cNvSpPr>
          <p:nvPr>
            <p:ph type="body" idx="1"/>
          </p:nvPr>
        </p:nvSpPr>
        <p:spPr>
          <a:xfrm>
            <a:off x="855300" y="1353948"/>
            <a:ext cx="5307000" cy="3395902"/>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dirty="0"/>
              <a:t>Security: </a:t>
            </a:r>
            <a:r>
              <a:rPr lang="en" sz="1600" dirty="0"/>
              <a:t>We use an adaptation of federated learning along with strong server side encryption to store our (your) language models. We periodically finetune and improve the model on your device, so your data doesn’t leave your device. We then follow the best encryption practices to secure your model on cloud! </a:t>
            </a:r>
          </a:p>
          <a:p>
            <a:pPr marL="457200" lvl="0" indent="-381000" algn="l" rtl="0">
              <a:spcBef>
                <a:spcPts val="0"/>
              </a:spcBef>
              <a:spcAft>
                <a:spcPts val="0"/>
              </a:spcAft>
              <a:buSzPts val="2400"/>
              <a:buChar char="╸"/>
            </a:pPr>
            <a:r>
              <a:rPr lang="en" dirty="0"/>
              <a:t>Plug and Play: </a:t>
            </a:r>
            <a:r>
              <a:rPr lang="en" sz="1600" dirty="0"/>
              <a:t>One avatar, multi metaverses</a:t>
            </a:r>
          </a:p>
          <a:p>
            <a:pPr marL="457200" lvl="0" indent="-381000" algn="l" rtl="0">
              <a:spcBef>
                <a:spcPts val="0"/>
              </a:spcBef>
              <a:spcAft>
                <a:spcPts val="0"/>
              </a:spcAft>
              <a:buSzPts val="2400"/>
              <a:buChar char="╸"/>
            </a:pPr>
            <a:r>
              <a:rPr lang="en" dirty="0"/>
              <a:t>Feedback Loop: </a:t>
            </a:r>
            <a:r>
              <a:rPr lang="en" sz="1600" dirty="0"/>
              <a:t>We let the user go through the avatar’s interactions and improve the way it replies/interacts</a:t>
            </a:r>
            <a:endParaRPr sz="16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63004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345891"/>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How we built it?</a:t>
            </a:r>
            <a:endParaRPr dirty="0"/>
          </a:p>
        </p:txBody>
      </p:sp>
      <p:sp>
        <p:nvSpPr>
          <p:cNvPr id="163" name="Google Shape;163;p16"/>
          <p:cNvSpPr txBox="1">
            <a:spLocks noGrp="1"/>
          </p:cNvSpPr>
          <p:nvPr>
            <p:ph type="body" idx="1"/>
          </p:nvPr>
        </p:nvSpPr>
        <p:spPr>
          <a:xfrm>
            <a:off x="839772" y="1012177"/>
            <a:ext cx="5307000" cy="2874023"/>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US" sz="1600" dirty="0"/>
              <a:t>- Meta-Identity of a person is built in 3 steps – 1) Personality cloning via chat data, 2) Speech and voice cloning  and 3) Face and looks cloning. The web app accepts chat data, speech and input image.</a:t>
            </a:r>
          </a:p>
          <a:p>
            <a:pPr marL="76200" lvl="0" indent="0" algn="l" rtl="0">
              <a:spcBef>
                <a:spcPts val="0"/>
              </a:spcBef>
              <a:spcAft>
                <a:spcPts val="0"/>
              </a:spcAft>
              <a:buSzPts val="2400"/>
              <a:buNone/>
            </a:pPr>
            <a:endParaRPr lang="en-US" sz="1600" dirty="0"/>
          </a:p>
          <a:p>
            <a:pPr marL="76200" lvl="0" indent="0" algn="l" rtl="0">
              <a:spcBef>
                <a:spcPts val="0"/>
              </a:spcBef>
              <a:spcAft>
                <a:spcPts val="0"/>
              </a:spcAft>
              <a:buSzPts val="2400"/>
              <a:buNone/>
            </a:pPr>
            <a:r>
              <a:rPr lang="en-US" sz="1600" dirty="0"/>
              <a:t>- We used a variety of SOTA DL Models for Language and Vision tasks, some/most of them running in containers on cloud. We also provide an interface to integrate 3</a:t>
            </a:r>
            <a:r>
              <a:rPr lang="en-US" sz="1600" baseline="30000" dirty="0"/>
              <a:t>rd</a:t>
            </a:r>
            <a:r>
              <a:rPr lang="en-US" sz="1600" dirty="0"/>
              <a:t> party APIs to expose your chatbot. </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24" name="Google Shape;224;p17"/>
          <p:cNvSpPr txBox="1">
            <a:spLocks noGrp="1"/>
          </p:cNvSpPr>
          <p:nvPr>
            <p:ph type="ctrTitle" idx="4294967295"/>
          </p:nvPr>
        </p:nvSpPr>
        <p:spPr>
          <a:xfrm>
            <a:off x="1786332" y="1469877"/>
            <a:ext cx="3530345" cy="208644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t>Demo!</a:t>
            </a:r>
            <a:endParaRPr sz="6000" dirty="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27722" y="302343"/>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Solutions Architecture</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E30FBAFA-AD19-FDDC-03FB-A34F047381AC}"/>
              </a:ext>
            </a:extLst>
          </p:cNvPr>
          <p:cNvPicPr>
            <a:picLocks noChangeAspect="1"/>
          </p:cNvPicPr>
          <p:nvPr/>
        </p:nvPicPr>
        <p:blipFill>
          <a:blip r:embed="rId3"/>
          <a:stretch>
            <a:fillRect/>
          </a:stretch>
        </p:blipFill>
        <p:spPr>
          <a:xfrm>
            <a:off x="1719100" y="890219"/>
            <a:ext cx="5123012" cy="3859631"/>
          </a:xfrm>
          <a:prstGeom prst="rect">
            <a:avLst/>
          </a:prstGeom>
        </p:spPr>
      </p:pic>
    </p:spTree>
    <p:extLst>
      <p:ext uri="{BB962C8B-B14F-4D97-AF65-F5344CB8AC3E}">
        <p14:creationId xmlns:p14="http://schemas.microsoft.com/office/powerpoint/2010/main" val="725053180"/>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1476</TotalTime>
  <Words>789</Words>
  <Application>Microsoft Office PowerPoint</Application>
  <PresentationFormat>On-screen Show (16:9)</PresentationFormat>
  <Paragraphs>120</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Barlow</vt:lpstr>
      <vt:lpstr>Barlow Light</vt:lpstr>
      <vt:lpstr>Calibri</vt:lpstr>
      <vt:lpstr>Arial</vt:lpstr>
      <vt:lpstr>Minola template</vt:lpstr>
      <vt:lpstr>Meta - Identity</vt:lpstr>
      <vt:lpstr>$ 162.71 Bn</vt:lpstr>
      <vt:lpstr>What is Meta-Identity?</vt:lpstr>
      <vt:lpstr>What is Meta-Identity? Contd…</vt:lpstr>
      <vt:lpstr>What does Meta-Identity Solve?</vt:lpstr>
      <vt:lpstr>How are we unique?</vt:lpstr>
      <vt:lpstr>How we built it?</vt:lpstr>
      <vt:lpstr>Demo!</vt:lpstr>
      <vt:lpstr>Solutions Architecture</vt:lpstr>
      <vt:lpstr>The Network Architecture - Overall</vt:lpstr>
      <vt:lpstr>The Network Architecture – In Depth</vt:lpstr>
      <vt:lpstr>PowerPoint Presentation</vt:lpstr>
      <vt:lpstr>PowerPoint Presentation</vt:lpstr>
      <vt:lpstr>PowerPoint Presentation</vt:lpstr>
      <vt:lpstr>Digital personification chat bot</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samanvyat@gmail.com</cp:lastModifiedBy>
  <cp:revision>63</cp:revision>
  <dcterms:modified xsi:type="dcterms:W3CDTF">2022-11-13T14:46:59Z</dcterms:modified>
</cp:coreProperties>
</file>