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58a1f993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58a1f993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58a1f993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58a1f993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58a1f993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58a1f993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58a1f993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58a1f993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58a1f9934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58a1f993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58a1f993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58a1f993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acridini/curso_rf_uff"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youtube.com/watch?v=7VeUPuFGJH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mlr.mlr-org.com/index.html" TargetMode="External"/><Relationship Id="rId4" Type="http://schemas.openxmlformats.org/officeDocument/2006/relationships/hyperlink" Target="https://code.earthengine.goog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4914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t>Random Forest</a:t>
            </a:r>
            <a:endParaRPr sz="4000"/>
          </a:p>
        </p:txBody>
      </p:sp>
      <p:sp>
        <p:nvSpPr>
          <p:cNvPr id="87" name="Google Shape;87;p13"/>
          <p:cNvSpPr txBox="1"/>
          <p:nvPr>
            <p:ph idx="1" type="subTitle"/>
          </p:nvPr>
        </p:nvSpPr>
        <p:spPr>
          <a:xfrm>
            <a:off x="311700" y="13734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Introdução e aplicação utilizando R (MLR) e Google Earth Engine</a:t>
            </a:r>
            <a:endParaRPr/>
          </a:p>
        </p:txBody>
      </p:sp>
      <p:sp>
        <p:nvSpPr>
          <p:cNvPr id="88" name="Google Shape;88;p13"/>
          <p:cNvSpPr txBox="1"/>
          <p:nvPr/>
        </p:nvSpPr>
        <p:spPr>
          <a:xfrm>
            <a:off x="6343275" y="4299975"/>
            <a:ext cx="2450400" cy="4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a:t>Eduardo Lacerda</a:t>
            </a:r>
            <a:endParaRPr/>
          </a:p>
        </p:txBody>
      </p:sp>
      <p:sp>
        <p:nvSpPr>
          <p:cNvPr id="89" name="Google Shape;89;p13"/>
          <p:cNvSpPr txBox="1"/>
          <p:nvPr>
            <p:ph idx="1" type="subTitle"/>
          </p:nvPr>
        </p:nvSpPr>
        <p:spPr>
          <a:xfrm>
            <a:off x="3450300" y="3791400"/>
            <a:ext cx="5382000" cy="352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pt-BR" sz="1200"/>
              <a:t>Github com os códigos e dados do curso: </a:t>
            </a:r>
            <a:r>
              <a:rPr lang="pt-BR" sz="1100" u="sng">
                <a:solidFill>
                  <a:schemeClr val="hlink"/>
                </a:solidFill>
                <a:latin typeface="Arial"/>
                <a:ea typeface="Arial"/>
                <a:cs typeface="Arial"/>
                <a:sym typeface="Arial"/>
                <a:hlinkClick r:id="rId3"/>
              </a:rPr>
              <a:t>https://github.com/sacridini/curso_rf_uff</a:t>
            </a:r>
            <a:endParaRPr/>
          </a:p>
        </p:txBody>
      </p:sp>
      <p:pic>
        <p:nvPicPr>
          <p:cNvPr id="90" name="Google Shape;90;p13"/>
          <p:cNvPicPr preferRelativeResize="0"/>
          <p:nvPr/>
        </p:nvPicPr>
        <p:blipFill>
          <a:blip r:embed="rId4">
            <a:alphaModFix/>
          </a:blip>
          <a:stretch>
            <a:fillRect/>
          </a:stretch>
        </p:blipFill>
        <p:spPr>
          <a:xfrm>
            <a:off x="204900" y="2402850"/>
            <a:ext cx="3145500" cy="235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ctrTitle"/>
          </p:nvPr>
        </p:nvSpPr>
        <p:spPr>
          <a:xfrm>
            <a:off x="311700" y="4914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t>Random Forest</a:t>
            </a:r>
            <a:endParaRPr sz="4000"/>
          </a:p>
        </p:txBody>
      </p:sp>
      <p:sp>
        <p:nvSpPr>
          <p:cNvPr id="96" name="Google Shape;96;p14"/>
          <p:cNvSpPr txBox="1"/>
          <p:nvPr/>
        </p:nvSpPr>
        <p:spPr>
          <a:xfrm>
            <a:off x="394975" y="1550075"/>
            <a:ext cx="8205000" cy="33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a:latin typeface="Lato"/>
                <a:ea typeface="Lato"/>
                <a:cs typeface="Lato"/>
                <a:sym typeface="Lato"/>
              </a:rPr>
              <a:t>Árvores de Decisão: São mais fáceis de serem manipuladas que outros algoritmos e tb mais fáceis de se interpretar. No entanto, possui um alto grau de imprecisão.</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pt-BR">
                <a:latin typeface="Lato"/>
                <a:ea typeface="Lato"/>
                <a:cs typeface="Lato"/>
                <a:sym typeface="Lato"/>
              </a:rPr>
              <a:t>Acabam sendo boas para classificar dados que foram usados para treinar a árvore, mas ruins para treinar outros dados posteriormente.</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317500" lvl="0" marL="457200" rtl="0" algn="just">
              <a:spcBef>
                <a:spcPts val="0"/>
              </a:spcBef>
              <a:spcAft>
                <a:spcPts val="0"/>
              </a:spcAft>
              <a:buSzPts val="1400"/>
              <a:buFont typeface="Lato"/>
              <a:buChar char="+"/>
            </a:pPr>
            <a:r>
              <a:rPr lang="pt-BR">
                <a:latin typeface="Lato"/>
                <a:ea typeface="Lato"/>
                <a:cs typeface="Lato"/>
                <a:sym typeface="Lato"/>
              </a:rPr>
              <a:t>estudos:</a:t>
            </a:r>
            <a:endParaRPr>
              <a:latin typeface="Lato"/>
              <a:ea typeface="Lato"/>
              <a:cs typeface="Lato"/>
              <a:sym typeface="Lato"/>
            </a:endParaRPr>
          </a:p>
          <a:p>
            <a:pPr indent="0" lvl="0" marL="0" rtl="0" algn="just">
              <a:spcBef>
                <a:spcPts val="0"/>
              </a:spcBef>
              <a:spcAft>
                <a:spcPts val="0"/>
              </a:spcAft>
              <a:buNone/>
            </a:pPr>
            <a:r>
              <a:rPr lang="pt-BR" sz="1100" u="sng">
                <a:solidFill>
                  <a:schemeClr val="hlink"/>
                </a:solidFill>
                <a:hlinkClick r:id="rId3"/>
              </a:rPr>
              <a:t>https://www.youtube.com/watch?v=7VeUPuFGJHk</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311700" y="4914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t>Random Forest</a:t>
            </a:r>
            <a:endParaRPr sz="4000"/>
          </a:p>
        </p:txBody>
      </p:sp>
      <p:sp>
        <p:nvSpPr>
          <p:cNvPr id="102" name="Google Shape;102;p15"/>
          <p:cNvSpPr txBox="1"/>
          <p:nvPr/>
        </p:nvSpPr>
        <p:spPr>
          <a:xfrm>
            <a:off x="394975" y="1550075"/>
            <a:ext cx="8205000" cy="33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a:latin typeface="Lato"/>
                <a:ea typeface="Lato"/>
                <a:cs typeface="Lato"/>
                <a:sym typeface="Lato"/>
              </a:rPr>
              <a:t>O algoritmo de Random Forest tem melhor performance e é mais flexível porque parte da ideia da utilização de várias árvores de decisão, e não somente uma. </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pt-BR">
                <a:latin typeface="Lato"/>
                <a:ea typeface="Lato"/>
                <a:cs typeface="Lato"/>
                <a:sym typeface="Lato"/>
              </a:rPr>
              <a:t>O primeiro passo do algoritmo é criar várias versões aleatórias do mesmo dataset de entrada através de um processo chamado “Bootstraping”. Este processo consiste em basicamente criar cópias do seu dado de entrada só que com a ordem os dados organizada de forma aleatória e até mesmo com algumas repetições. A cópia, apesar de poder ter entradas repetidas, deve ter o mesmo tamanho que </a:t>
            </a:r>
            <a:r>
              <a:rPr lang="pt-BR">
                <a:latin typeface="Lato"/>
                <a:ea typeface="Lato"/>
                <a:cs typeface="Lato"/>
                <a:sym typeface="Lato"/>
              </a:rPr>
              <a:t>o dado original. Ou seja, alguns dados do original não vão aparecer em algumas cópias.</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311700" y="4914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t>Random Forest</a:t>
            </a:r>
            <a:endParaRPr sz="4000"/>
          </a:p>
        </p:txBody>
      </p:sp>
      <p:sp>
        <p:nvSpPr>
          <p:cNvPr id="108" name="Google Shape;108;p16"/>
          <p:cNvSpPr txBox="1"/>
          <p:nvPr/>
        </p:nvSpPr>
        <p:spPr>
          <a:xfrm>
            <a:off x="394975" y="1550075"/>
            <a:ext cx="8205000" cy="33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a:latin typeface="Lato"/>
                <a:ea typeface="Lato"/>
                <a:cs typeface="Lato"/>
                <a:sym typeface="Lato"/>
              </a:rPr>
              <a:t>No próximo passo, o algoritmo cria árvores de decisão para todas as cópias do dado de entrada, mas utilizando apenas algumas das variáveis possível.</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pt-BR">
                <a:latin typeface="Lato"/>
                <a:ea typeface="Lato"/>
                <a:cs typeface="Lato"/>
                <a:sym typeface="Lato"/>
              </a:rPr>
              <a:t>A escolha de qual variável (classe) utilizar é feita de forma aleatória pelo algoritmo, e o número de variáveis a serem consideradas pode ser configurada pelo usuário.</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311700" y="4914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t>Random Forest</a:t>
            </a:r>
            <a:endParaRPr sz="4000"/>
          </a:p>
        </p:txBody>
      </p:sp>
      <p:sp>
        <p:nvSpPr>
          <p:cNvPr id="114" name="Google Shape;114;p17"/>
          <p:cNvSpPr txBox="1"/>
          <p:nvPr/>
        </p:nvSpPr>
        <p:spPr>
          <a:xfrm>
            <a:off x="394975" y="1550075"/>
            <a:ext cx="8205000" cy="33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a:latin typeface="Lato"/>
                <a:ea typeface="Lato"/>
                <a:cs typeface="Lato"/>
                <a:sym typeface="Lato"/>
              </a:rPr>
              <a:t>Com último passo, após o algoritmo criar centenas de árvores de decisão, o algoritmo pega a primeira entrada do seu dado de entrada e classifica a entrada em todas as centenas de árvores criadas. O resultado que mais aparecer dentre todas as árvores é escolhida finalmente como a resposta do random forest.</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pt-BR">
                <a:latin typeface="Lato"/>
                <a:ea typeface="Lato"/>
                <a:cs typeface="Lato"/>
                <a:sym typeface="Lato"/>
              </a:rPr>
              <a:t>PS: O processo de fazer o “bootstrapping” do dado de entrada, e o processo de agregação final é chamado de “bagging” entre os especialistas.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311700" y="4914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t>Random Forest</a:t>
            </a:r>
            <a:endParaRPr sz="4000"/>
          </a:p>
        </p:txBody>
      </p:sp>
      <p:sp>
        <p:nvSpPr>
          <p:cNvPr id="120" name="Google Shape;120;p18"/>
          <p:cNvSpPr txBox="1"/>
          <p:nvPr/>
        </p:nvSpPr>
        <p:spPr>
          <a:xfrm>
            <a:off x="394975" y="1550075"/>
            <a:ext cx="8205000" cy="33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a:latin typeface="Lato"/>
                <a:ea typeface="Lato"/>
                <a:cs typeface="Lato"/>
                <a:sym typeface="Lato"/>
              </a:rPr>
              <a:t>É bastante possível, principalmente em datasets muito grandes, que algumas entradas do dado original não sejam escolhidas pelo processo de bootstrapping. Como ao final o algoritmo utiliza todas as entradas do dado original para fazer uma classificação final (bagging), estas entradas que não foram utilizadas lá no início são chamadas de amostras “out-of-bag”. O algoritmo gera além de tudo um erro somente para estas amostras “especiais” chamado “out-of-bag error”.</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pt-BR">
                <a:latin typeface="Lato"/>
                <a:ea typeface="Lato"/>
                <a:cs typeface="Lato"/>
                <a:sym typeface="Lato"/>
              </a:rPr>
              <a:t>O “out-of-bag error” é importante para podermos entender melhor o quanto o algoritmo está errando. Isso pode ser utilizado como um parâmetro importante na hora de escolher quantas variáveis (ou classes) utilizamos na construção das árvores aleatórias lá no início do processo (lembra?).</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ctrTitle"/>
          </p:nvPr>
        </p:nvSpPr>
        <p:spPr>
          <a:xfrm>
            <a:off x="311700" y="4914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000"/>
              <a:t>Random Forest</a:t>
            </a:r>
            <a:endParaRPr sz="4000"/>
          </a:p>
        </p:txBody>
      </p:sp>
      <p:sp>
        <p:nvSpPr>
          <p:cNvPr id="126" name="Google Shape;126;p19"/>
          <p:cNvSpPr txBox="1"/>
          <p:nvPr/>
        </p:nvSpPr>
        <p:spPr>
          <a:xfrm>
            <a:off x="350000" y="2367325"/>
            <a:ext cx="8205000" cy="333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a:latin typeface="Lato"/>
                <a:ea typeface="Lato"/>
                <a:cs typeface="Lato"/>
                <a:sym typeface="Lato"/>
              </a:rPr>
              <a:t>Prática R: </a:t>
            </a:r>
            <a:r>
              <a:rPr lang="pt-BR" sz="1100" u="sng">
                <a:solidFill>
                  <a:schemeClr val="hlink"/>
                </a:solidFill>
                <a:hlinkClick r:id="rId3"/>
              </a:rPr>
              <a:t>https://mlr.mlr-org.com/index.html</a:t>
            </a:r>
            <a:endParaRPr>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a:p>
            <a:pPr indent="0" lvl="0" marL="0" rtl="0" algn="just">
              <a:spcBef>
                <a:spcPts val="0"/>
              </a:spcBef>
              <a:spcAft>
                <a:spcPts val="0"/>
              </a:spcAft>
              <a:buNone/>
            </a:pPr>
            <a:r>
              <a:rPr lang="pt-BR">
                <a:latin typeface="Lato"/>
                <a:ea typeface="Lato"/>
                <a:cs typeface="Lato"/>
                <a:sym typeface="Lato"/>
              </a:rPr>
              <a:t>Prática Google Earth Engine: </a:t>
            </a:r>
            <a:r>
              <a:rPr lang="pt-BR" sz="1100" u="sng">
                <a:solidFill>
                  <a:schemeClr val="hlink"/>
                </a:solidFill>
                <a:hlinkClick r:id="rId4"/>
              </a:rPr>
              <a:t>https://code.earthengine.google.com/</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