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65" r:id="rId4"/>
    <p:sldId id="268" r:id="rId5"/>
    <p:sldId id="269" r:id="rId6"/>
    <p:sldId id="263" r:id="rId7"/>
    <p:sldId id="262" r:id="rId8"/>
    <p:sldId id="266" r:id="rId9"/>
    <p:sldId id="267" r:id="rId10"/>
    <p:sldId id="270" r:id="rId11"/>
    <p:sldId id="273" r:id="rId12"/>
    <p:sldId id="274" r:id="rId13"/>
    <p:sldId id="281" r:id="rId14"/>
    <p:sldId id="275" r:id="rId15"/>
    <p:sldId id="280" r:id="rId16"/>
    <p:sldId id="279" r:id="rId17"/>
    <p:sldId id="276" r:id="rId18"/>
    <p:sldId id="282" r:id="rId19"/>
    <p:sldId id="283" r:id="rId20"/>
    <p:sldId id="271" r:id="rId21"/>
    <p:sldId id="277"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99" d="100"/>
          <a:sy n="99"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27001-3BA2-4C4B-A4E5-393ACA37FFA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BA308EB8-5815-42CF-B215-1ECCCE4DE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1AB7BA42-D777-43A4-B2E5-AFDE1EC1462C}"/>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439F3140-2202-4ABF-B2F3-19327F21282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9E5CF4B-55BE-422F-B73E-33021CF99CCF}"/>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16692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2EEF3-FB2A-432B-A1D4-E7B0ACD678E1}"/>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0BA34982-2E40-44E1-AEC7-45A41800607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DF48A6EE-F5AE-46B9-8275-A842209D5239}"/>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FAEE015A-4192-4310-A09D-4FD3DD1868F3}"/>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362AD92-4B57-481E-AC60-206B91F0A875}"/>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5372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D8C9B4-B45D-426D-8BFD-64882945BA0D}"/>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DF4896B8-B25A-4740-BD7F-BF53C9E689E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9A936816-4988-4D63-9599-7074E33D6C58}"/>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755A8635-714A-4493-AD7F-B1530F958EDD}"/>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5B056350-9529-4609-BD4C-5F344E89485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84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08ADE-D299-4C64-A826-1CA9F6FB0BD4}"/>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E207280C-F597-49F6-B6B4-AC6C56840A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86DE425-1A0B-43E4-917D-98E6C3DAC8A1}"/>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4B1AD98D-D575-440C-8C69-C4FD03E5AFE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E6A41D8-A1F8-4627-A0D8-EB9B77282F74}"/>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85802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49D4A-DF0C-4BF5-952C-7018F305BDE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F933C148-903B-4BC6-A32F-6396A466F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2D4334B-2CF8-4362-AA07-17F8251885E3}"/>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96A110A9-3361-49D5-8E4B-1CBD292DA2C8}"/>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F243B0-68B2-4064-A19C-72FC1188842C}"/>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89309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A189A-88F7-4E6F-9309-36CEFFE67D71}"/>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8F92B7A6-210C-46CF-B771-5236BD63145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EFEA976D-7685-421C-B600-3ABAF2929C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55DFB564-E14E-4A98-9461-EAB42B8DF113}"/>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6" name="Espaço Reservado para Rodapé 5">
            <a:extLst>
              <a:ext uri="{FF2B5EF4-FFF2-40B4-BE49-F238E27FC236}">
                <a16:creationId xmlns:a16="http://schemas.microsoft.com/office/drawing/2014/main" id="{3A230C78-4A60-4802-B7DA-C9C8568D11E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FB0BD977-75C9-4ECA-B251-3B924BEB4CBA}"/>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7116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1D486-4153-4FF1-87A0-CF11EF08DCA2}"/>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ED561827-F453-4D3C-BF69-A85A2480D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22AAE31-5353-40DF-B0CF-823EA32D900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BCAB8D01-C3F7-45F5-B995-8EBE47E1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E0930BF-CB82-4561-AFE8-CE773CB840E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9A0D3E36-6563-4BAD-B00D-386113832C8A}"/>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8" name="Espaço Reservado para Rodapé 7">
            <a:extLst>
              <a:ext uri="{FF2B5EF4-FFF2-40B4-BE49-F238E27FC236}">
                <a16:creationId xmlns:a16="http://schemas.microsoft.com/office/drawing/2014/main" id="{7B3A82EA-6CEC-4E98-81EB-CEACC4D8EB15}"/>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9338EC67-522C-442F-A632-3F09375ABE43}"/>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5010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81DC0-43B2-46DB-ADA5-9E978B91991E}"/>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5624BFDA-5481-469B-B1EC-98E495971E21}"/>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4" name="Espaço Reservado para Rodapé 3">
            <a:extLst>
              <a:ext uri="{FF2B5EF4-FFF2-40B4-BE49-F238E27FC236}">
                <a16:creationId xmlns:a16="http://schemas.microsoft.com/office/drawing/2014/main" id="{12072BC0-F194-4729-8548-907A6F133384}"/>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93B2A890-E95D-4EC0-BB2C-37A4ECCA35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265119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A65202E-7542-4DBC-A478-C65B0E2F6730}"/>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3" name="Espaço Reservado para Rodapé 2">
            <a:extLst>
              <a:ext uri="{FF2B5EF4-FFF2-40B4-BE49-F238E27FC236}">
                <a16:creationId xmlns:a16="http://schemas.microsoft.com/office/drawing/2014/main" id="{16D1BD49-E082-4FF5-9326-C25900A80F97}"/>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A7B36A18-B545-4A1A-B7A9-4DB176408042}"/>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366917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442F9-0A07-488D-B017-59793468516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68059601-BE0E-4327-B6FB-03ECAB539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214E9F7F-49D3-43B7-9101-A99A84B1D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4BAAF25-E8E5-474E-8726-328839C4E136}"/>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6" name="Espaço Reservado para Rodapé 5">
            <a:extLst>
              <a:ext uri="{FF2B5EF4-FFF2-40B4-BE49-F238E27FC236}">
                <a16:creationId xmlns:a16="http://schemas.microsoft.com/office/drawing/2014/main" id="{30AD3732-EF02-4827-B9E0-80BEECA9B433}"/>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0270585D-FC58-44E2-BD39-7BC6A75134B6}"/>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09559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E14D3-44F9-4FF9-B38F-8A3905D9397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F140FEF6-23C8-4CF4-92CD-3794A08C7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E0EFE498-B4BE-45BE-9E90-3B2165E8D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703CEE4-1362-4C2F-8778-159C66069E8F}"/>
              </a:ext>
            </a:extLst>
          </p:cNvPr>
          <p:cNvSpPr>
            <a:spLocks noGrp="1"/>
          </p:cNvSpPr>
          <p:nvPr>
            <p:ph type="dt" sz="half" idx="10"/>
          </p:nvPr>
        </p:nvSpPr>
        <p:spPr/>
        <p:txBody>
          <a:bodyPr/>
          <a:lstStyle/>
          <a:p>
            <a:fld id="{DA7F9FD5-B1F9-40AC-94BE-057AF3414BD9}" type="datetimeFigureOut">
              <a:rPr lang="en-US" smtClean="0"/>
              <a:t>9/20/2020</a:t>
            </a:fld>
            <a:endParaRPr lang="en-US"/>
          </a:p>
        </p:txBody>
      </p:sp>
      <p:sp>
        <p:nvSpPr>
          <p:cNvPr id="6" name="Espaço Reservado para Rodapé 5">
            <a:extLst>
              <a:ext uri="{FF2B5EF4-FFF2-40B4-BE49-F238E27FC236}">
                <a16:creationId xmlns:a16="http://schemas.microsoft.com/office/drawing/2014/main" id="{7E527B87-A863-4929-BC9C-C73EF1EDA20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81EC9556-27F8-49AB-BDA9-59AA0377EA2E}"/>
              </a:ext>
            </a:extLst>
          </p:cNvPr>
          <p:cNvSpPr>
            <a:spLocks noGrp="1"/>
          </p:cNvSpPr>
          <p:nvPr>
            <p:ph type="sldNum" sz="quarter" idx="12"/>
          </p:nvPr>
        </p:nvSpPr>
        <p:spPr/>
        <p:txBody>
          <a:bodyPr/>
          <a:lstStyle/>
          <a:p>
            <a:fld id="{C2FDAEC0-92AB-43F5-9CF9-07AA536CA521}" type="slidenum">
              <a:rPr lang="en-US" smtClean="0"/>
              <a:t>‹nº›</a:t>
            </a:fld>
            <a:endParaRPr lang="en-US"/>
          </a:p>
        </p:txBody>
      </p:sp>
    </p:spTree>
    <p:extLst>
      <p:ext uri="{BB962C8B-B14F-4D97-AF65-F5344CB8AC3E}">
        <p14:creationId xmlns:p14="http://schemas.microsoft.com/office/powerpoint/2010/main" val="149452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1E00D5F-26A8-4852-A99A-AAF158CE10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B125C1EA-45CD-4C74-9879-792D4AB271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BBBD20A7-CB46-4EE5-96C6-C83C15AB7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F9FD5-B1F9-40AC-94BE-057AF3414BD9}" type="datetimeFigureOut">
              <a:rPr lang="en-US" smtClean="0"/>
              <a:t>9/20/2020</a:t>
            </a:fld>
            <a:endParaRPr lang="en-US"/>
          </a:p>
        </p:txBody>
      </p:sp>
      <p:sp>
        <p:nvSpPr>
          <p:cNvPr id="5" name="Espaço Reservado para Rodapé 4">
            <a:extLst>
              <a:ext uri="{FF2B5EF4-FFF2-40B4-BE49-F238E27FC236}">
                <a16:creationId xmlns:a16="http://schemas.microsoft.com/office/drawing/2014/main" id="{6ED07EF2-AF63-4D38-B2A1-B99CADCC2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ço Reservado para Número de Slide 5">
            <a:extLst>
              <a:ext uri="{FF2B5EF4-FFF2-40B4-BE49-F238E27FC236}">
                <a16:creationId xmlns:a16="http://schemas.microsoft.com/office/drawing/2014/main" id="{476C0708-C445-4914-8B39-5FB70160E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DAEC0-92AB-43F5-9CF9-07AA536CA521}" type="slidenum">
              <a:rPr lang="en-US" smtClean="0"/>
              <a:t>‹nº›</a:t>
            </a:fld>
            <a:endParaRPr lang="en-US"/>
          </a:p>
        </p:txBody>
      </p:sp>
    </p:spTree>
    <p:extLst>
      <p:ext uri="{BB962C8B-B14F-4D97-AF65-F5344CB8AC3E}">
        <p14:creationId xmlns:p14="http://schemas.microsoft.com/office/powerpoint/2010/main" val="409486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tidymodels.or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sp>
        <p:nvSpPr>
          <p:cNvPr id="13" name="CaixaDeTexto 12">
            <a:extLst>
              <a:ext uri="{FF2B5EF4-FFF2-40B4-BE49-F238E27FC236}">
                <a16:creationId xmlns:a16="http://schemas.microsoft.com/office/drawing/2014/main" id="{BA08417C-48F1-4DC1-ACA6-7501C3425D19}"/>
              </a:ext>
            </a:extLst>
          </p:cNvPr>
          <p:cNvSpPr txBox="1"/>
          <p:nvPr/>
        </p:nvSpPr>
        <p:spPr>
          <a:xfrm>
            <a:off x="594360" y="1005744"/>
            <a:ext cx="11003280" cy="1569660"/>
          </a:xfrm>
          <a:prstGeom prst="rect">
            <a:avLst/>
          </a:prstGeom>
          <a:noFill/>
        </p:spPr>
        <p:txBody>
          <a:bodyPr wrap="square">
            <a:spAutoFit/>
          </a:bodyPr>
          <a:lstStyle/>
          <a:p>
            <a:pPr algn="ctr"/>
            <a:r>
              <a:rPr lang="en-US" sz="4800" b="0" i="0" dirty="0">
                <a:solidFill>
                  <a:schemeClr val="accent1">
                    <a:lumMod val="75000"/>
                  </a:schemeClr>
                </a:solidFill>
                <a:effectLst/>
                <a:latin typeface="Arial" panose="020B0604020202020204" pitchFamily="34" charset="0"/>
              </a:rPr>
              <a:t>Land Use Land Cover Classification using Machine Learning Methods</a:t>
            </a:r>
            <a:endParaRPr lang="en-US" sz="4800" dirty="0">
              <a:solidFill>
                <a:schemeClr val="accent1">
                  <a:lumMod val="75000"/>
                </a:schemeClr>
              </a:solidFill>
            </a:endParaRPr>
          </a:p>
        </p:txBody>
      </p:sp>
      <p:sp>
        <p:nvSpPr>
          <p:cNvPr id="15" name="CaixaDeTexto 14">
            <a:extLst>
              <a:ext uri="{FF2B5EF4-FFF2-40B4-BE49-F238E27FC236}">
                <a16:creationId xmlns:a16="http://schemas.microsoft.com/office/drawing/2014/main" id="{C09BBB94-F76F-4EBC-9F28-FE61DC2D96F2}"/>
              </a:ext>
            </a:extLst>
          </p:cNvPr>
          <p:cNvSpPr txBox="1"/>
          <p:nvPr/>
        </p:nvSpPr>
        <p:spPr>
          <a:xfrm>
            <a:off x="594360" y="3198167"/>
            <a:ext cx="11003280" cy="461665"/>
          </a:xfrm>
          <a:prstGeom prst="rect">
            <a:avLst/>
          </a:prstGeom>
          <a:noFill/>
        </p:spPr>
        <p:txBody>
          <a:bodyPr wrap="square">
            <a:spAutoFit/>
          </a:bodyPr>
          <a:lstStyle/>
          <a:p>
            <a:pPr algn="ctr"/>
            <a:r>
              <a:rPr lang="en-US" sz="2400" dirty="0">
                <a:solidFill>
                  <a:schemeClr val="accent1">
                    <a:lumMod val="75000"/>
                  </a:schemeClr>
                </a:solidFill>
              </a:rPr>
              <a:t>Eduardo Ribeiro </a:t>
            </a:r>
            <a:r>
              <a:rPr lang="en-US" sz="2400" dirty="0" err="1">
                <a:solidFill>
                  <a:schemeClr val="accent1">
                    <a:lumMod val="75000"/>
                  </a:schemeClr>
                </a:solidFill>
              </a:rPr>
              <a:t>Lacerda</a:t>
            </a:r>
            <a:endParaRPr lang="en-US" sz="2400" dirty="0">
              <a:solidFill>
                <a:schemeClr val="accent1">
                  <a:lumMod val="75000"/>
                </a:schemeClr>
              </a:solidFill>
            </a:endParaRPr>
          </a:p>
        </p:txBody>
      </p:sp>
      <p:sp>
        <p:nvSpPr>
          <p:cNvPr id="17" name="CaixaDeTexto 16">
            <a:extLst>
              <a:ext uri="{FF2B5EF4-FFF2-40B4-BE49-F238E27FC236}">
                <a16:creationId xmlns:a16="http://schemas.microsoft.com/office/drawing/2014/main" id="{636B3690-AACE-4FBA-B1D3-DAEE5403C037}"/>
              </a:ext>
            </a:extLst>
          </p:cNvPr>
          <p:cNvSpPr txBox="1"/>
          <p:nvPr/>
        </p:nvSpPr>
        <p:spPr>
          <a:xfrm>
            <a:off x="594360" y="3959390"/>
            <a:ext cx="11003280" cy="646331"/>
          </a:xfrm>
          <a:prstGeom prst="rect">
            <a:avLst/>
          </a:prstGeom>
          <a:noFill/>
        </p:spPr>
        <p:txBody>
          <a:bodyPr wrap="square">
            <a:spAutoFit/>
          </a:bodyPr>
          <a:lstStyle/>
          <a:p>
            <a:pPr algn="ctr"/>
            <a:r>
              <a:rPr lang="en-US" sz="1800" b="0" i="0" dirty="0">
                <a:solidFill>
                  <a:srgbClr val="888888"/>
                </a:solidFill>
                <a:effectLst/>
                <a:latin typeface="Arial" panose="020B0604020202020204" pitchFamily="34" charset="0"/>
              </a:rPr>
              <a:t>Fluminense Federal University (UFF)</a:t>
            </a:r>
          </a:p>
          <a:p>
            <a:pPr algn="ctr"/>
            <a:r>
              <a:rPr lang="en-US" dirty="0">
                <a:solidFill>
                  <a:srgbClr val="888888"/>
                </a:solidFill>
                <a:latin typeface="Arial" panose="020B0604020202020204" pitchFamily="34" charset="0"/>
              </a:rPr>
              <a:t>International Institute for Sustainability (IIS)</a:t>
            </a:r>
            <a:endParaRPr lang="en-US" sz="2000" dirty="0">
              <a:solidFill>
                <a:schemeClr val="accent1">
                  <a:lumMod val="75000"/>
                </a:schemeClr>
              </a:solidFill>
            </a:endParaRPr>
          </a:p>
        </p:txBody>
      </p:sp>
    </p:spTree>
    <p:extLst>
      <p:ext uri="{BB962C8B-B14F-4D97-AF65-F5344CB8AC3E}">
        <p14:creationId xmlns:p14="http://schemas.microsoft.com/office/powerpoint/2010/main" val="3261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Now we choose the algorithm to use</a:t>
            </a:r>
          </a:p>
        </p:txBody>
      </p:sp>
      <p:sp>
        <p:nvSpPr>
          <p:cNvPr id="2" name="CaixaDeTexto 1">
            <a:extLst>
              <a:ext uri="{FF2B5EF4-FFF2-40B4-BE49-F238E27FC236}">
                <a16:creationId xmlns:a16="http://schemas.microsoft.com/office/drawing/2014/main" id="{A9EB7C85-029E-4ED8-84C5-94CC6569B035}"/>
              </a:ext>
            </a:extLst>
          </p:cNvPr>
          <p:cNvSpPr txBox="1"/>
          <p:nvPr/>
        </p:nvSpPr>
        <p:spPr>
          <a:xfrm>
            <a:off x="1309830" y="1256047"/>
            <a:ext cx="2569806" cy="369332"/>
          </a:xfrm>
          <a:prstGeom prst="rect">
            <a:avLst/>
          </a:prstGeom>
          <a:noFill/>
        </p:spPr>
        <p:txBody>
          <a:bodyPr wrap="none" rtlCol="0">
            <a:spAutoFit/>
          </a:bodyPr>
          <a:lstStyle/>
          <a:p>
            <a:r>
              <a:rPr lang="en-US" dirty="0"/>
              <a:t>There are many options…</a:t>
            </a:r>
          </a:p>
        </p:txBody>
      </p:sp>
      <p:pic>
        <p:nvPicPr>
          <p:cNvPr id="3" name="Imagem 2">
            <a:extLst>
              <a:ext uri="{FF2B5EF4-FFF2-40B4-BE49-F238E27FC236}">
                <a16:creationId xmlns:a16="http://schemas.microsoft.com/office/drawing/2014/main" id="{63319E4B-4911-42D2-AD81-DB125E397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67" y="1926151"/>
            <a:ext cx="4778567" cy="3521596"/>
          </a:xfrm>
          <a:prstGeom prst="rect">
            <a:avLst/>
          </a:prstGeom>
        </p:spPr>
      </p:pic>
      <p:pic>
        <p:nvPicPr>
          <p:cNvPr id="4" name="Imagem 3">
            <a:extLst>
              <a:ext uri="{FF2B5EF4-FFF2-40B4-BE49-F238E27FC236}">
                <a16:creationId xmlns:a16="http://schemas.microsoft.com/office/drawing/2014/main" id="{A73248AA-CD27-47C0-BC3D-3DEA4D059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351" y="1352142"/>
            <a:ext cx="5313546" cy="5290643"/>
          </a:xfrm>
          <a:prstGeom prst="rect">
            <a:avLst/>
          </a:prstGeom>
        </p:spPr>
      </p:pic>
    </p:spTree>
    <p:extLst>
      <p:ext uri="{BB962C8B-B14F-4D97-AF65-F5344CB8AC3E}">
        <p14:creationId xmlns:p14="http://schemas.microsoft.com/office/powerpoint/2010/main" val="363696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Output data</a:t>
            </a:r>
          </a:p>
        </p:txBody>
      </p:sp>
      <p:pic>
        <p:nvPicPr>
          <p:cNvPr id="4" name="Imagem 3">
            <a:extLst>
              <a:ext uri="{FF2B5EF4-FFF2-40B4-BE49-F238E27FC236}">
                <a16:creationId xmlns:a16="http://schemas.microsoft.com/office/drawing/2014/main" id="{035902FC-E69A-4124-9077-1A9F76C15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20529"/>
            <a:ext cx="7151570" cy="4106566"/>
          </a:xfrm>
          <a:prstGeom prst="rect">
            <a:avLst/>
          </a:prstGeom>
        </p:spPr>
      </p:pic>
      <p:sp>
        <p:nvSpPr>
          <p:cNvPr id="11" name="CaixaDeTexto 10">
            <a:extLst>
              <a:ext uri="{FF2B5EF4-FFF2-40B4-BE49-F238E27FC236}">
                <a16:creationId xmlns:a16="http://schemas.microsoft.com/office/drawing/2014/main" id="{D1719C10-45BD-4492-B212-39173A6EB518}"/>
              </a:ext>
            </a:extLst>
          </p:cNvPr>
          <p:cNvSpPr txBox="1"/>
          <p:nvPr/>
        </p:nvSpPr>
        <p:spPr>
          <a:xfrm>
            <a:off x="8065367" y="1804152"/>
            <a:ext cx="355874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Urban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Bare Soil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Grasslands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Others?</a:t>
            </a:r>
          </a:p>
        </p:txBody>
      </p:sp>
    </p:spTree>
    <p:extLst>
      <p:ext uri="{BB962C8B-B14F-4D97-AF65-F5344CB8AC3E}">
        <p14:creationId xmlns:p14="http://schemas.microsoft.com/office/powerpoint/2010/main" val="289717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21" name="Imagem 20">
            <a:extLst>
              <a:ext uri="{FF2B5EF4-FFF2-40B4-BE49-F238E27FC236}">
                <a16:creationId xmlns:a16="http://schemas.microsoft.com/office/drawing/2014/main" id="{25BAA673-005F-4378-8065-F22363507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427" y="1981200"/>
            <a:ext cx="6667500" cy="2895600"/>
          </a:xfrm>
          <a:prstGeom prst="rect">
            <a:avLst/>
          </a:prstGeom>
        </p:spPr>
      </p:pic>
    </p:spTree>
    <p:extLst>
      <p:ext uri="{BB962C8B-B14F-4D97-AF65-F5344CB8AC3E}">
        <p14:creationId xmlns:p14="http://schemas.microsoft.com/office/powerpoint/2010/main" val="156538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2" name="CaixaDeTexto 1">
            <a:extLst>
              <a:ext uri="{FF2B5EF4-FFF2-40B4-BE49-F238E27FC236}">
                <a16:creationId xmlns:a16="http://schemas.microsoft.com/office/drawing/2014/main" id="{11E45C10-D499-4BB7-9D82-3A3DC35768D3}"/>
              </a:ext>
            </a:extLst>
          </p:cNvPr>
          <p:cNvSpPr txBox="1"/>
          <p:nvPr/>
        </p:nvSpPr>
        <p:spPr>
          <a:xfrm>
            <a:off x="620830" y="2558013"/>
            <a:ext cx="10675565" cy="584775"/>
          </a:xfrm>
          <a:prstGeom prst="rect">
            <a:avLst/>
          </a:prstGeom>
          <a:noFill/>
        </p:spPr>
        <p:txBody>
          <a:bodyPr wrap="square" rtlCol="0">
            <a:spAutoFit/>
          </a:bodyPr>
          <a:lstStyle/>
          <a:p>
            <a:r>
              <a:rPr lang="en-US" sz="1600" b="1" dirty="0"/>
              <a:t>Underfitted</a:t>
            </a:r>
            <a:r>
              <a:rPr lang="en-US" sz="1600" dirty="0"/>
              <a:t> – Your model is too simple and is biased towards misclassifying certain types of classes. A model that is underfitted will perform poorly on both the data we use to train it and with new data.</a:t>
            </a:r>
          </a:p>
        </p:txBody>
      </p:sp>
      <p:sp>
        <p:nvSpPr>
          <p:cNvPr id="4" name="CaixaDeTexto 3">
            <a:extLst>
              <a:ext uri="{FF2B5EF4-FFF2-40B4-BE49-F238E27FC236}">
                <a16:creationId xmlns:a16="http://schemas.microsoft.com/office/drawing/2014/main" id="{8945E991-6354-46D3-A851-C72495350E63}"/>
              </a:ext>
            </a:extLst>
          </p:cNvPr>
          <p:cNvSpPr txBox="1"/>
          <p:nvPr/>
        </p:nvSpPr>
        <p:spPr>
          <a:xfrm>
            <a:off x="620830" y="3459542"/>
            <a:ext cx="10710857" cy="584775"/>
          </a:xfrm>
          <a:prstGeom prst="rect">
            <a:avLst/>
          </a:prstGeom>
          <a:noFill/>
        </p:spPr>
        <p:txBody>
          <a:bodyPr wrap="square" rtlCol="0">
            <a:spAutoFit/>
          </a:bodyPr>
          <a:lstStyle/>
          <a:p>
            <a:r>
              <a:rPr lang="en-US" sz="1600" b="1" dirty="0"/>
              <a:t>Overfitted</a:t>
            </a:r>
            <a:r>
              <a:rPr lang="en-US" sz="1600" dirty="0"/>
              <a:t> – Your model is too complex and is modeling noise in the data that you used to train it. A model that is overfitted will perform well on the data used to train it, but poorly on new data. So, that not good!</a:t>
            </a:r>
          </a:p>
        </p:txBody>
      </p:sp>
      <p:sp>
        <p:nvSpPr>
          <p:cNvPr id="15" name="CaixaDeTexto 14">
            <a:extLst>
              <a:ext uri="{FF2B5EF4-FFF2-40B4-BE49-F238E27FC236}">
                <a16:creationId xmlns:a16="http://schemas.microsoft.com/office/drawing/2014/main" id="{339E341B-0D16-47C5-975F-EC9150D88815}"/>
              </a:ext>
            </a:extLst>
          </p:cNvPr>
          <p:cNvSpPr txBox="1"/>
          <p:nvPr/>
        </p:nvSpPr>
        <p:spPr>
          <a:xfrm>
            <a:off x="620830" y="1656485"/>
            <a:ext cx="10710857" cy="584775"/>
          </a:xfrm>
          <a:prstGeom prst="rect">
            <a:avLst/>
          </a:prstGeom>
          <a:noFill/>
        </p:spPr>
        <p:txBody>
          <a:bodyPr wrap="square" rtlCol="0">
            <a:spAutoFit/>
          </a:bodyPr>
          <a:lstStyle/>
          <a:p>
            <a:r>
              <a:rPr lang="en-US" sz="1600" b="1" dirty="0"/>
              <a:t>Underfitting</a:t>
            </a:r>
            <a:r>
              <a:rPr lang="en-US" sz="1600" dirty="0"/>
              <a:t> and </a:t>
            </a:r>
            <a:r>
              <a:rPr lang="en-US" sz="1600" b="1" dirty="0"/>
              <a:t>Overfitting</a:t>
            </a:r>
            <a:r>
              <a:rPr lang="en-US" sz="1600" dirty="0"/>
              <a:t> are two important sources of error in model building. It also reduce the </a:t>
            </a:r>
            <a:r>
              <a:rPr lang="en-US" sz="1600" i="1" dirty="0"/>
              <a:t>generalizability</a:t>
            </a:r>
            <a:r>
              <a:rPr lang="en-US" sz="1600" dirty="0"/>
              <a:t> of our model.</a:t>
            </a:r>
          </a:p>
        </p:txBody>
      </p:sp>
      <p:sp>
        <p:nvSpPr>
          <p:cNvPr id="17" name="CaixaDeTexto 16">
            <a:extLst>
              <a:ext uri="{FF2B5EF4-FFF2-40B4-BE49-F238E27FC236}">
                <a16:creationId xmlns:a16="http://schemas.microsoft.com/office/drawing/2014/main" id="{7325A7E0-836F-4C10-8F22-3447D5AD176E}"/>
              </a:ext>
            </a:extLst>
          </p:cNvPr>
          <p:cNvSpPr txBox="1"/>
          <p:nvPr/>
        </p:nvSpPr>
        <p:spPr>
          <a:xfrm>
            <a:off x="620829" y="4413177"/>
            <a:ext cx="10710857" cy="338554"/>
          </a:xfrm>
          <a:prstGeom prst="rect">
            <a:avLst/>
          </a:prstGeom>
          <a:noFill/>
        </p:spPr>
        <p:txBody>
          <a:bodyPr wrap="square" rtlCol="0">
            <a:spAutoFit/>
          </a:bodyPr>
          <a:lstStyle/>
          <a:p>
            <a:r>
              <a:rPr lang="en-US" sz="1600" dirty="0"/>
              <a:t>With </a:t>
            </a:r>
            <a:r>
              <a:rPr lang="en-US" sz="1600" b="1" dirty="0"/>
              <a:t>overfitting </a:t>
            </a:r>
            <a:r>
              <a:rPr lang="en-US" sz="1600" dirty="0"/>
              <a:t>we are modeling noise. </a:t>
            </a:r>
            <a:r>
              <a:rPr lang="en-US" sz="1600" b="1" dirty="0"/>
              <a:t>And</a:t>
            </a:r>
            <a:r>
              <a:rPr lang="en-US" sz="1600" dirty="0"/>
              <a:t> </a:t>
            </a:r>
            <a:r>
              <a:rPr lang="en-US" sz="1600" b="1" dirty="0"/>
              <a:t>the pattern of noise is very specific to an individual dataset!</a:t>
            </a:r>
          </a:p>
        </p:txBody>
      </p:sp>
      <p:sp>
        <p:nvSpPr>
          <p:cNvPr id="19" name="CaixaDeTexto 18">
            <a:extLst>
              <a:ext uri="{FF2B5EF4-FFF2-40B4-BE49-F238E27FC236}">
                <a16:creationId xmlns:a16="http://schemas.microsoft.com/office/drawing/2014/main" id="{79F7111D-8108-460D-9C1D-63184D9F7116}"/>
              </a:ext>
            </a:extLst>
          </p:cNvPr>
          <p:cNvSpPr txBox="1"/>
          <p:nvPr/>
        </p:nvSpPr>
        <p:spPr>
          <a:xfrm>
            <a:off x="10633336"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4016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pic>
        <p:nvPicPr>
          <p:cNvPr id="13" name="Imagem 12">
            <a:extLst>
              <a:ext uri="{FF2B5EF4-FFF2-40B4-BE49-F238E27FC236}">
                <a16:creationId xmlns:a16="http://schemas.microsoft.com/office/drawing/2014/main" id="{06348EB4-BFAA-4405-9D10-51EDB0379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599611"/>
            <a:ext cx="4853554" cy="3522634"/>
          </a:xfrm>
          <a:prstGeom prst="rect">
            <a:avLst/>
          </a:prstGeom>
        </p:spPr>
      </p:pic>
      <p:sp>
        <p:nvSpPr>
          <p:cNvPr id="15" name="CaixaDeTexto 14">
            <a:extLst>
              <a:ext uri="{FF2B5EF4-FFF2-40B4-BE49-F238E27FC236}">
                <a16:creationId xmlns:a16="http://schemas.microsoft.com/office/drawing/2014/main" id="{F087CAA9-23A0-4260-A67F-78B24F0617D2}"/>
              </a:ext>
            </a:extLst>
          </p:cNvPr>
          <p:cNvSpPr txBox="1"/>
          <p:nvPr/>
        </p:nvSpPr>
        <p:spPr>
          <a:xfrm>
            <a:off x="5871410" y="1812432"/>
            <a:ext cx="513728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Generalization error is the proportion of erroneous predictions a model makes and is a result of overfitting and underfitting.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overfitting (too complex a model) is 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error associated with underfitting (too simple a model) is bias.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optimal model balances this trade-off.</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89765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716A6457-92F4-4331-8999-E9762B4ED088}"/>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Bias-variance trade-off</a:t>
            </a:r>
          </a:p>
        </p:txBody>
      </p:sp>
      <p:sp>
        <p:nvSpPr>
          <p:cNvPr id="15" name="CaixaDeTexto 14">
            <a:extLst>
              <a:ext uri="{FF2B5EF4-FFF2-40B4-BE49-F238E27FC236}">
                <a16:creationId xmlns:a16="http://schemas.microsoft.com/office/drawing/2014/main" id="{F087CAA9-23A0-4260-A67F-78B24F0617D2}"/>
              </a:ext>
            </a:extLst>
          </p:cNvPr>
          <p:cNvSpPr txBox="1"/>
          <p:nvPr/>
        </p:nvSpPr>
        <p:spPr>
          <a:xfrm>
            <a:off x="6565833" y="1804152"/>
            <a:ext cx="51372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dotted line represents a decision boundary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more complex model is more likely to moss local differences in our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how can I tell if I’m underfitting or overfitting? The question is a technique called cross-validation.</a:t>
            </a:r>
          </a:p>
        </p:txBody>
      </p:sp>
      <p:sp>
        <p:nvSpPr>
          <p:cNvPr id="17" name="CaixaDeTexto 16">
            <a:extLst>
              <a:ext uri="{FF2B5EF4-FFF2-40B4-BE49-F238E27FC236}">
                <a16:creationId xmlns:a16="http://schemas.microsoft.com/office/drawing/2014/main" id="{B49CE635-AA05-4250-A9CA-150D36D875A1}"/>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pic>
        <p:nvPicPr>
          <p:cNvPr id="3" name="Imagem 2">
            <a:extLst>
              <a:ext uri="{FF2B5EF4-FFF2-40B4-BE49-F238E27FC236}">
                <a16:creationId xmlns:a16="http://schemas.microsoft.com/office/drawing/2014/main" id="{17EB369C-21C3-4BC7-931F-D0C372599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2050131"/>
            <a:ext cx="5962650" cy="2276475"/>
          </a:xfrm>
          <a:prstGeom prst="rect">
            <a:avLst/>
          </a:prstGeom>
        </p:spPr>
      </p:pic>
    </p:spTree>
    <p:extLst>
      <p:ext uri="{BB962C8B-B14F-4D97-AF65-F5344CB8AC3E}">
        <p14:creationId xmlns:p14="http://schemas.microsoft.com/office/powerpoint/2010/main" val="42956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1536E994-185E-446F-9F81-C223A1C2E119}"/>
              </a:ext>
            </a:extLst>
          </p:cNvPr>
          <p:cNvSpPr txBox="1"/>
          <p:nvPr/>
        </p:nvSpPr>
        <p:spPr>
          <a:xfrm>
            <a:off x="6729461" y="1877612"/>
            <a:ext cx="51372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Holdout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K-fold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Leave-one-out cross-validation</a:t>
            </a:r>
          </a:p>
        </p:txBody>
      </p:sp>
      <p:sp>
        <p:nvSpPr>
          <p:cNvPr id="3" name="CaixaDeTexto 2">
            <a:extLst>
              <a:ext uri="{FF2B5EF4-FFF2-40B4-BE49-F238E27FC236}">
                <a16:creationId xmlns:a16="http://schemas.microsoft.com/office/drawing/2014/main" id="{4074415A-71DE-4445-AE8F-045E64496BC0}"/>
              </a:ext>
            </a:extLst>
          </p:cNvPr>
          <p:cNvSpPr txBox="1"/>
          <p:nvPr/>
        </p:nvSpPr>
        <p:spPr>
          <a:xfrm>
            <a:off x="798696" y="1505827"/>
            <a:ext cx="5534727" cy="2031325"/>
          </a:xfrm>
          <a:prstGeom prst="rect">
            <a:avLst/>
          </a:prstGeom>
          <a:noFill/>
        </p:spPr>
        <p:txBody>
          <a:bodyPr wrap="square" rtlCol="0">
            <a:spAutoFit/>
          </a:bodyPr>
          <a:lstStyle/>
          <a:p>
            <a:r>
              <a:rPr lang="en-US" dirty="0"/>
              <a:t>The solution is to evaluate the performance of our model using data that the model hasn’t seen yet! We can do that collection future data, but its better to just split the training set as training and test set.</a:t>
            </a:r>
          </a:p>
          <a:p>
            <a:endParaRPr lang="en-US" dirty="0"/>
          </a:p>
          <a:p>
            <a:r>
              <a:rPr lang="en-US" dirty="0"/>
              <a:t>Doing that we can use some performance metrics to show how well the model will perform on unseen data.</a:t>
            </a:r>
          </a:p>
        </p:txBody>
      </p:sp>
      <p:sp>
        <p:nvSpPr>
          <p:cNvPr id="4" name="CaixaDeTexto 3">
            <a:extLst>
              <a:ext uri="{FF2B5EF4-FFF2-40B4-BE49-F238E27FC236}">
                <a16:creationId xmlns:a16="http://schemas.microsoft.com/office/drawing/2014/main" id="{7BB35CB1-E79C-4858-952D-88686F61FAAA}"/>
              </a:ext>
            </a:extLst>
          </p:cNvPr>
          <p:cNvSpPr txBox="1"/>
          <p:nvPr/>
        </p:nvSpPr>
        <p:spPr>
          <a:xfrm>
            <a:off x="6729461" y="1479110"/>
            <a:ext cx="5137285" cy="369332"/>
          </a:xfrm>
          <a:prstGeom prst="rect">
            <a:avLst/>
          </a:prstGeom>
          <a:noFill/>
        </p:spPr>
        <p:txBody>
          <a:bodyPr wrap="square" rtlCol="0">
            <a:spAutoFit/>
          </a:bodyPr>
          <a:lstStyle/>
          <a:p>
            <a:r>
              <a:rPr lang="en-US" dirty="0"/>
              <a:t>Types of cross-validation</a:t>
            </a:r>
          </a:p>
        </p:txBody>
      </p:sp>
      <p:sp>
        <p:nvSpPr>
          <p:cNvPr id="15" name="CaixaDeTexto 14">
            <a:extLst>
              <a:ext uri="{FF2B5EF4-FFF2-40B4-BE49-F238E27FC236}">
                <a16:creationId xmlns:a16="http://schemas.microsoft.com/office/drawing/2014/main" id="{BBEFE9BD-5ED6-4289-AFA3-FBDFE3769F6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sp>
        <p:nvSpPr>
          <p:cNvPr id="17" name="CaixaDeTexto 16">
            <a:extLst>
              <a:ext uri="{FF2B5EF4-FFF2-40B4-BE49-F238E27FC236}">
                <a16:creationId xmlns:a16="http://schemas.microsoft.com/office/drawing/2014/main" id="{DB2C6B88-84D0-4841-BC93-6E746FF75B5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223779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1" name="Imagem 10">
            <a:extLst>
              <a:ext uri="{FF2B5EF4-FFF2-40B4-BE49-F238E27FC236}">
                <a16:creationId xmlns:a16="http://schemas.microsoft.com/office/drawing/2014/main" id="{28C20568-62B3-467A-9C98-E73AADFC2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339" y="1974251"/>
            <a:ext cx="7303322" cy="2482807"/>
          </a:xfrm>
          <a:prstGeom prst="rect">
            <a:avLst/>
          </a:prstGeom>
        </p:spPr>
      </p:pic>
      <p:sp>
        <p:nvSpPr>
          <p:cNvPr id="17" name="CaixaDeTexto 16">
            <a:extLst>
              <a:ext uri="{FF2B5EF4-FFF2-40B4-BE49-F238E27FC236}">
                <a16:creationId xmlns:a16="http://schemas.microsoft.com/office/drawing/2014/main" id="{266264CE-817E-436F-8104-C2BEF772D644}"/>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130043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2" name="Imagem 1">
            <a:extLst>
              <a:ext uri="{FF2B5EF4-FFF2-40B4-BE49-F238E27FC236}">
                <a16:creationId xmlns:a16="http://schemas.microsoft.com/office/drawing/2014/main" id="{7951AF7F-1D6A-40FB-BA13-171C16DC5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709" y="1470382"/>
            <a:ext cx="5212581" cy="4660510"/>
          </a:xfrm>
          <a:prstGeom prst="rect">
            <a:avLst/>
          </a:prstGeom>
        </p:spPr>
      </p:pic>
      <p:sp>
        <p:nvSpPr>
          <p:cNvPr id="4" name="CaixaDeTexto 3">
            <a:extLst>
              <a:ext uri="{FF2B5EF4-FFF2-40B4-BE49-F238E27FC236}">
                <a16:creationId xmlns:a16="http://schemas.microsoft.com/office/drawing/2014/main" id="{EB2B6F57-0CBE-4F99-9B89-C197CEF89F9F}"/>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35388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270EC39-CE1C-4330-AA57-F38F7BE920DE}"/>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Cross-validation</a:t>
            </a:r>
          </a:p>
        </p:txBody>
      </p:sp>
      <p:pic>
        <p:nvPicPr>
          <p:cNvPr id="15" name="Imagem 14">
            <a:extLst>
              <a:ext uri="{FF2B5EF4-FFF2-40B4-BE49-F238E27FC236}">
                <a16:creationId xmlns:a16="http://schemas.microsoft.com/office/drawing/2014/main" id="{76453430-246D-4349-9F6D-81C60D9B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39" y="1609650"/>
            <a:ext cx="6828321" cy="4420900"/>
          </a:xfrm>
          <a:prstGeom prst="rect">
            <a:avLst/>
          </a:prstGeom>
        </p:spPr>
      </p:pic>
      <p:sp>
        <p:nvSpPr>
          <p:cNvPr id="2" name="CaixaDeTexto 1">
            <a:extLst>
              <a:ext uri="{FF2B5EF4-FFF2-40B4-BE49-F238E27FC236}">
                <a16:creationId xmlns:a16="http://schemas.microsoft.com/office/drawing/2014/main" id="{3133D5A1-1D4D-4B0E-B2A5-A1F560C6CC89}"/>
              </a:ext>
            </a:extLst>
          </p:cNvPr>
          <p:cNvSpPr txBox="1"/>
          <p:nvPr/>
        </p:nvSpPr>
        <p:spPr>
          <a:xfrm>
            <a:off x="10548601" y="6319250"/>
            <a:ext cx="920187" cy="276999"/>
          </a:xfrm>
          <a:prstGeom prst="rect">
            <a:avLst/>
          </a:prstGeom>
          <a:noFill/>
        </p:spPr>
        <p:txBody>
          <a:bodyPr wrap="square" rtlCol="0">
            <a:spAutoFit/>
          </a:bodyPr>
          <a:lstStyle/>
          <a:p>
            <a:r>
              <a:rPr lang="en-US" sz="1200" dirty="0" err="1"/>
              <a:t>Ryns</a:t>
            </a:r>
            <a:r>
              <a:rPr lang="en-US" sz="1200" dirty="0"/>
              <a:t>, 2020</a:t>
            </a:r>
          </a:p>
        </p:txBody>
      </p:sp>
    </p:spTree>
    <p:extLst>
      <p:ext uri="{BB962C8B-B14F-4D97-AF65-F5344CB8AC3E}">
        <p14:creationId xmlns:p14="http://schemas.microsoft.com/office/powerpoint/2010/main" val="69906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612006" y="466197"/>
            <a:ext cx="11003280" cy="461665"/>
          </a:xfrm>
          <a:prstGeom prst="rect">
            <a:avLst/>
          </a:prstGeom>
          <a:noFill/>
        </p:spPr>
        <p:txBody>
          <a:bodyPr wrap="square">
            <a:spAutoFit/>
          </a:bodyPr>
          <a:lstStyle/>
          <a:p>
            <a:pPr algn="ctr"/>
            <a:r>
              <a:rPr lang="en-US" sz="2400" dirty="0">
                <a:solidFill>
                  <a:schemeClr val="accent1">
                    <a:lumMod val="75000"/>
                  </a:schemeClr>
                </a:solidFill>
              </a:rPr>
              <a:t>What is this course about?</a:t>
            </a:r>
          </a:p>
        </p:txBody>
      </p:sp>
      <p:pic>
        <p:nvPicPr>
          <p:cNvPr id="14" name="Imagem 13">
            <a:extLst>
              <a:ext uri="{FF2B5EF4-FFF2-40B4-BE49-F238E27FC236}">
                <a16:creationId xmlns:a16="http://schemas.microsoft.com/office/drawing/2014/main" id="{70AE4C88-936F-4EF1-B3CC-F2017B6AE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36" y="1719713"/>
            <a:ext cx="6241181" cy="3152845"/>
          </a:xfrm>
          <a:prstGeom prst="rect">
            <a:avLst/>
          </a:prstGeom>
        </p:spPr>
      </p:pic>
      <p:pic>
        <p:nvPicPr>
          <p:cNvPr id="16" name="Imagem 15">
            <a:extLst>
              <a:ext uri="{FF2B5EF4-FFF2-40B4-BE49-F238E27FC236}">
                <a16:creationId xmlns:a16="http://schemas.microsoft.com/office/drawing/2014/main" id="{A99BE105-5D7B-4A83-8B3B-E8B6A7AD3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458" y="5363873"/>
            <a:ext cx="6543675" cy="1009650"/>
          </a:xfrm>
          <a:prstGeom prst="rect">
            <a:avLst/>
          </a:prstGeom>
        </p:spPr>
      </p:pic>
      <p:pic>
        <p:nvPicPr>
          <p:cNvPr id="20" name="Imagem 19">
            <a:extLst>
              <a:ext uri="{FF2B5EF4-FFF2-40B4-BE49-F238E27FC236}">
                <a16:creationId xmlns:a16="http://schemas.microsoft.com/office/drawing/2014/main" id="{CE0F1185-CB54-46EE-8789-4A4CABCFA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5295" y="1719713"/>
            <a:ext cx="5048814" cy="3081187"/>
          </a:xfrm>
          <a:prstGeom prst="rect">
            <a:avLst/>
          </a:prstGeom>
        </p:spPr>
      </p:pic>
    </p:spTree>
    <p:extLst>
      <p:ext uri="{BB962C8B-B14F-4D97-AF65-F5344CB8AC3E}">
        <p14:creationId xmlns:p14="http://schemas.microsoft.com/office/powerpoint/2010/main" val="260433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The typical workflow</a:t>
            </a:r>
          </a:p>
        </p:txBody>
      </p:sp>
      <p:pic>
        <p:nvPicPr>
          <p:cNvPr id="2" name="Imagem 1">
            <a:extLst>
              <a:ext uri="{FF2B5EF4-FFF2-40B4-BE49-F238E27FC236}">
                <a16:creationId xmlns:a16="http://schemas.microsoft.com/office/drawing/2014/main" id="{66769A65-FFB2-4BF8-BF47-D604D0515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902" y="1377917"/>
            <a:ext cx="7448550" cy="4752975"/>
          </a:xfrm>
          <a:prstGeom prst="rect">
            <a:avLst/>
          </a:prstGeom>
        </p:spPr>
      </p:pic>
    </p:spTree>
    <p:extLst>
      <p:ext uri="{BB962C8B-B14F-4D97-AF65-F5344CB8AC3E}">
        <p14:creationId xmlns:p14="http://schemas.microsoft.com/office/powerpoint/2010/main" val="76618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0B9888FA-FD7D-4B47-866D-5AD65CA5B17B}"/>
              </a:ext>
            </a:extLst>
          </p:cNvPr>
          <p:cNvSpPr txBox="1"/>
          <p:nvPr/>
        </p:nvSpPr>
        <p:spPr>
          <a:xfrm>
            <a:off x="612006" y="3190147"/>
            <a:ext cx="11003280" cy="461665"/>
          </a:xfrm>
          <a:prstGeom prst="rect">
            <a:avLst/>
          </a:prstGeom>
          <a:noFill/>
        </p:spPr>
        <p:txBody>
          <a:bodyPr wrap="square">
            <a:spAutoFit/>
          </a:bodyPr>
          <a:lstStyle/>
          <a:p>
            <a:pPr algn="ctr"/>
            <a:r>
              <a:rPr lang="en-US" sz="2400" dirty="0">
                <a:solidFill>
                  <a:schemeClr val="accent1">
                    <a:lumMod val="75000"/>
                  </a:schemeClr>
                </a:solidFill>
              </a:rPr>
              <a:t>Practice time!</a:t>
            </a:r>
          </a:p>
        </p:txBody>
      </p:sp>
    </p:spTree>
    <p:extLst>
      <p:ext uri="{BB962C8B-B14F-4D97-AF65-F5344CB8AC3E}">
        <p14:creationId xmlns:p14="http://schemas.microsoft.com/office/powerpoint/2010/main" val="2186587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Extra material</a:t>
            </a:r>
          </a:p>
        </p:txBody>
      </p:sp>
      <p:pic>
        <p:nvPicPr>
          <p:cNvPr id="4" name="Imagem 3">
            <a:extLst>
              <a:ext uri="{FF2B5EF4-FFF2-40B4-BE49-F238E27FC236}">
                <a16:creationId xmlns:a16="http://schemas.microsoft.com/office/drawing/2014/main" id="{0933E1D1-A5D5-4B02-8EB5-FBDB2AAD7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373755"/>
            <a:ext cx="3141041" cy="3980045"/>
          </a:xfrm>
          <a:prstGeom prst="rect">
            <a:avLst/>
          </a:prstGeom>
        </p:spPr>
      </p:pic>
      <p:sp>
        <p:nvSpPr>
          <p:cNvPr id="10" name="CaixaDeTexto 9">
            <a:extLst>
              <a:ext uri="{FF2B5EF4-FFF2-40B4-BE49-F238E27FC236}">
                <a16:creationId xmlns:a16="http://schemas.microsoft.com/office/drawing/2014/main" id="{459EB684-436B-4A19-B527-702C74EBA162}"/>
              </a:ext>
            </a:extLst>
          </p:cNvPr>
          <p:cNvSpPr txBox="1"/>
          <p:nvPr/>
        </p:nvSpPr>
        <p:spPr>
          <a:xfrm>
            <a:off x="5398976" y="3949776"/>
            <a:ext cx="6097604" cy="646331"/>
          </a:xfrm>
          <a:prstGeom prst="rect">
            <a:avLst/>
          </a:prstGeom>
          <a:noFill/>
        </p:spPr>
        <p:txBody>
          <a:bodyPr wrap="square">
            <a:spAutoFit/>
          </a:bodyPr>
          <a:lstStyle/>
          <a:p>
            <a:r>
              <a:rPr lang="en-US" dirty="0"/>
              <a:t>https://www.youtube.com/watch?v=J4Wdy0Wc_xQ&amp;t=7s&amp;ab_channel=StatQuestwithJoshStarmer</a:t>
            </a:r>
          </a:p>
        </p:txBody>
      </p:sp>
      <p:sp>
        <p:nvSpPr>
          <p:cNvPr id="12" name="CaixaDeTexto 11">
            <a:extLst>
              <a:ext uri="{FF2B5EF4-FFF2-40B4-BE49-F238E27FC236}">
                <a16:creationId xmlns:a16="http://schemas.microsoft.com/office/drawing/2014/main" id="{807C1AF9-1AAD-4441-BA0A-DA3527789BFA}"/>
              </a:ext>
            </a:extLst>
          </p:cNvPr>
          <p:cNvSpPr txBox="1"/>
          <p:nvPr/>
        </p:nvSpPr>
        <p:spPr>
          <a:xfrm>
            <a:off x="5398976" y="4704260"/>
            <a:ext cx="6097604" cy="646331"/>
          </a:xfrm>
          <a:prstGeom prst="rect">
            <a:avLst/>
          </a:prstGeom>
          <a:noFill/>
        </p:spPr>
        <p:txBody>
          <a:bodyPr wrap="square">
            <a:spAutoFit/>
          </a:bodyPr>
          <a:lstStyle/>
          <a:p>
            <a:r>
              <a:rPr lang="en-US" dirty="0"/>
              <a:t>https://www.youtube.com/watch?v=nyxTdL_4Q-Q&amp;ab_channel=StatQuestwithJoshStarmer</a:t>
            </a:r>
          </a:p>
        </p:txBody>
      </p:sp>
      <p:sp>
        <p:nvSpPr>
          <p:cNvPr id="18" name="CaixaDeTexto 17">
            <a:extLst>
              <a:ext uri="{FF2B5EF4-FFF2-40B4-BE49-F238E27FC236}">
                <a16:creationId xmlns:a16="http://schemas.microsoft.com/office/drawing/2014/main" id="{5373EA38-0B42-420F-84B3-81F82E6B7942}"/>
              </a:ext>
            </a:extLst>
          </p:cNvPr>
          <p:cNvSpPr txBox="1"/>
          <p:nvPr/>
        </p:nvSpPr>
        <p:spPr>
          <a:xfrm>
            <a:off x="5398976" y="3526368"/>
            <a:ext cx="6097604" cy="369332"/>
          </a:xfrm>
          <a:prstGeom prst="rect">
            <a:avLst/>
          </a:prstGeom>
          <a:noFill/>
        </p:spPr>
        <p:txBody>
          <a:bodyPr wrap="square">
            <a:spAutoFit/>
          </a:bodyPr>
          <a:lstStyle/>
          <a:p>
            <a:r>
              <a:rPr lang="en-US" dirty="0"/>
              <a:t>Random Forest:</a:t>
            </a:r>
          </a:p>
        </p:txBody>
      </p:sp>
      <p:sp>
        <p:nvSpPr>
          <p:cNvPr id="20" name="CaixaDeTexto 19">
            <a:extLst>
              <a:ext uri="{FF2B5EF4-FFF2-40B4-BE49-F238E27FC236}">
                <a16:creationId xmlns:a16="http://schemas.microsoft.com/office/drawing/2014/main" id="{0762870D-10AA-4165-BBC4-6F90CDE1108B}"/>
              </a:ext>
            </a:extLst>
          </p:cNvPr>
          <p:cNvSpPr txBox="1"/>
          <p:nvPr/>
        </p:nvSpPr>
        <p:spPr>
          <a:xfrm>
            <a:off x="5398976" y="1373755"/>
            <a:ext cx="6097604" cy="369332"/>
          </a:xfrm>
          <a:prstGeom prst="rect">
            <a:avLst/>
          </a:prstGeom>
          <a:noFill/>
        </p:spPr>
        <p:txBody>
          <a:bodyPr wrap="square">
            <a:spAutoFit/>
          </a:bodyPr>
          <a:lstStyle/>
          <a:p>
            <a:r>
              <a:rPr lang="en-US" dirty="0"/>
              <a:t>Decision Trees:</a:t>
            </a:r>
          </a:p>
        </p:txBody>
      </p:sp>
      <p:sp>
        <p:nvSpPr>
          <p:cNvPr id="22" name="CaixaDeTexto 21">
            <a:extLst>
              <a:ext uri="{FF2B5EF4-FFF2-40B4-BE49-F238E27FC236}">
                <a16:creationId xmlns:a16="http://schemas.microsoft.com/office/drawing/2014/main" id="{6E1AEB02-1CED-4E31-BF9E-122A635521EF}"/>
              </a:ext>
            </a:extLst>
          </p:cNvPr>
          <p:cNvSpPr txBox="1"/>
          <p:nvPr/>
        </p:nvSpPr>
        <p:spPr>
          <a:xfrm>
            <a:off x="5398976" y="1901596"/>
            <a:ext cx="6097604" cy="646331"/>
          </a:xfrm>
          <a:prstGeom prst="rect">
            <a:avLst/>
          </a:prstGeom>
          <a:noFill/>
        </p:spPr>
        <p:txBody>
          <a:bodyPr wrap="square">
            <a:spAutoFit/>
          </a:bodyPr>
          <a:lstStyle/>
          <a:p>
            <a:r>
              <a:rPr lang="en-US" dirty="0"/>
              <a:t>https://www.youtube.com/watch?v=7VeUPuFGJHk&amp;ab_channel=StatQuestwithJoshStarmer</a:t>
            </a:r>
          </a:p>
        </p:txBody>
      </p:sp>
    </p:spTree>
    <p:extLst>
      <p:ext uri="{BB962C8B-B14F-4D97-AF65-F5344CB8AC3E}">
        <p14:creationId xmlns:p14="http://schemas.microsoft.com/office/powerpoint/2010/main" val="88300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1857"/>
            <a:ext cx="11003280" cy="461665"/>
          </a:xfrm>
          <a:prstGeom prst="rect">
            <a:avLst/>
          </a:prstGeom>
          <a:noFill/>
        </p:spPr>
        <p:txBody>
          <a:bodyPr wrap="square">
            <a:spAutoFit/>
          </a:bodyPr>
          <a:lstStyle/>
          <a:p>
            <a:pPr algn="ctr"/>
            <a:r>
              <a:rPr lang="en-US" sz="2400" dirty="0">
                <a:solidFill>
                  <a:schemeClr val="accent1">
                    <a:lumMod val="75000"/>
                  </a:schemeClr>
                </a:solidFill>
              </a:rPr>
              <a:t>Extra material</a:t>
            </a:r>
          </a:p>
        </p:txBody>
      </p:sp>
      <p:sp>
        <p:nvSpPr>
          <p:cNvPr id="20" name="CaixaDeTexto 19">
            <a:extLst>
              <a:ext uri="{FF2B5EF4-FFF2-40B4-BE49-F238E27FC236}">
                <a16:creationId xmlns:a16="http://schemas.microsoft.com/office/drawing/2014/main" id="{0762870D-10AA-4165-BBC4-6F90CDE1108B}"/>
              </a:ext>
            </a:extLst>
          </p:cNvPr>
          <p:cNvSpPr txBox="1"/>
          <p:nvPr/>
        </p:nvSpPr>
        <p:spPr>
          <a:xfrm>
            <a:off x="5398976" y="1373755"/>
            <a:ext cx="6097604" cy="369332"/>
          </a:xfrm>
          <a:prstGeom prst="rect">
            <a:avLst/>
          </a:prstGeom>
          <a:noFill/>
        </p:spPr>
        <p:txBody>
          <a:bodyPr wrap="square">
            <a:spAutoFit/>
          </a:bodyPr>
          <a:lstStyle/>
          <a:p>
            <a:r>
              <a:rPr lang="en-US" dirty="0"/>
              <a:t>MLR documentation:</a:t>
            </a:r>
          </a:p>
        </p:txBody>
      </p:sp>
      <p:sp>
        <p:nvSpPr>
          <p:cNvPr id="22" name="CaixaDeTexto 21">
            <a:extLst>
              <a:ext uri="{FF2B5EF4-FFF2-40B4-BE49-F238E27FC236}">
                <a16:creationId xmlns:a16="http://schemas.microsoft.com/office/drawing/2014/main" id="{6E1AEB02-1CED-4E31-BF9E-122A635521EF}"/>
              </a:ext>
            </a:extLst>
          </p:cNvPr>
          <p:cNvSpPr txBox="1"/>
          <p:nvPr/>
        </p:nvSpPr>
        <p:spPr>
          <a:xfrm>
            <a:off x="5398976" y="1719713"/>
            <a:ext cx="6097604" cy="369332"/>
          </a:xfrm>
          <a:prstGeom prst="rect">
            <a:avLst/>
          </a:prstGeom>
          <a:noFill/>
        </p:spPr>
        <p:txBody>
          <a:bodyPr wrap="square">
            <a:spAutoFit/>
          </a:bodyPr>
          <a:lstStyle/>
          <a:p>
            <a:r>
              <a:rPr lang="en-US" dirty="0"/>
              <a:t>https://arxiv.org/pdf/1609.06146.pdf</a:t>
            </a:r>
          </a:p>
        </p:txBody>
      </p:sp>
      <p:sp>
        <p:nvSpPr>
          <p:cNvPr id="2" name="CaixaDeTexto 1">
            <a:extLst>
              <a:ext uri="{FF2B5EF4-FFF2-40B4-BE49-F238E27FC236}">
                <a16:creationId xmlns:a16="http://schemas.microsoft.com/office/drawing/2014/main" id="{4C47962A-F2E1-477F-9E24-9C7835E1D5F1}"/>
              </a:ext>
            </a:extLst>
          </p:cNvPr>
          <p:cNvSpPr txBox="1"/>
          <p:nvPr/>
        </p:nvSpPr>
        <p:spPr>
          <a:xfrm>
            <a:off x="5398976" y="2526087"/>
            <a:ext cx="6097604" cy="369332"/>
          </a:xfrm>
          <a:prstGeom prst="rect">
            <a:avLst/>
          </a:prstGeom>
          <a:noFill/>
        </p:spPr>
        <p:txBody>
          <a:bodyPr wrap="square">
            <a:spAutoFit/>
          </a:bodyPr>
          <a:lstStyle/>
          <a:p>
            <a:r>
              <a:rPr lang="en-US" dirty="0"/>
              <a:t>MLR3 documentation:</a:t>
            </a:r>
          </a:p>
        </p:txBody>
      </p:sp>
      <p:sp>
        <p:nvSpPr>
          <p:cNvPr id="3" name="CaixaDeTexto 2">
            <a:extLst>
              <a:ext uri="{FF2B5EF4-FFF2-40B4-BE49-F238E27FC236}">
                <a16:creationId xmlns:a16="http://schemas.microsoft.com/office/drawing/2014/main" id="{7F8E5D12-E76D-4BFD-9BC2-F057DE590F92}"/>
              </a:ext>
            </a:extLst>
          </p:cNvPr>
          <p:cNvSpPr txBox="1"/>
          <p:nvPr/>
        </p:nvSpPr>
        <p:spPr>
          <a:xfrm>
            <a:off x="5398976" y="2864758"/>
            <a:ext cx="6097604" cy="369332"/>
          </a:xfrm>
          <a:prstGeom prst="rect">
            <a:avLst/>
          </a:prstGeom>
          <a:noFill/>
        </p:spPr>
        <p:txBody>
          <a:bodyPr wrap="square">
            <a:spAutoFit/>
          </a:bodyPr>
          <a:lstStyle/>
          <a:p>
            <a:r>
              <a:rPr lang="en-US" dirty="0"/>
              <a:t>https://mlr3book.mlr-org.com/</a:t>
            </a:r>
          </a:p>
        </p:txBody>
      </p:sp>
      <p:sp>
        <p:nvSpPr>
          <p:cNvPr id="8" name="CaixaDeTexto 7">
            <a:extLst>
              <a:ext uri="{FF2B5EF4-FFF2-40B4-BE49-F238E27FC236}">
                <a16:creationId xmlns:a16="http://schemas.microsoft.com/office/drawing/2014/main" id="{F02AA88E-D701-4314-A63C-F9F5434E0C1B}"/>
              </a:ext>
            </a:extLst>
          </p:cNvPr>
          <p:cNvSpPr txBox="1"/>
          <p:nvPr/>
        </p:nvSpPr>
        <p:spPr>
          <a:xfrm>
            <a:off x="5398976" y="3613668"/>
            <a:ext cx="6097604" cy="369332"/>
          </a:xfrm>
          <a:prstGeom prst="rect">
            <a:avLst/>
          </a:prstGeom>
          <a:noFill/>
        </p:spPr>
        <p:txBody>
          <a:bodyPr wrap="square">
            <a:spAutoFit/>
          </a:bodyPr>
          <a:lstStyle/>
          <a:p>
            <a:r>
              <a:rPr lang="en-US" dirty="0" err="1"/>
              <a:t>Tidymodels</a:t>
            </a:r>
            <a:r>
              <a:rPr lang="en-US" dirty="0"/>
              <a:t>:</a:t>
            </a:r>
          </a:p>
        </p:txBody>
      </p:sp>
      <p:sp>
        <p:nvSpPr>
          <p:cNvPr id="11" name="CaixaDeTexto 10">
            <a:extLst>
              <a:ext uri="{FF2B5EF4-FFF2-40B4-BE49-F238E27FC236}">
                <a16:creationId xmlns:a16="http://schemas.microsoft.com/office/drawing/2014/main" id="{E1BA7695-3DE8-4DA6-A957-A804DF9527EF}"/>
              </a:ext>
            </a:extLst>
          </p:cNvPr>
          <p:cNvSpPr txBox="1"/>
          <p:nvPr/>
        </p:nvSpPr>
        <p:spPr>
          <a:xfrm>
            <a:off x="5398976" y="3952339"/>
            <a:ext cx="6097604" cy="646331"/>
          </a:xfrm>
          <a:prstGeom prst="rect">
            <a:avLst/>
          </a:prstGeom>
          <a:noFill/>
        </p:spPr>
        <p:txBody>
          <a:bodyPr wrap="square">
            <a:spAutoFit/>
          </a:bodyPr>
          <a:lstStyle/>
          <a:p>
            <a:r>
              <a:rPr lang="en-US" dirty="0">
                <a:hlinkClick r:id="rId3"/>
              </a:rPr>
              <a:t>https://www.tidymodels.org/</a:t>
            </a:r>
            <a:endParaRPr lang="en-US" dirty="0"/>
          </a:p>
          <a:p>
            <a:r>
              <a:rPr lang="en-US" dirty="0"/>
              <a:t>https://www.tmwr.org/</a:t>
            </a:r>
          </a:p>
        </p:txBody>
      </p:sp>
    </p:spTree>
    <p:extLst>
      <p:ext uri="{BB962C8B-B14F-4D97-AF65-F5344CB8AC3E}">
        <p14:creationId xmlns:p14="http://schemas.microsoft.com/office/powerpoint/2010/main" val="21071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What will we learn?</a:t>
            </a:r>
          </a:p>
        </p:txBody>
      </p:sp>
      <p:sp>
        <p:nvSpPr>
          <p:cNvPr id="4" name="CaixaDeTexto 3">
            <a:extLst>
              <a:ext uri="{FF2B5EF4-FFF2-40B4-BE49-F238E27FC236}">
                <a16:creationId xmlns:a16="http://schemas.microsoft.com/office/drawing/2014/main" id="{2C9FA49E-178A-4B65-ADFD-46EB8256CB93}"/>
              </a:ext>
            </a:extLst>
          </p:cNvPr>
          <p:cNvSpPr txBox="1"/>
          <p:nvPr/>
        </p:nvSpPr>
        <p:spPr>
          <a:xfrm>
            <a:off x="603183" y="1414914"/>
            <a:ext cx="1098563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How to work with raster and vector data in R and Google Earth Engine</a:t>
            </a:r>
          </a:p>
          <a:p>
            <a:endParaRPr lang="en-US" dirty="0"/>
          </a:p>
          <a:p>
            <a:pPr marL="285750" indent="-285750">
              <a:buFont typeface="Arial" panose="020B0604020202020204" pitchFamily="34" charset="0"/>
              <a:buChar char="•"/>
            </a:pPr>
            <a:r>
              <a:rPr lang="en-US" dirty="0"/>
              <a:t>How to get some good samples to train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clean and prepare your data</a:t>
            </a:r>
          </a:p>
          <a:p>
            <a:endParaRPr lang="en-US" dirty="0"/>
          </a:p>
          <a:p>
            <a:pPr marL="285750" indent="-285750">
              <a:buFont typeface="Arial" panose="020B0604020202020204" pitchFamily="34" charset="0"/>
              <a:buChar char="•"/>
            </a:pPr>
            <a:r>
              <a:rPr lang="en-US" dirty="0"/>
              <a:t>How to apply machine learning methods like Random Forest to classify satellite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improve your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to validate your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Export and visualize output data</a:t>
            </a:r>
          </a:p>
        </p:txBody>
      </p:sp>
    </p:spTree>
    <p:extLst>
      <p:ext uri="{BB962C8B-B14F-4D97-AF65-F5344CB8AC3E}">
        <p14:creationId xmlns:p14="http://schemas.microsoft.com/office/powerpoint/2010/main" val="1656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94360" y="466197"/>
            <a:ext cx="11003280" cy="461665"/>
          </a:xfrm>
          <a:prstGeom prst="rect">
            <a:avLst/>
          </a:prstGeom>
          <a:noFill/>
        </p:spPr>
        <p:txBody>
          <a:bodyPr wrap="square">
            <a:spAutoFit/>
          </a:bodyPr>
          <a:lstStyle/>
          <a:p>
            <a:pPr algn="ctr"/>
            <a:r>
              <a:rPr lang="en-US" sz="2400" dirty="0">
                <a:solidFill>
                  <a:schemeClr val="accent1">
                    <a:lumMod val="75000"/>
                  </a:schemeClr>
                </a:solidFill>
              </a:rPr>
              <a:t>So…the main idea is to…</a:t>
            </a:r>
          </a:p>
        </p:txBody>
      </p:sp>
      <p:pic>
        <p:nvPicPr>
          <p:cNvPr id="2" name="Imagem 1">
            <a:extLst>
              <a:ext uri="{FF2B5EF4-FFF2-40B4-BE49-F238E27FC236}">
                <a16:creationId xmlns:a16="http://schemas.microsoft.com/office/drawing/2014/main" id="{C73D61D8-4295-46EC-9761-066B5AA2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37" y="1787635"/>
            <a:ext cx="5778392" cy="3156626"/>
          </a:xfrm>
          <a:prstGeom prst="rect">
            <a:avLst/>
          </a:prstGeom>
        </p:spPr>
      </p:pic>
      <p:sp>
        <p:nvSpPr>
          <p:cNvPr id="3" name="CaixaDeTexto 2">
            <a:extLst>
              <a:ext uri="{FF2B5EF4-FFF2-40B4-BE49-F238E27FC236}">
                <a16:creationId xmlns:a16="http://schemas.microsoft.com/office/drawing/2014/main" id="{CBCA8EA5-B893-4EC0-B2B1-82F966E5FD74}"/>
              </a:ext>
            </a:extLst>
          </p:cNvPr>
          <p:cNvSpPr txBox="1"/>
          <p:nvPr/>
        </p:nvSpPr>
        <p:spPr>
          <a:xfrm>
            <a:off x="4859810" y="4644887"/>
            <a:ext cx="1417492" cy="276999"/>
          </a:xfrm>
          <a:prstGeom prst="rect">
            <a:avLst/>
          </a:prstGeom>
          <a:noFill/>
        </p:spPr>
        <p:txBody>
          <a:bodyPr wrap="square" rtlCol="0">
            <a:spAutoFit/>
          </a:bodyPr>
          <a:lstStyle/>
          <a:p>
            <a:r>
              <a:rPr lang="en-US" sz="1200" dirty="0"/>
              <a:t>Hanna Meyer 2020</a:t>
            </a:r>
          </a:p>
        </p:txBody>
      </p:sp>
      <p:sp>
        <p:nvSpPr>
          <p:cNvPr id="4" name="CaixaDeTexto 3">
            <a:extLst>
              <a:ext uri="{FF2B5EF4-FFF2-40B4-BE49-F238E27FC236}">
                <a16:creationId xmlns:a16="http://schemas.microsoft.com/office/drawing/2014/main" id="{79257248-D155-4487-9767-1B51D325220E}"/>
              </a:ext>
            </a:extLst>
          </p:cNvPr>
          <p:cNvSpPr txBox="1"/>
          <p:nvPr/>
        </p:nvSpPr>
        <p:spPr>
          <a:xfrm>
            <a:off x="6689558" y="2081939"/>
            <a:ext cx="513728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First get some good input satellite image to serve as predictor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Collect good samples to train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the model to do some tests to improve even more the final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the model to classify the satellite raster data and create a beautiful final land use map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81986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About the input data: examples of available satellite/sensor data</a:t>
            </a:r>
          </a:p>
        </p:txBody>
      </p:sp>
      <p:graphicFrame>
        <p:nvGraphicFramePr>
          <p:cNvPr id="2" name="Tabela 1">
            <a:extLst>
              <a:ext uri="{FF2B5EF4-FFF2-40B4-BE49-F238E27FC236}">
                <a16:creationId xmlns:a16="http://schemas.microsoft.com/office/drawing/2014/main" id="{1B5D1B28-439D-4A0E-AE5C-A9933866582B}"/>
              </a:ext>
            </a:extLst>
          </p:cNvPr>
          <p:cNvGraphicFramePr>
            <a:graphicFrameLocks noGrp="1"/>
          </p:cNvGraphicFramePr>
          <p:nvPr>
            <p:extLst>
              <p:ext uri="{D42A27DB-BD31-4B8C-83A1-F6EECF244321}">
                <p14:modId xmlns:p14="http://schemas.microsoft.com/office/powerpoint/2010/main" val="3881606445"/>
              </p:ext>
            </p:extLst>
          </p:nvPr>
        </p:nvGraphicFramePr>
        <p:xfrm>
          <a:off x="1293796" y="1856213"/>
          <a:ext cx="9586762" cy="2447744"/>
        </p:xfrm>
        <a:graphic>
          <a:graphicData uri="http://schemas.openxmlformats.org/drawingml/2006/table">
            <a:tbl>
              <a:tblPr/>
              <a:tblGrid>
                <a:gridCol w="2258125">
                  <a:extLst>
                    <a:ext uri="{9D8B030D-6E8A-4147-A177-3AD203B41FA5}">
                      <a16:colId xmlns:a16="http://schemas.microsoft.com/office/drawing/2014/main" val="2200771672"/>
                    </a:ext>
                  </a:extLst>
                </a:gridCol>
                <a:gridCol w="2524991">
                  <a:extLst>
                    <a:ext uri="{9D8B030D-6E8A-4147-A177-3AD203B41FA5}">
                      <a16:colId xmlns:a16="http://schemas.microsoft.com/office/drawing/2014/main" val="1444385583"/>
                    </a:ext>
                  </a:extLst>
                </a:gridCol>
                <a:gridCol w="2853449">
                  <a:extLst>
                    <a:ext uri="{9D8B030D-6E8A-4147-A177-3AD203B41FA5}">
                      <a16:colId xmlns:a16="http://schemas.microsoft.com/office/drawing/2014/main" val="1400897931"/>
                    </a:ext>
                  </a:extLst>
                </a:gridCol>
                <a:gridCol w="1950197">
                  <a:extLst>
                    <a:ext uri="{9D8B030D-6E8A-4147-A177-3AD203B41FA5}">
                      <a16:colId xmlns:a16="http://schemas.microsoft.com/office/drawing/2014/main" val="555755824"/>
                    </a:ext>
                  </a:extLst>
                </a:gridCol>
              </a:tblGrid>
              <a:tr h="305968">
                <a:tc>
                  <a:txBody>
                    <a:bodyPr/>
                    <a:lstStyle/>
                    <a:p>
                      <a:pPr algn="ctr" rtl="0" fontAlgn="b"/>
                      <a:r>
                        <a:rPr lang="en-US" sz="1700" b="1">
                          <a:effectLst/>
                        </a:rPr>
                        <a:t>Platform/Sensor</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Spatial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Temporal Resolution</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b="1">
                          <a:effectLst/>
                        </a:rPr>
                        <a:t>Availability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7541222"/>
                  </a:ext>
                </a:extLst>
              </a:tr>
              <a:tr h="305968">
                <a:tc>
                  <a:txBody>
                    <a:bodyPr/>
                    <a:lstStyle/>
                    <a:p>
                      <a:pPr rtl="0" fontAlgn="b"/>
                      <a:r>
                        <a:rPr lang="en-US" sz="1700">
                          <a:effectLst/>
                        </a:rPr>
                        <a:t>Landsat MSS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79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started in 1972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2117955"/>
                  </a:ext>
                </a:extLst>
              </a:tr>
              <a:tr h="305968">
                <a:tc>
                  <a:txBody>
                    <a:bodyPr/>
                    <a:lstStyle/>
                    <a:p>
                      <a:pPr rtl="0" fontAlgn="b"/>
                      <a:r>
                        <a:rPr lang="en-US" sz="1700">
                          <a:effectLst/>
                        </a:rPr>
                        <a:t>Landsat 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1982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882010"/>
                  </a:ext>
                </a:extLst>
              </a:tr>
              <a:tr h="305968">
                <a:tc>
                  <a:txBody>
                    <a:bodyPr/>
                    <a:lstStyle/>
                    <a:p>
                      <a:pPr rtl="0" fontAlgn="b"/>
                      <a:r>
                        <a:rPr lang="en-US" sz="1700">
                          <a:effectLst/>
                        </a:rPr>
                        <a:t>Landsat ETM+</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1999</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13299712"/>
                  </a:ext>
                </a:extLst>
              </a:tr>
              <a:tr h="305968">
                <a:tc>
                  <a:txBody>
                    <a:bodyPr/>
                    <a:lstStyle/>
                    <a:p>
                      <a:pPr rtl="0" fontAlgn="b"/>
                      <a:r>
                        <a:rPr lang="en-US" sz="1700">
                          <a:effectLst/>
                        </a:rPr>
                        <a:t>Landsat 8 OLI</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started in 2013</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2923840"/>
                  </a:ext>
                </a:extLst>
              </a:tr>
              <a:tr h="305968">
                <a:tc>
                  <a:txBody>
                    <a:bodyPr/>
                    <a:lstStyle/>
                    <a:p>
                      <a:pPr rtl="0" fontAlgn="b"/>
                      <a:r>
                        <a:rPr lang="en-US" sz="1700">
                          <a:effectLst/>
                        </a:rPr>
                        <a:t>Landsat 9 OLI-2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16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700">
                          <a:solidFill>
                            <a:srgbClr val="000000"/>
                          </a:solidFill>
                          <a:effectLst/>
                        </a:rPr>
                        <a:t>mid 2021</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5745189"/>
                  </a:ext>
                </a:extLst>
              </a:tr>
              <a:tr h="305968">
                <a:tc>
                  <a:txBody>
                    <a:bodyPr/>
                    <a:lstStyle/>
                    <a:p>
                      <a:pPr rtl="0" fontAlgn="b"/>
                      <a:r>
                        <a:rPr lang="en-US" sz="1700">
                          <a:effectLst/>
                        </a:rPr>
                        <a:t>Sentinel 2</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10-20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5/10 days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solidFill>
                            <a:srgbClr val="000000"/>
                          </a:solidFill>
                          <a:effectLst/>
                        </a:rPr>
                        <a:t>started in 2014</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9186431"/>
                  </a:ext>
                </a:extLst>
              </a:tr>
              <a:tr h="305968">
                <a:tc>
                  <a:txBody>
                    <a:bodyPr/>
                    <a:lstStyle/>
                    <a:p>
                      <a:pPr rtl="0" fontAlgn="b"/>
                      <a:r>
                        <a:rPr lang="en-US" sz="1700">
                          <a:effectLst/>
                        </a:rPr>
                        <a:t>MODIS</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250-1000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4 per day</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solidFill>
                            <a:srgbClr val="000000"/>
                          </a:solidFill>
                          <a:effectLst/>
                        </a:rPr>
                        <a:t>started in 2000</a:t>
                      </a:r>
                    </a:p>
                  </a:txBody>
                  <a:tcPr marL="26489" marR="26489" marT="17660" marB="1766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8751051"/>
                  </a:ext>
                </a:extLst>
              </a:tr>
            </a:tbl>
          </a:graphicData>
        </a:graphic>
      </p:graphicFrame>
    </p:spTree>
    <p:extLst>
      <p:ext uri="{BB962C8B-B14F-4D97-AF65-F5344CB8AC3E}">
        <p14:creationId xmlns:p14="http://schemas.microsoft.com/office/powerpoint/2010/main" val="315293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EB6C2468-1C61-40C4-A88D-A92A15CCD0D3}"/>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Accessible Landsat data</a:t>
            </a:r>
          </a:p>
        </p:txBody>
      </p:sp>
      <p:pic>
        <p:nvPicPr>
          <p:cNvPr id="10" name="Imagem 9">
            <a:extLst>
              <a:ext uri="{FF2B5EF4-FFF2-40B4-BE49-F238E27FC236}">
                <a16:creationId xmlns:a16="http://schemas.microsoft.com/office/drawing/2014/main" id="{04A13452-62E3-44FE-9991-DC7892155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846" y="1132258"/>
            <a:ext cx="8229600" cy="5076825"/>
          </a:xfrm>
          <a:prstGeom prst="rect">
            <a:avLst/>
          </a:prstGeom>
        </p:spPr>
      </p:pic>
      <p:sp>
        <p:nvSpPr>
          <p:cNvPr id="12" name="CaixaDeTexto 11">
            <a:extLst>
              <a:ext uri="{FF2B5EF4-FFF2-40B4-BE49-F238E27FC236}">
                <a16:creationId xmlns:a16="http://schemas.microsoft.com/office/drawing/2014/main" id="{751843DC-BE5D-4F48-9BB0-40DC42410C17}"/>
              </a:ext>
            </a:extLst>
          </p:cNvPr>
          <p:cNvSpPr txBox="1"/>
          <p:nvPr/>
        </p:nvSpPr>
        <p:spPr>
          <a:xfrm>
            <a:off x="8401906" y="5804034"/>
            <a:ext cx="1417492" cy="276999"/>
          </a:xfrm>
          <a:prstGeom prst="rect">
            <a:avLst/>
          </a:prstGeom>
          <a:noFill/>
        </p:spPr>
        <p:txBody>
          <a:bodyPr wrap="square" rtlCol="0">
            <a:spAutoFit/>
          </a:bodyPr>
          <a:lstStyle/>
          <a:p>
            <a:r>
              <a:rPr lang="en-US" sz="1200" dirty="0" err="1"/>
              <a:t>Wulder</a:t>
            </a:r>
            <a:r>
              <a:rPr lang="en-US" sz="1200" dirty="0"/>
              <a:t> et al., 2015</a:t>
            </a:r>
          </a:p>
        </p:txBody>
      </p:sp>
    </p:spTree>
    <p:extLst>
      <p:ext uri="{BB962C8B-B14F-4D97-AF65-F5344CB8AC3E}">
        <p14:creationId xmlns:p14="http://schemas.microsoft.com/office/powerpoint/2010/main" val="40219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4" name="Imagem 3">
            <a:extLst>
              <a:ext uri="{FF2B5EF4-FFF2-40B4-BE49-F238E27FC236}">
                <a16:creationId xmlns:a16="http://schemas.microsoft.com/office/drawing/2014/main" id="{5FFFC213-E5E4-47A9-B222-EC8F3866B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437" y="1359043"/>
            <a:ext cx="9179895" cy="4771849"/>
          </a:xfrm>
          <a:prstGeom prst="rect">
            <a:avLst/>
          </a:prstGeom>
        </p:spPr>
      </p:pic>
    </p:spTree>
    <p:extLst>
      <p:ext uri="{BB962C8B-B14F-4D97-AF65-F5344CB8AC3E}">
        <p14:creationId xmlns:p14="http://schemas.microsoft.com/office/powerpoint/2010/main" val="92181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36B7597C-7E2D-4516-9571-9E360E5C4ED4}"/>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And how we can access them?</a:t>
            </a:r>
          </a:p>
        </p:txBody>
      </p:sp>
      <p:pic>
        <p:nvPicPr>
          <p:cNvPr id="3" name="Imagem 2">
            <a:extLst>
              <a:ext uri="{FF2B5EF4-FFF2-40B4-BE49-F238E27FC236}">
                <a16:creationId xmlns:a16="http://schemas.microsoft.com/office/drawing/2014/main" id="{8DF67019-ECF2-41BF-8F2A-5BB41BD07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882" y="1376413"/>
            <a:ext cx="8810676" cy="4703362"/>
          </a:xfrm>
          <a:prstGeom prst="rect">
            <a:avLst/>
          </a:prstGeom>
        </p:spPr>
      </p:pic>
    </p:spTree>
    <p:extLst>
      <p:ext uri="{BB962C8B-B14F-4D97-AF65-F5344CB8AC3E}">
        <p14:creationId xmlns:p14="http://schemas.microsoft.com/office/powerpoint/2010/main" val="350949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7C0D9B8-8C71-4584-9633-5100F6807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36" y="5804034"/>
            <a:ext cx="1276789" cy="653716"/>
          </a:xfrm>
          <a:prstGeom prst="rect">
            <a:avLst/>
          </a:prstGeom>
        </p:spPr>
      </p:pic>
      <p:cxnSp>
        <p:nvCxnSpPr>
          <p:cNvPr id="7" name="Conector reto 6">
            <a:extLst>
              <a:ext uri="{FF2B5EF4-FFF2-40B4-BE49-F238E27FC236}">
                <a16:creationId xmlns:a16="http://schemas.microsoft.com/office/drawing/2014/main" id="{FAF16755-C981-4A21-84FE-661C5C4DF2B9}"/>
              </a:ext>
            </a:extLst>
          </p:cNvPr>
          <p:cNvCxnSpPr>
            <a:cxnSpLocks/>
          </p:cNvCxnSpPr>
          <p:nvPr/>
        </p:nvCxnSpPr>
        <p:spPr>
          <a:xfrm>
            <a:off x="585537" y="356135"/>
            <a:ext cx="110209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D9CA1827-63E9-4D3E-A804-C0C6CAEA1F25}"/>
              </a:ext>
            </a:extLst>
          </p:cNvPr>
          <p:cNvCxnSpPr>
            <a:cxnSpLocks/>
          </p:cNvCxnSpPr>
          <p:nvPr/>
        </p:nvCxnSpPr>
        <p:spPr>
          <a:xfrm>
            <a:off x="603183" y="1037924"/>
            <a:ext cx="110209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7B9058FB-E704-446D-A8CB-160A1DC0C84C}"/>
              </a:ext>
            </a:extLst>
          </p:cNvPr>
          <p:cNvSpPr txBox="1"/>
          <p:nvPr/>
        </p:nvSpPr>
        <p:spPr>
          <a:xfrm>
            <a:off x="585537" y="481926"/>
            <a:ext cx="11003280" cy="461665"/>
          </a:xfrm>
          <a:prstGeom prst="rect">
            <a:avLst/>
          </a:prstGeom>
          <a:noFill/>
        </p:spPr>
        <p:txBody>
          <a:bodyPr wrap="square">
            <a:spAutoFit/>
          </a:bodyPr>
          <a:lstStyle/>
          <a:p>
            <a:pPr algn="ctr"/>
            <a:r>
              <a:rPr lang="en-US" sz="2400" dirty="0">
                <a:solidFill>
                  <a:schemeClr val="accent1">
                    <a:lumMod val="75000"/>
                  </a:schemeClr>
                </a:solidFill>
              </a:rPr>
              <a:t>I downloaded the image. What do I do now?</a:t>
            </a:r>
          </a:p>
        </p:txBody>
      </p:sp>
      <p:pic>
        <p:nvPicPr>
          <p:cNvPr id="2" name="Imagem 1">
            <a:extLst>
              <a:ext uri="{FF2B5EF4-FFF2-40B4-BE49-F238E27FC236}">
                <a16:creationId xmlns:a16="http://schemas.microsoft.com/office/drawing/2014/main" id="{117905D6-F2E6-49F9-A811-7849290AA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83" y="1719713"/>
            <a:ext cx="6648450" cy="3857625"/>
          </a:xfrm>
          <a:prstGeom prst="rect">
            <a:avLst/>
          </a:prstGeom>
        </p:spPr>
      </p:pic>
      <p:pic>
        <p:nvPicPr>
          <p:cNvPr id="3" name="Imagem 2">
            <a:extLst>
              <a:ext uri="{FF2B5EF4-FFF2-40B4-BE49-F238E27FC236}">
                <a16:creationId xmlns:a16="http://schemas.microsoft.com/office/drawing/2014/main" id="{A3E87842-6AB6-4C34-933F-D43460651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268" y="1625379"/>
            <a:ext cx="4555347" cy="4652962"/>
          </a:xfrm>
          <a:prstGeom prst="rect">
            <a:avLst/>
          </a:prstGeom>
        </p:spPr>
      </p:pic>
      <p:sp>
        <p:nvSpPr>
          <p:cNvPr id="4" name="CaixaDeTexto 3">
            <a:extLst>
              <a:ext uri="{FF2B5EF4-FFF2-40B4-BE49-F238E27FC236}">
                <a16:creationId xmlns:a16="http://schemas.microsoft.com/office/drawing/2014/main" id="{8D92D05F-F0B9-4764-9D7A-30F72461BE9D}"/>
              </a:ext>
            </a:extLst>
          </p:cNvPr>
          <p:cNvSpPr txBox="1"/>
          <p:nvPr/>
        </p:nvSpPr>
        <p:spPr>
          <a:xfrm>
            <a:off x="3340760" y="1324560"/>
            <a:ext cx="1138004" cy="369332"/>
          </a:xfrm>
          <a:prstGeom prst="rect">
            <a:avLst/>
          </a:prstGeom>
          <a:noFill/>
        </p:spPr>
        <p:txBody>
          <a:bodyPr wrap="none" rtlCol="0">
            <a:spAutoFit/>
          </a:bodyPr>
          <a:lstStyle/>
          <a:p>
            <a:r>
              <a:rPr lang="en-US" dirty="0"/>
              <a:t>Point data</a:t>
            </a:r>
          </a:p>
        </p:txBody>
      </p:sp>
      <p:sp>
        <p:nvSpPr>
          <p:cNvPr id="13" name="CaixaDeTexto 12">
            <a:extLst>
              <a:ext uri="{FF2B5EF4-FFF2-40B4-BE49-F238E27FC236}">
                <a16:creationId xmlns:a16="http://schemas.microsoft.com/office/drawing/2014/main" id="{E06FBFF1-4170-45FC-8F97-5B059CCD48FB}"/>
              </a:ext>
            </a:extLst>
          </p:cNvPr>
          <p:cNvSpPr txBox="1"/>
          <p:nvPr/>
        </p:nvSpPr>
        <p:spPr>
          <a:xfrm>
            <a:off x="8918115" y="1346379"/>
            <a:ext cx="1393651" cy="369332"/>
          </a:xfrm>
          <a:prstGeom prst="rect">
            <a:avLst/>
          </a:prstGeom>
          <a:noFill/>
        </p:spPr>
        <p:txBody>
          <a:bodyPr wrap="none" rtlCol="0">
            <a:spAutoFit/>
          </a:bodyPr>
          <a:lstStyle/>
          <a:p>
            <a:r>
              <a:rPr lang="en-US" dirty="0"/>
              <a:t>Polygon data</a:t>
            </a:r>
          </a:p>
        </p:txBody>
      </p:sp>
      <p:sp>
        <p:nvSpPr>
          <p:cNvPr id="15" name="CaixaDeTexto 14">
            <a:extLst>
              <a:ext uri="{FF2B5EF4-FFF2-40B4-BE49-F238E27FC236}">
                <a16:creationId xmlns:a16="http://schemas.microsoft.com/office/drawing/2014/main" id="{EE690A6E-FA46-4CF0-9C9A-8FE81B0A5BD8}"/>
              </a:ext>
            </a:extLst>
          </p:cNvPr>
          <p:cNvSpPr txBox="1"/>
          <p:nvPr/>
        </p:nvSpPr>
        <p:spPr>
          <a:xfrm>
            <a:off x="10475123" y="6237574"/>
            <a:ext cx="1417492" cy="276999"/>
          </a:xfrm>
          <a:prstGeom prst="rect">
            <a:avLst/>
          </a:prstGeom>
          <a:noFill/>
        </p:spPr>
        <p:txBody>
          <a:bodyPr wrap="square" rtlCol="0">
            <a:spAutoFit/>
          </a:bodyPr>
          <a:lstStyle/>
          <a:p>
            <a:r>
              <a:rPr lang="en-US" sz="1200" dirty="0"/>
              <a:t>Hanna Meyer 2020</a:t>
            </a:r>
          </a:p>
        </p:txBody>
      </p:sp>
    </p:spTree>
    <p:extLst>
      <p:ext uri="{BB962C8B-B14F-4D97-AF65-F5344CB8AC3E}">
        <p14:creationId xmlns:p14="http://schemas.microsoft.com/office/powerpoint/2010/main" val="141800693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755</Words>
  <Application>Microsoft Office PowerPoint</Application>
  <PresentationFormat>Widescreen</PresentationFormat>
  <Paragraphs>139</Paragraphs>
  <Slides>23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23</vt:i4>
      </vt:variant>
    </vt:vector>
  </HeadingPairs>
  <TitlesOfParts>
    <vt:vector size="2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eduardo</dc:creator>
  <cp:lastModifiedBy>eduardo</cp:lastModifiedBy>
  <cp:revision>28</cp:revision>
  <dcterms:created xsi:type="dcterms:W3CDTF">2020-09-18T05:26:16Z</dcterms:created>
  <dcterms:modified xsi:type="dcterms:W3CDTF">2020-09-21T01:13:58Z</dcterms:modified>
</cp:coreProperties>
</file>