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9gag.co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http://9gag.com</a:t>
            </a:r>
            <a:r>
              <a:rPr lang="es-ES"/>
              <a:t>’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9gag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seleniumhq.github.io/selenium/docs/api/java/org/openqa/selenium/ie/InternetExplorerDriver.html" TargetMode="External"/><Relationship Id="rId10" Type="http://schemas.openxmlformats.org/officeDocument/2006/relationships/hyperlink" Target="https://seleniumhq.github.io/selenium/docs/api/java/org/openqa/selenium/ie/InternetExplorerDriver.html" TargetMode="External"/><Relationship Id="rId13" Type="http://schemas.openxmlformats.org/officeDocument/2006/relationships/hyperlink" Target="https://github.com/detro/ghostdriver/blob/master/binding/java/src/main/java/org/openqa/selenium/phantomjs/PhantomJSDriver.java" TargetMode="External"/><Relationship Id="rId12" Type="http://schemas.openxmlformats.org/officeDocument/2006/relationships/hyperlink" Target="https://github.com/detro/ghostdriver/blob/master/binding/java/src/main/java/org/openqa/selenium/phantomjs/PhantomJSDriver.jav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leniumhq.github.io/selenium/docs/api/java/org/openqa/selenium/chrome/Chrome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9" Type="http://schemas.openxmlformats.org/officeDocument/2006/relationships/hyperlink" Target="http://seleniumhq.github.io/htmlunit-driver/org/openqa/selenium/htmlunit/HtmlUnitDriver.html" TargetMode="External"/><Relationship Id="rId15" Type="http://schemas.openxmlformats.org/officeDocument/2006/relationships/hyperlink" Target="https://seleniumhq.github.io/selenium/docs/api/java/org/openqa/selenium/remote/RemoteWebDriver.html" TargetMode="External"/><Relationship Id="rId14" Type="http://schemas.openxmlformats.org/officeDocument/2006/relationships/hyperlink" Target="https://seleniumhq.github.io/selenium/docs/api/java/org/openqa/selenium/remote/RemoteWebDriver.html" TargetMode="External"/><Relationship Id="rId17" Type="http://schemas.openxmlformats.org/officeDocument/2006/relationships/hyperlink" Target="https://seleniumhq.github.io/selenium/docs/api/java/org/openqa/selenium/safari/SafariDriver.html" TargetMode="External"/><Relationship Id="rId16" Type="http://schemas.openxmlformats.org/officeDocument/2006/relationships/hyperlink" Target="https://seleniumhq.github.io/selenium/docs/api/java/org/openqa/selenium/safari/SafariDriver.html" TargetMode="External"/><Relationship Id="rId5" Type="http://schemas.openxmlformats.org/officeDocument/2006/relationships/hyperlink" Target="https://seleniumhq.github.io/selenium/docs/api/java/org/openqa/selenium/support/events/EventFiringWebDriver.html" TargetMode="External"/><Relationship Id="rId6" Type="http://schemas.openxmlformats.org/officeDocument/2006/relationships/hyperlink" Target="https://seleniumhq.github.io/selenium/docs/api/java/org/openqa/selenium/firefox/FirefoxDriver.html" TargetMode="External"/><Relationship Id="rId18" Type="http://schemas.openxmlformats.org/officeDocument/2006/relationships/hyperlink" Target="https://seleniumhq.github.io/selenium/docs/api/java/org/openqa/selenium/safari/SafariDriver.html" TargetMode="External"/><Relationship Id="rId7" Type="http://schemas.openxmlformats.org/officeDocument/2006/relationships/hyperlink" Target="https://seleniumhq.github.io/selenium/docs/api/java/org/openqa/selenium/firefox/FirefoxDriver.html" TargetMode="External"/><Relationship Id="rId8" Type="http://schemas.openxmlformats.org/officeDocument/2006/relationships/hyperlink" Target="http://seleniumhq.github.io/htmlunit-driver/org/openqa/selenium/htmlunit/HtmlUnitDriv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b="0" i="0" sz="54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s-ES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3</a:t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Configuracion Drivers</a:t>
            </a:r>
            <a:endParaRPr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77325" y="1198625"/>
            <a:ext cx="10530300" cy="5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  <a:endParaRPr sz="20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Chrome:  webdriver.chrome.driver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Firefox: webdriver.gecko.driver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IE:  webdriver.ie.driver</a:t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Instruccion:   </a:t>
            </a:r>
            <a:r>
              <a:rPr b="1" lang="es-ES" sz="2000"/>
              <a:t>System.setProperty(key, value)</a:t>
            </a:r>
            <a:endParaRPr b="1" sz="20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System.setProperty(“webdriver.chrome.driver”, “/usr/bin/chromedriver”);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Busqueda de elementos</a:t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77325" y="1488603"/>
            <a:ext cx="8892000" cy="5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El objeto Webdriver utiliza los metodos:</a:t>
            </a:r>
            <a:endParaRPr sz="2200"/>
          </a:p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findElement(By)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findElements(By)</a:t>
            </a:r>
            <a:endParaRPr sz="22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dichos metodos utilizan la clase By para indicar el tipo de Localizador a utilizar:</a:t>
            </a:r>
            <a:endParaRPr sz="2200"/>
          </a:p>
          <a:p>
            <a:pPr indent="-368300" lvl="0" marL="4572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id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name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xpath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linkText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partialLinkText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cssSelector</a:t>
            </a: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className</a:t>
            </a:r>
            <a:endParaRPr sz="2200"/>
          </a:p>
          <a:p>
            <a: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tagName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 busqueda de elementos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driver.findElement(By.xpath(“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//div[@id='navFooter']//a[text()='Meses sin intereses']</a:t>
            </a:r>
            <a:r>
              <a:rPr lang="es-ES" sz="2400"/>
              <a:t>”));</a:t>
            </a:r>
            <a:endParaRPr sz="24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driver.findElement(By.id(“navFooter”));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  <a:endParaRPr sz="24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Existen 3 tipos de pausas disponibles en Selenium:</a:t>
            </a:r>
            <a:endParaRPr sz="3000"/>
          </a:p>
          <a:p>
            <a:pPr indent="-457200" lvl="0" marL="457200" rtl="0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Implicitas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Explicitas</a:t>
            </a:r>
            <a:endParaRPr sz="3600"/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Fluidas</a:t>
            </a:r>
            <a:endParaRPr sz="3600"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implicita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indica a Selenium WebDriver  que queremos que espere un cierto tiempo antes de lanzar una excepcion porque no encontro un objeto.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busqueda de elementos puede durar lo que indiquemos al WebDriver.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que no exista el objeto, el WebDriver le pregunta al DOM si esta el elemento disponible.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no esta disponible al termino de la pausa, se lanza la excepcion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tiempo minimo de espera es 0, pero se configura a eleccion del programador.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implicitas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</a:t>
            </a:r>
            <a:r>
              <a:rPr lang="es-ES"/>
              <a:t>ebDriver driver = new FirefoxDriver();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driver.manage().timeouts().implicitlyWait(10, TimeUnit.SECONDS);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driver.get("http://url_that_delays_loading");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WebElement myDynamicElement = driver.findElement(By.id("myDynamicElement"));</a:t>
            </a:r>
            <a:endParaRPr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explicita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Pausa mas usable puesto que se puede configurar para esperar una condicion.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utilizar la clase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ExpectedConditions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esperar a que el/los elementos sean visibles, invisibles, se les pueda dar click, etc.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no configurar pausas implicitas muy grandes cuando solo unos cuantos objetos tardan mucho tiempo en cargar.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estos casos, se puede poner adecuar el tiempo de espera maximo para ciertos elementos en especial.  Asi la espera implicita es corta para la mayoria de los elementos, y una espera explicita mas larga para menos elementos.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espera Explicita</a:t>
            </a:r>
            <a:endParaRPr/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329784" y="21170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WebDriverWait wait = new WebDriverWait(driver, 10);</a:t>
            </a:r>
            <a:endParaRPr sz="36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WebElement element = wait.until(ExpectedConditions.elementToBeClickable(By.id("someid")));</a:t>
            </a:r>
            <a:endParaRPr sz="36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 Fluidas</a:t>
            </a:r>
            <a:endParaRPr/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FluentWait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el tiempo maximo de espera para una condicion, asi como la frecuencia en que se checa dicha condicion.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puede configurar que tipos de excepciones ignorar en la espera, como </a:t>
            </a:r>
            <a:r>
              <a:rPr b="1"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elementos que tardan una cantidad variable de tiempo en aparecer.  Con una pausa fluida se puede intentar encontrar dicho elemento una y otra vez, o hasta que se cumpla el tiempo de espera.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Fluidas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77324" y="1488602"/>
            <a:ext cx="9123900" cy="4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Wait wait = new FluentWait(driver)</a:t>
            </a:r>
            <a:endParaRPr sz="22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.withTimeout(30, SECONDS)</a:t>
            </a:r>
            <a:endParaRPr sz="22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.pollingEvery(5, SECONDS)</a:t>
            </a:r>
            <a:endParaRPr sz="22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.ignoring(NoSuchElementException.class);</a:t>
            </a:r>
            <a:endParaRPr sz="22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</a:t>
            </a:r>
            <a:endParaRPr sz="22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WebElement foo = wait.until(new Function() {</a:t>
            </a:r>
            <a:endParaRPr sz="22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 public WebElement apply(WebDriver driver) {</a:t>
            </a:r>
            <a:endParaRPr sz="2200"/>
          </a:p>
          <a:p>
            <a:pPr indent="0" lvl="0" marL="9144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           return driver.findElement(By.id("foo"));</a:t>
            </a:r>
            <a:endParaRPr sz="2200"/>
          </a:p>
          <a:p>
            <a:pPr indent="0" lvl="0" marL="9144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}</a:t>
            </a:r>
            <a:endParaRPr sz="2200"/>
          </a:p>
          <a:p>
            <a:pPr indent="-251459" lvl="0" marL="3429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});</a:t>
            </a:r>
            <a:endParaRPr sz="2200"/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81817" y="1653235"/>
            <a:ext cx="7132124" cy="2897580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XPATH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WebDriver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Pausas explicitas e implicitas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2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2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Intermedio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&lt;h1&gt;</a:t>
            </a:r>
            <a:r>
              <a:rPr b="1" lang="es-ES" sz="2400">
                <a:solidFill>
                  <a:schemeClr val="dk1"/>
                </a:solidFill>
              </a:rPr>
              <a:t>Hello World!</a:t>
            </a:r>
            <a:r>
              <a:rPr b="1" lang="es-ES" sz="2400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&lt;button&gt;</a:t>
            </a:r>
            <a:r>
              <a:rPr b="1" lang="es-ES" sz="2400">
                <a:solidFill>
                  <a:schemeClr val="dk1"/>
                </a:solidFill>
              </a:rPr>
              <a:t>Click me!</a:t>
            </a:r>
            <a:r>
              <a:rPr b="1" lang="es-ES" sz="2400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4A86E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lang="es-ES" sz="2400">
                <a:solidFill>
                  <a:srgbClr val="4A86E8"/>
                </a:solidFill>
              </a:rPr>
              <a:t>&lt;span&gt;</a:t>
            </a:r>
            <a:r>
              <a:rPr b="1" lang="es-ES" sz="2400">
                <a:solidFill>
                  <a:schemeClr val="dk1"/>
                </a:solidFill>
              </a:rPr>
              <a:t>8,678</a:t>
            </a:r>
            <a:r>
              <a:rPr b="1" lang="es-ES" sz="2400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b="1" lang="es-ES" sz="1500">
                <a:solidFill>
                  <a:srgbClr val="38761D"/>
                </a:solidFill>
              </a:rPr>
              <a:t>257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s-ES" sz="1500" u="sng" cap="none" strike="noStrik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5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b="1" i="0" lang="es-ES" sz="15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s-E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b="1" i="0" lang="es-ES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b="1" lang="es-ES">
                <a:solidFill>
                  <a:srgbClr val="B45F06"/>
                </a:solidFill>
              </a:rPr>
              <a:t>O</a:t>
            </a: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79" name="Shape 179"/>
          <p:cNvCxnSpPr>
            <a:stCxn id="178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0" name="Shape 180"/>
          <p:cNvCxnSpPr>
            <a:stCxn id="178" idx="0"/>
          </p:cNvCxnSpPr>
          <p:nvPr/>
        </p:nvCxnSpPr>
        <p:spPr>
          <a:xfrm flipH="1" rot="10800000">
            <a:off x="4060275" y="4601625"/>
            <a:ext cx="870300" cy="7491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81" name="Shape 181"/>
          <p:cNvCxnSpPr>
            <a:stCxn id="178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b="1" i="0" lang="es-ES" sz="18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1" i="0" lang="es-ES" sz="1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b="1" i="0" lang="es-ES" sz="18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b="1" i="0" lang="es-ES" sz="1400" u="none" cap="none" strike="noStrik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b="1" lang="es-ES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777925" y="1524025"/>
            <a:ext cx="8987100" cy="452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XPath se puede utilizar para navegar por los elementos encontrados en la pagina, basado en sus atributos en el documento de HTML</a:t>
            </a:r>
            <a:endParaRPr b="1"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t/>
            </a:r>
            <a:endParaRPr b="1" sz="18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Ejemplo: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.//a[text()='Promociones']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complicado, mas las paginas de internet lo son.  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dificil encontrar elementos solo con los id, name, y clases.  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b="1" lang="es-ES" sz="1800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Normalmente hay muchisimos elementos HTML sin esos atributos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93245" y="404708"/>
            <a:ext cx="83895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77335" y="1584101"/>
            <a:ext cx="3598500" cy="4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b="0" i="0" lang="es-ES" sz="166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XPATH se utiliza para transversar documentos XML, incluyendo XHTML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Ruta (Path)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Nodos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Listas de nodos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b="0" i="0" lang="es-ES" sz="148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Cadena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Númericos</a:t>
            </a:r>
            <a:endParaRPr b="0" i="0" sz="129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b="0" i="0" lang="es-ES" sz="1295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Fechas</a:t>
            </a:r>
            <a:endParaRPr/>
          </a:p>
          <a:p>
            <a:pPr indent="-162814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r>
              <a:t/>
            </a:r>
            <a:endParaRPr b="0" i="0" sz="129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3721817" y="1140883"/>
            <a:ext cx="6390918" cy="5343779"/>
            <a:chOff x="0" y="2611"/>
            <a:chExt cx="6390918" cy="5343779"/>
          </a:xfrm>
        </p:grpSpPr>
        <p:cxnSp>
          <p:nvCxnSpPr>
            <p:cNvPr id="198" name="Shape 198"/>
            <p:cNvCxnSpPr/>
            <p:nvPr/>
          </p:nvCxnSpPr>
          <p:spPr>
            <a:xfrm>
              <a:off x="0" y="2611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Nombre-nodo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Proporciona lista de nodos con dicho nombre</a:t>
              </a:r>
              <a:endParaRPr b="0" i="0" sz="2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3" name="Shape 203"/>
            <p:cNvCxnSpPr/>
            <p:nvPr/>
          </p:nvCxnSpPr>
          <p:spPr>
            <a:xfrm>
              <a:off x="1278156" y="851914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0" y="893227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</a:t>
              </a:r>
              <a:endParaRPr b="0" i="0" sz="2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una ruta desde la raíz</a:t>
              </a:r>
              <a:endParaRPr b="0" i="0" sz="2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9" name="Shape 209"/>
            <p:cNvCxnSpPr/>
            <p:nvPr/>
          </p:nvCxnSpPr>
          <p:spPr>
            <a:xfrm>
              <a:off x="1278156" y="1742530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0" y="1783843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//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Comienza la selección desde el nodo actual</a:t>
              </a:r>
              <a:endParaRPr/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1278156" y="2633146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0" y="2674458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actual</a:t>
              </a:r>
              <a:endParaRPr/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1278156" y="3523761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0" y="3565074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Shape 223"/>
            <p:cNvSpPr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</a:t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padre</a:t>
              </a:r>
              <a:endParaRPr/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1278156" y="4414377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0" y="4455690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90C2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</a:t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atributos</a:t>
              </a:r>
              <a:endParaRPr/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1278156" y="5304993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cap="rnd" cmpd="sng" w="19050">
              <a:solidFill>
                <a:srgbClr val="D1E3B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WebDriver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Permite crear pruebas</a:t>
            </a:r>
            <a:endParaRPr sz="2800"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Robustas,</a:t>
            </a:r>
            <a:endParaRPr sz="2800"/>
          </a:p>
          <a:p>
            <a: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Basadas en diferentes navegadores,</a:t>
            </a: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una coleccion de librerias que permiten controlar uno o mas navegadores.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el sucesor de Selenium RC, el cual esa oficialmente obsoleto.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WebDrivers disponibles</a:t>
            </a:r>
            <a:endParaRPr/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EventFiringWebDriver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FirefoxDriver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HtmlUnitDriver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InternetExplorerDriver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PhantomJSDriver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/>
              </a:rPr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RemoteWebDriver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6"/>
              </a:rPr>
              <a:t>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SafariDriver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8"/>
            </a:endParaRPr>
          </a:p>
          <a:p>
            <a:pPr indent="-251459" lvl="0" marL="3429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