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5000">
                <a:solidFill>
                  <a:srgbClr val="000000"/>
                </a:solidFill>
              </a:rPr>
              <a:t>Verbreitung von Tuberkulose</a:t>
            </a:r>
            <a:r>
              <a:rPr i="1" lang="en-GB">
                <a:solidFill>
                  <a:srgbClr val="000000"/>
                </a:solidFill>
              </a:rPr>
              <a:t> </a:t>
            </a:r>
            <a:r>
              <a:rPr i="1" lang="en-GB" sz="4000">
                <a:solidFill>
                  <a:srgbClr val="000000"/>
                </a:solidFill>
              </a:rPr>
              <a:t>Populationsmodell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Matthias Nitsche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3164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MDR-TB Modell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042" y="0"/>
            <a:ext cx="383721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576600"/>
            <a:ext cx="4640100" cy="30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GB" sz="2200"/>
              <a:t>Verbreitung von Tuberkulose durch 2 simultane ODE Systeme die sowohl TB als auch MDR-TB simulieren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-GB" sz="2200"/>
              <a:t>Extrem gutes Paper für Parameterfindung von TB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090050" y="4660000"/>
            <a:ext cx="4368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i="1" lang="en-GB" sz="1500">
                <a:solidFill>
                  <a:schemeClr val="dk1"/>
                </a:solidFill>
              </a:rPr>
              <a:t>[4]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87" y="-19662"/>
            <a:ext cx="6910433" cy="5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Simulation 2 - </a:t>
            </a:r>
            <a:r>
              <a:rPr b="1" lang="en-GB"/>
              <a:t>Agenten Modell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Ort des Agenten spielt eine Rolle (Random vs. Aktiv)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Alter spielt eine Rolle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Impfung (vaccination)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Behandlung / Therapie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HIV + Krankheiten die das Immunsystem schwächen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Evolutionäre weitergabe von bestimmten Eigenschaften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Sterbe und Geburtenrate in einem Spannungsverhältnis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TB resistent gegen Antibiotika (MDR-TB)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… mehr möglich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Simulation 2 - </a:t>
            </a:r>
            <a:r>
              <a:rPr b="1" lang="en-GB"/>
              <a:t>Agenten Modell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150" y="1186800"/>
            <a:ext cx="71596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256000" y="4660075"/>
            <a:ext cx="3576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chemeClr val="dk2"/>
                </a:solidFill>
              </a:rPr>
              <a:t>http://www.gisagents.org/p/disease-modeling.html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Simulation 2 - </a:t>
            </a:r>
            <a:r>
              <a:rPr b="1" lang="en-GB"/>
              <a:t>Agenten Modell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Mögliche Fragen?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Würde eine Impfungsstrategie für Neugeborene helfen um frühzeitig die Infizierung zu unterbrechen und weitergabe zu unterbinden?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Ist die Sterberate höher in Populationen mit hohem HIV anteil?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Hinzufügen von Aktivitäten führt zu anderen Verläufen? z.B. Öffentliche Plätze vs. Schule vs. Zuhause sein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Frühzeitige Erkennung von Epidemien in der realen Welt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Simulation 2 - </a:t>
            </a:r>
            <a:r>
              <a:rPr b="1" lang="en-GB"/>
              <a:t>Agenten Modell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2760450" y="2150850"/>
            <a:ext cx="3623100" cy="66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Code / Modell zeigen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Bibliographie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i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[1] Herbert W. Hethcote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, 2000, The Mathematics of Infectious Diseases, </a:t>
            </a:r>
            <a:r>
              <a:rPr i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SIAM Rev.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, 42(4),</a:t>
            </a:r>
          </a:p>
          <a:p>
            <a:pPr indent="457200" lvl="0" mar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599–653. (55 pages)</a:t>
            </a: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[2] J. P. Aparicio, C. Castillo-Chavez, 2009, Mathematical Modelling of Tuberculosis Epidemics,</a:t>
            </a:r>
          </a:p>
          <a:p>
            <a:pPr indent="457200" lvl="0" mar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American Institute of Mathematical Sciences, vol 6, issue 2 (2009), 209-237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[3] J. P. Aparicio, A. F. Capurro and C. Castillo-Chavez, 2000, Transmission and dynamics of </a:t>
            </a:r>
          </a:p>
          <a:p>
            <a:pPr indent="387350" lv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tuberculosis on generalized households, J. Theor. Biol., 206 (2000), 327–341</a:t>
            </a: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i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[4] James M. Trauer, Justin T. Denholm, Emma S. McBryde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, 2014, Construction of a mathematical</a:t>
            </a:r>
          </a:p>
          <a:p>
            <a:pPr indent="457200" lvl="0" mar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model for tuberculosis transmission in highly endemic regions of the Asia-pacific, Journal of</a:t>
            </a:r>
          </a:p>
          <a:p>
            <a:pPr indent="457200" lvl="0" mar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Theoretical Biology</a:t>
            </a:r>
          </a:p>
          <a:p>
            <a:pPr indent="0" lvl="0" mar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[5] L. Perez, S. Dragicevic, 2009, An agent-based approach for modeling dynamics of contagious</a:t>
            </a:r>
          </a:p>
          <a:p>
            <a:pPr indent="457200" lvl="0" mar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disease spread, International Journal of Health Geographics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Fragen?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50" y="172412"/>
            <a:ext cx="4727770" cy="47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326650" y="1049700"/>
            <a:ext cx="38721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25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212121"/>
                </a:solidFill>
                <a:highlight>
                  <a:srgbClr val="FFFFFF"/>
                </a:highlight>
              </a:rPr>
              <a:t>World Health Organization (WHO):</a:t>
            </a:r>
          </a:p>
          <a:p>
            <a:pPr lvl="0" marR="25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42900" lvl="0" marL="457200" marR="25400" rt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ct val="100000"/>
            </a:pPr>
            <a:r>
              <a:rPr lang="en-GB" sz="1800">
                <a:solidFill>
                  <a:srgbClr val="212121"/>
                </a:solidFill>
                <a:highlight>
                  <a:srgbClr val="FFFFFF"/>
                </a:highlight>
              </a:rPr>
              <a:t>Top 10 </a:t>
            </a:r>
            <a:r>
              <a:rPr b="1" lang="en-GB" sz="1800">
                <a:solidFill>
                  <a:srgbClr val="212121"/>
                </a:solidFill>
                <a:highlight>
                  <a:srgbClr val="FFFFFF"/>
                </a:highlight>
              </a:rPr>
              <a:t>Todesursache</a:t>
            </a:r>
            <a:r>
              <a:rPr lang="en-GB" sz="1800">
                <a:solidFill>
                  <a:srgbClr val="212121"/>
                </a:solidFill>
                <a:highlight>
                  <a:srgbClr val="FFFFFF"/>
                </a:highlight>
              </a:rPr>
              <a:t> weltweit</a:t>
            </a:r>
          </a:p>
          <a:p>
            <a:pPr indent="-342900" lvl="0" marL="457200" marR="25400" rtl="0">
              <a:lnSpc>
                <a:spcPct val="115000"/>
              </a:lnSpc>
              <a:spcBef>
                <a:spcPts val="0"/>
              </a:spcBef>
              <a:buClr>
                <a:srgbClr val="212121"/>
              </a:buClr>
              <a:buSzPct val="100000"/>
            </a:pPr>
            <a:r>
              <a:rPr lang="en-GB" sz="1800">
                <a:solidFill>
                  <a:srgbClr val="212121"/>
                </a:solidFill>
                <a:highlight>
                  <a:srgbClr val="FFFFFF"/>
                </a:highlight>
              </a:rPr>
              <a:t>2015 starben 1.8 Millionen und 10.4 Millionen wurden infiziert</a:t>
            </a:r>
          </a:p>
          <a:p>
            <a:pPr indent="-342900" lvl="0" marL="457200" marR="25400" rtl="0">
              <a:lnSpc>
                <a:spcPct val="115000"/>
              </a:lnSpc>
              <a:spcBef>
                <a:spcPts val="0"/>
              </a:spcBef>
              <a:buClr>
                <a:srgbClr val="212121"/>
              </a:buClr>
              <a:buSzPct val="100000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Sustainable Development Goal (SGD) bis 2030</a:t>
            </a:r>
          </a:p>
          <a:p>
            <a:pPr indent="-342900" lvl="0" marL="457200" marR="25400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GB" sz="1800">
                <a:solidFill>
                  <a:srgbClr val="212121"/>
                </a:solidFill>
                <a:highlight>
                  <a:srgbClr val="FFFFFF"/>
                </a:highlight>
              </a:rPr>
              <a:t>Wird über die Luft übertragen</a:t>
            </a:r>
          </a:p>
          <a:p>
            <a:pPr indent="-342900" lvl="0" marL="457200" marR="25400" rtl="0">
              <a:lnSpc>
                <a:spcPct val="115000"/>
              </a:lnSpc>
              <a:spcBef>
                <a:spcPts val="0"/>
              </a:spcBef>
              <a:buClr>
                <a:srgbClr val="212121"/>
              </a:buClr>
              <a:buSzPct val="100000"/>
            </a:pPr>
            <a:r>
              <a:rPr lang="en-GB" sz="1800">
                <a:solidFill>
                  <a:srgbClr val="212121"/>
                </a:solidFill>
                <a:highlight>
                  <a:srgbClr val="FFFFFF"/>
                </a:highlight>
              </a:rPr>
              <a:t>Latentes und Aktives Stadium</a:t>
            </a:r>
          </a:p>
          <a:p>
            <a:pPr indent="-342900" lvl="0" marL="457200" marR="25400" rtl="0">
              <a:lnSpc>
                <a:spcPct val="115000"/>
              </a:lnSpc>
              <a:spcBef>
                <a:spcPts val="0"/>
              </a:spcBef>
              <a:buClr>
                <a:srgbClr val="212121"/>
              </a:buClr>
              <a:buSzPct val="100000"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Multidrug-Resistant TB 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26650" y="172425"/>
            <a:ext cx="29874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>
                <a:solidFill>
                  <a:srgbClr val="000000"/>
                </a:solidFill>
              </a:rPr>
              <a:t>Tuberkulose (TB)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Zwei bisherige Ansätze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200"/>
              <a:t>Verbreitung von Tuberkulose als Differentialgleichungssystem (SEIR)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200"/>
              <a:t>Verbreitung von Tuberkulose in einem Agenten System (SEIR basiert)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200"/>
              <a:t>Möglicher letzter Versuch: Statistische Modelle (wenn genug Daten vorhanden / Zeit zum ausprobieren)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4918175" y="1253800"/>
            <a:ext cx="3914100" cy="3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  <a:buChar char="●"/>
            </a:pPr>
            <a:r>
              <a:rPr lang="en-GB" sz="2000">
                <a:solidFill>
                  <a:srgbClr val="674EA7"/>
                </a:solidFill>
              </a:rPr>
              <a:t>mu</a:t>
            </a:r>
            <a:r>
              <a:rPr lang="en-GB" sz="2000"/>
              <a:t> (lila) - Natürliche Sterberate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rgbClr val="FF0000"/>
                </a:solidFill>
              </a:rPr>
              <a:t>beta</a:t>
            </a:r>
            <a:r>
              <a:rPr lang="en-GB" sz="2000">
                <a:solidFill>
                  <a:schemeClr val="dk1"/>
                </a:solidFill>
              </a:rPr>
              <a:t> (rot) - Zunahme an latent infizierten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rgbClr val="6AA84F"/>
                </a:solidFill>
              </a:rPr>
              <a:t>alpha</a:t>
            </a:r>
            <a:r>
              <a:rPr lang="en-GB" sz="2000">
                <a:solidFill>
                  <a:schemeClr val="dk1"/>
                </a:solidFill>
              </a:rPr>
              <a:t> (grün) - Zunahme an aktiv infizierten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rgbClr val="3C78D8"/>
                </a:solidFill>
              </a:rPr>
              <a:t>gamma</a:t>
            </a:r>
            <a:r>
              <a:rPr lang="en-GB" sz="2000">
                <a:solidFill>
                  <a:schemeClr val="dk1"/>
                </a:solidFill>
              </a:rPr>
              <a:t> (blau) - Zunahme an geheilten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Übergangswahrscheinlichkeiten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SEIR</a:t>
            </a:r>
            <a:r>
              <a:rPr lang="en-GB"/>
              <a:t> Modell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171250"/>
            <a:ext cx="427130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3417600" y="1203500"/>
            <a:ext cx="1036800" cy="91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602975" y="2120600"/>
            <a:ext cx="1036800" cy="91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749700" y="2261750"/>
            <a:ext cx="704700" cy="634800"/>
          </a:xfrm>
          <a:prstGeom prst="rect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602975" y="3316700"/>
            <a:ext cx="578700" cy="491700"/>
          </a:xfrm>
          <a:prstGeom prst="rect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2513825" y="3245150"/>
            <a:ext cx="1335300" cy="634800"/>
          </a:xfrm>
          <a:prstGeom prst="rect">
            <a:avLst/>
          </a:prstGeom>
          <a:noFill/>
          <a:ln cap="flat" cmpd="sng" w="1905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639725" y="4306400"/>
            <a:ext cx="505200" cy="491700"/>
          </a:xfrm>
          <a:prstGeom prst="rect">
            <a:avLst/>
          </a:prstGeom>
          <a:noFill/>
          <a:ln cap="flat" cmpd="sng" w="1905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098925" y="2464775"/>
            <a:ext cx="309300" cy="3987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575225" y="1514450"/>
            <a:ext cx="309300" cy="3987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602975" y="1514450"/>
            <a:ext cx="309300" cy="3987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224700" y="3409700"/>
            <a:ext cx="309300" cy="3987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435900" y="4352900"/>
            <a:ext cx="309300" cy="3987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Simulation 1 - </a:t>
            </a:r>
            <a:r>
              <a:rPr b="1" lang="en-GB"/>
              <a:t>Clustered</a:t>
            </a:r>
            <a:r>
              <a:rPr lang="en-GB"/>
              <a:t> </a:t>
            </a:r>
            <a:r>
              <a:rPr b="1" lang="en-GB"/>
              <a:t>SELEIR Modell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9713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8273700" y="4060375"/>
            <a:ext cx="558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[2]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Simulation 1 - </a:t>
            </a:r>
            <a:r>
              <a:rPr b="1" lang="en-GB"/>
              <a:t>Clustered</a:t>
            </a:r>
            <a:r>
              <a:rPr lang="en-GB"/>
              <a:t> </a:t>
            </a:r>
            <a:r>
              <a:rPr b="1" lang="en-GB"/>
              <a:t>SELEIR Modell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2760450" y="2150850"/>
            <a:ext cx="3623100" cy="66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Code / Modell zeigen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