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png" ContentType="image/pn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5765800" cy="3244850"/>
  <p:notesSz cx="5765800" cy="3244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2852"/>
            <a:ext cx="5520537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2373A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2373A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2373A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807330"/>
            <a:ext cx="5071211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2373A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8290" y="746315"/>
            <a:ext cx="5189220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3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1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07330"/>
            <a:ext cx="1878330" cy="21018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Лабо</a:t>
            </a:r>
            <a:r>
              <a:rPr dirty="0" spc="-40"/>
              <a:t>р</a:t>
            </a:r>
            <a:r>
              <a:rPr dirty="0" spc="-35"/>
              <a:t>а</a:t>
            </a:r>
            <a:r>
              <a:rPr dirty="0" spc="-85"/>
              <a:t>т</a:t>
            </a:r>
            <a:r>
              <a:rPr dirty="0" spc="-20"/>
              <a:t>орная</a:t>
            </a:r>
            <a:r>
              <a:rPr dirty="0" spc="-60"/>
              <a:t> </a:t>
            </a:r>
            <a:r>
              <a:rPr dirty="0" spc="-60"/>
              <a:t>р</a:t>
            </a:r>
            <a:r>
              <a:rPr dirty="0" spc="-20"/>
              <a:t>аб</a:t>
            </a:r>
            <a:r>
              <a:rPr dirty="0" spc="-40"/>
              <a:t>о</a:t>
            </a:r>
            <a:r>
              <a:rPr dirty="0" spc="-75"/>
              <a:t>т</a:t>
            </a:r>
            <a:r>
              <a:rPr dirty="0" spc="-15"/>
              <a:t>а</a:t>
            </a:r>
            <a:r>
              <a:rPr dirty="0" spc="-60"/>
              <a:t> </a:t>
            </a:r>
            <a:r>
              <a:rPr dirty="0" spc="-20"/>
              <a:t>№1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12388"/>
            <a:ext cx="3327400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 spc="-20">
                <a:solidFill>
                  <a:srgbClr val="22373A"/>
                </a:solidFill>
                <a:latin typeface="Microsoft Sans Serif"/>
                <a:cs typeface="Microsoft Sans Serif"/>
              </a:rPr>
              <a:t>Установка</a:t>
            </a:r>
            <a:r>
              <a:rPr dirty="0" sz="1000" spc="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35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dirty="0" sz="10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Microsoft Sans Serif"/>
                <a:cs typeface="Microsoft Sans Serif"/>
              </a:rPr>
              <a:t>конфигурация</a:t>
            </a:r>
            <a:r>
              <a:rPr dirty="0" sz="10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25">
                <a:solidFill>
                  <a:srgbClr val="22373A"/>
                </a:solidFill>
                <a:latin typeface="Microsoft Sans Serif"/>
                <a:cs typeface="Microsoft Sans Serif"/>
              </a:rPr>
              <a:t>ОС</a:t>
            </a:r>
            <a:r>
              <a:rPr dirty="0" sz="1000" spc="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10">
                <a:solidFill>
                  <a:srgbClr val="22373A"/>
                </a:solidFill>
                <a:latin typeface="Microsoft Sans Serif"/>
                <a:cs typeface="Microsoft Sans Serif"/>
              </a:rPr>
              <a:t>на</a:t>
            </a:r>
            <a:r>
              <a:rPr dirty="0" sz="10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000">
                <a:solidFill>
                  <a:srgbClr val="22373A"/>
                </a:solidFill>
                <a:latin typeface="Microsoft Sans Serif"/>
                <a:cs typeface="Microsoft Sans Serif"/>
              </a:rPr>
              <a:t>виртуальную</a:t>
            </a:r>
            <a:r>
              <a:rPr dirty="0" sz="10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">
                <a:solidFill>
                  <a:srgbClr val="22373A"/>
                </a:solidFill>
                <a:latin typeface="Microsoft Sans Serif"/>
                <a:cs typeface="Microsoft Sans Serif"/>
              </a:rPr>
              <a:t>машину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511255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1713071"/>
            <a:ext cx="2342515" cy="670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73225">
              <a:lnSpc>
                <a:spcPct val="155500"/>
              </a:lnSpc>
              <a:spcBef>
                <a:spcPts val="100"/>
              </a:spcBef>
            </a:pPr>
            <a:r>
              <a:rPr dirty="0" sz="850" spc="-20">
                <a:solidFill>
                  <a:srgbClr val="22373A"/>
                </a:solidFill>
                <a:latin typeface="Microsoft Sans Serif"/>
                <a:cs typeface="Microsoft Sans Serif"/>
              </a:rPr>
              <a:t>Цвелев </a:t>
            </a:r>
            <a:r>
              <a:rPr dirty="0" sz="850" spc="-90">
                <a:solidFill>
                  <a:srgbClr val="22373A"/>
                </a:solidFill>
                <a:latin typeface="Microsoft Sans Serif"/>
                <a:cs typeface="Microsoft Sans Serif"/>
              </a:rPr>
              <a:t>С.А. </a:t>
            </a:r>
            <a:r>
              <a:rPr dirty="0" sz="850" spc="-8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40">
                <a:solidFill>
                  <a:srgbClr val="22373A"/>
                </a:solidFill>
                <a:latin typeface="Microsoft Sans Serif"/>
                <a:cs typeface="Microsoft Sans Serif"/>
              </a:rPr>
              <a:t>20</a:t>
            </a:r>
            <a:r>
              <a:rPr dirty="0" sz="850" spc="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10">
                <a:solidFill>
                  <a:srgbClr val="22373A"/>
                </a:solidFill>
                <a:latin typeface="Microsoft Sans Serif"/>
                <a:cs typeface="Microsoft Sans Serif"/>
              </a:rPr>
              <a:t>июня</a:t>
            </a:r>
            <a:r>
              <a:rPr dirty="0" sz="850" spc="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40">
                <a:solidFill>
                  <a:srgbClr val="22373A"/>
                </a:solidFill>
                <a:latin typeface="Microsoft Sans Serif"/>
                <a:cs typeface="Microsoft Sans Serif"/>
              </a:rPr>
              <a:t>2</a:t>
            </a:r>
            <a:r>
              <a:rPr dirty="0" sz="850" spc="-55">
                <a:solidFill>
                  <a:srgbClr val="22373A"/>
                </a:solidFill>
                <a:latin typeface="Microsoft Sans Serif"/>
                <a:cs typeface="Microsoft Sans Serif"/>
              </a:rPr>
              <a:t>0</a:t>
            </a:r>
            <a:r>
              <a:rPr dirty="0" sz="850" spc="-75">
                <a:solidFill>
                  <a:srgbClr val="22373A"/>
                </a:solidFill>
                <a:latin typeface="Microsoft Sans Serif"/>
                <a:cs typeface="Microsoft Sans Serif"/>
              </a:rPr>
              <a:t>2</a:t>
            </a:r>
            <a:r>
              <a:rPr dirty="0" sz="850" spc="-65">
                <a:solidFill>
                  <a:srgbClr val="22373A"/>
                </a:solidFill>
                <a:latin typeface="Microsoft Sans Serif"/>
                <a:cs typeface="Microsoft Sans Serif"/>
              </a:rPr>
              <a:t>3</a:t>
            </a: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50" spc="5">
                <a:solidFill>
                  <a:srgbClr val="22373A"/>
                </a:solidFill>
                <a:latin typeface="Microsoft Sans Serif"/>
                <a:cs typeface="Microsoft Sans Serif"/>
              </a:rPr>
              <a:t>Российский</a:t>
            </a:r>
            <a:r>
              <a:rPr dirty="0" sz="65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650" spc="5">
                <a:solidFill>
                  <a:srgbClr val="22373A"/>
                </a:solidFill>
                <a:latin typeface="Microsoft Sans Serif"/>
                <a:cs typeface="Microsoft Sans Serif"/>
              </a:rPr>
              <a:t>университет</a:t>
            </a:r>
            <a:r>
              <a:rPr dirty="0" sz="650" spc="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650" spc="5">
                <a:solidFill>
                  <a:srgbClr val="22373A"/>
                </a:solidFill>
                <a:latin typeface="Microsoft Sans Serif"/>
                <a:cs typeface="Microsoft Sans Serif"/>
              </a:rPr>
              <a:t>дружбы</a:t>
            </a:r>
            <a:r>
              <a:rPr dirty="0" sz="65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650" spc="5">
                <a:solidFill>
                  <a:srgbClr val="22373A"/>
                </a:solidFill>
                <a:latin typeface="Microsoft Sans Serif"/>
                <a:cs typeface="Microsoft Sans Serif"/>
              </a:rPr>
              <a:t>народов,</a:t>
            </a:r>
            <a:r>
              <a:rPr dirty="0" sz="650" spc="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650" spc="-5">
                <a:solidFill>
                  <a:srgbClr val="22373A"/>
                </a:solidFill>
                <a:latin typeface="Microsoft Sans Serif"/>
                <a:cs typeface="Microsoft Sans Serif"/>
              </a:rPr>
              <a:t>Москва,</a:t>
            </a:r>
            <a:r>
              <a:rPr dirty="0" sz="65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650" spc="-5">
                <a:solidFill>
                  <a:srgbClr val="22373A"/>
                </a:solidFill>
                <a:latin typeface="Microsoft Sans Serif"/>
                <a:cs typeface="Microsoft Sans Serif"/>
              </a:rPr>
              <a:t>Россия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8122" y="2997946"/>
            <a:ext cx="17399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5">
                <a:solidFill>
                  <a:srgbClr val="22373A"/>
                </a:solidFill>
                <a:latin typeface="Microsoft Sans Serif"/>
                <a:cs typeface="Microsoft Sans Serif"/>
              </a:rPr>
              <a:t>1</a:t>
            </a:r>
            <a:r>
              <a:rPr dirty="0" sz="650" spc="-20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75">
                <a:solidFill>
                  <a:srgbClr val="22373A"/>
                </a:solidFill>
                <a:latin typeface="Microsoft Sans Serif"/>
                <a:cs typeface="Microsoft Sans Serif"/>
              </a:rPr>
              <a:t>17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321500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0">
                <a:solidFill>
                  <a:srgbClr val="F9F9F9"/>
                </a:solidFill>
                <a:latin typeface="Lucida Sans Unicode"/>
                <a:cs typeface="Lucida Sans Unicode"/>
              </a:rPr>
              <a:t>Выбрали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40">
                <a:solidFill>
                  <a:srgbClr val="F9F9F9"/>
                </a:solidFill>
                <a:latin typeface="Lucida Sans Unicode"/>
                <a:cs typeface="Lucida Sans Unicode"/>
              </a:rPr>
              <a:t>раскладку,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5">
                <a:solidFill>
                  <a:srgbClr val="F9F9F9"/>
                </a:solidFill>
                <a:latin typeface="Lucida Sans Unicode"/>
                <a:cs typeface="Lucida Sans Unicode"/>
              </a:rPr>
              <a:t>часовой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F9F9F9"/>
                </a:solidFill>
                <a:latin typeface="Lucida Sans Unicode"/>
                <a:cs typeface="Lucida Sans Unicode"/>
              </a:rPr>
              <a:t>пояс</a:t>
            </a:r>
            <a:r>
              <a:rPr dirty="0" sz="1000" spc="-45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и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40">
                <a:solidFill>
                  <a:srgbClr val="F9F9F9"/>
                </a:solidFill>
                <a:latin typeface="Lucida Sans Unicode"/>
                <a:cs typeface="Lucida Sans Unicode"/>
              </a:rPr>
              <a:t>место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установки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2881630"/>
            <a:chOff x="0" y="358793"/>
            <a:chExt cx="5760085" cy="288163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2372360" cy="5080"/>
            </a:xfrm>
            <a:custGeom>
              <a:avLst/>
              <a:gdLst/>
              <a:ahLst/>
              <a:cxnLst/>
              <a:rect l="l" t="t" r="r" b="b"/>
              <a:pathLst>
                <a:path w="2372360" h="5079">
                  <a:moveTo>
                    <a:pt x="0" y="5060"/>
                  </a:moveTo>
                  <a:lnTo>
                    <a:pt x="0" y="0"/>
                  </a:lnTo>
                  <a:lnTo>
                    <a:pt x="2371758" y="0"/>
                  </a:lnTo>
                  <a:lnTo>
                    <a:pt x="237175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405908"/>
              <a:ext cx="3406789" cy="283408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754081" y="3151539"/>
            <a:ext cx="108648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5">
                <a:solidFill>
                  <a:srgbClr val="22373A"/>
                </a:solidFill>
                <a:latin typeface="Microsoft Sans Serif"/>
                <a:cs typeface="Microsoft Sans Serif"/>
              </a:rPr>
              <a:t>(#fig:005</a:t>
            </a:r>
            <a:r>
              <a:rPr dirty="0" sz="900" spc="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width=70%)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99493" y="2997946"/>
            <a:ext cx="17208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0">
                <a:solidFill>
                  <a:srgbClr val="22373A"/>
                </a:solidFill>
                <a:latin typeface="Microsoft Sans Serif"/>
                <a:cs typeface="Microsoft Sans Serif"/>
              </a:rPr>
              <a:t>7</a:t>
            </a:r>
            <a:r>
              <a:rPr dirty="0" sz="650" spc="125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75">
                <a:solidFill>
                  <a:srgbClr val="22373A"/>
                </a:solidFill>
                <a:latin typeface="Microsoft Sans Serif"/>
                <a:cs typeface="Microsoft Sans Serif"/>
              </a:rPr>
              <a:t>17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164147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F9F9F9"/>
                </a:solidFill>
                <a:latin typeface="Lucida Sans Unicode"/>
                <a:cs typeface="Lucida Sans Unicode"/>
              </a:rPr>
              <a:t>Из</a:t>
            </a:r>
            <a:r>
              <a:rPr dirty="0" sz="1000" spc="-15">
                <a:solidFill>
                  <a:srgbClr val="F9F9F9"/>
                </a:solidFill>
                <a:latin typeface="Lucida Sans Unicode"/>
                <a:cs typeface="Lucida Sans Unicode"/>
              </a:rPr>
              <a:t>в</a:t>
            </a:r>
            <a:r>
              <a:rPr dirty="0" sz="1000" spc="-15">
                <a:solidFill>
                  <a:srgbClr val="F9F9F9"/>
                </a:solidFill>
                <a:latin typeface="Lucida Sans Unicode"/>
                <a:cs typeface="Lucida Sans Unicode"/>
              </a:rPr>
              <a:t>ле</a:t>
            </a:r>
            <a:r>
              <a:rPr dirty="0" sz="1000" spc="-20">
                <a:solidFill>
                  <a:srgbClr val="F9F9F9"/>
                </a:solidFill>
                <a:latin typeface="Lucida Sans Unicode"/>
                <a:cs typeface="Lucida Sans Unicode"/>
              </a:rPr>
              <a:t>к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аем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об</a:t>
            </a: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р</a:t>
            </a:r>
            <a:r>
              <a:rPr dirty="0" sz="1000">
                <a:solidFill>
                  <a:srgbClr val="F9F9F9"/>
                </a:solidFill>
                <a:latin typeface="Lucida Sans Unicode"/>
                <a:cs typeface="Lucida Sans Unicode"/>
              </a:rPr>
              <a:t>аз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дис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к</a:t>
            </a:r>
            <a:r>
              <a:rPr dirty="0" sz="1000" spc="-10">
                <a:solidFill>
                  <a:srgbClr val="F9F9F9"/>
                </a:solidFill>
                <a:latin typeface="Lucida Sans Unicode"/>
                <a:cs typeface="Lucida Sans Unicode"/>
              </a:rPr>
              <a:t>а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5">
                <a:solidFill>
                  <a:srgbClr val="F9F9F9"/>
                </a:solidFill>
                <a:latin typeface="Lucida Sans Unicode"/>
                <a:cs typeface="Lucida Sans Unicode"/>
              </a:rPr>
              <a:t>ОС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2881630"/>
            <a:chOff x="0" y="358793"/>
            <a:chExt cx="5760085" cy="288163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2710815" cy="5080"/>
            </a:xfrm>
            <a:custGeom>
              <a:avLst/>
              <a:gdLst/>
              <a:ahLst/>
              <a:cxnLst/>
              <a:rect l="l" t="t" r="r" b="b"/>
              <a:pathLst>
                <a:path w="2710815" h="5079">
                  <a:moveTo>
                    <a:pt x="0" y="5060"/>
                  </a:moveTo>
                  <a:lnTo>
                    <a:pt x="0" y="0"/>
                  </a:lnTo>
                  <a:lnTo>
                    <a:pt x="2710581" y="0"/>
                  </a:lnTo>
                  <a:lnTo>
                    <a:pt x="271058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405906"/>
              <a:ext cx="4180585" cy="283409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527880" y="3151463"/>
            <a:ext cx="464184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(#fig:006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7377" y="2997946"/>
            <a:ext cx="18478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14">
                <a:solidFill>
                  <a:srgbClr val="22373A"/>
                </a:solidFill>
                <a:latin typeface="Microsoft Sans Serif"/>
                <a:cs typeface="Microsoft Sans Serif"/>
              </a:rPr>
              <a:t>8</a:t>
            </a:r>
            <a:r>
              <a:rPr dirty="0" sz="650" spc="10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75">
                <a:solidFill>
                  <a:srgbClr val="22373A"/>
                </a:solidFill>
                <a:latin typeface="Microsoft Sans Serif"/>
                <a:cs typeface="Microsoft Sans Serif"/>
              </a:rPr>
              <a:t>17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178498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Информация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35">
                <a:solidFill>
                  <a:srgbClr val="F9F9F9"/>
                </a:solidFill>
                <a:latin typeface="Lucida Sans Unicode"/>
                <a:cs typeface="Lucida Sans Unicode"/>
              </a:rPr>
              <a:t>п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r>
              <a:rPr dirty="0" sz="1000">
                <a:solidFill>
                  <a:srgbClr val="F9F9F9"/>
                </a:solidFill>
                <a:latin typeface="Lucida Sans Unicode"/>
                <a:cs typeface="Lucida Sans Unicode"/>
              </a:rPr>
              <a:t>л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ь</a:t>
            </a:r>
            <a:r>
              <a:rPr dirty="0" sz="1000" spc="10">
                <a:solidFill>
                  <a:srgbClr val="F9F9F9"/>
                </a:solidFill>
                <a:latin typeface="Lucida Sans Unicode"/>
                <a:cs typeface="Lucida Sans Unicode"/>
              </a:rPr>
              <a:t>з</a:t>
            </a:r>
            <a:r>
              <a:rPr dirty="0" sz="1000" spc="5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r>
              <a:rPr dirty="0" sz="1000">
                <a:solidFill>
                  <a:srgbClr val="F9F9F9"/>
                </a:solidFill>
                <a:latin typeface="Lucida Sans Unicode"/>
                <a:cs typeface="Lucida Sans Unicode"/>
              </a:rPr>
              <a:t>в</a:t>
            </a: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а</a:t>
            </a:r>
            <a:r>
              <a:rPr dirty="0" sz="1000" spc="-70">
                <a:solidFill>
                  <a:srgbClr val="F9F9F9"/>
                </a:solidFill>
                <a:latin typeface="Lucida Sans Unicode"/>
                <a:cs typeface="Lucida Sans Unicode"/>
              </a:rPr>
              <a:t>т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е</a:t>
            </a:r>
            <a:r>
              <a:rPr dirty="0" sz="1000" spc="-10">
                <a:solidFill>
                  <a:srgbClr val="F9F9F9"/>
                </a:solidFill>
                <a:latin typeface="Lucida Sans Unicode"/>
                <a:cs typeface="Lucida Sans Unicode"/>
              </a:rPr>
              <a:t>ле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2881630"/>
            <a:chOff x="0" y="358793"/>
            <a:chExt cx="5760085" cy="288163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3049905" cy="5080"/>
            </a:xfrm>
            <a:custGeom>
              <a:avLst/>
              <a:gdLst/>
              <a:ahLst/>
              <a:cxnLst/>
              <a:rect l="l" t="t" r="r" b="b"/>
              <a:pathLst>
                <a:path w="3049905" h="5079">
                  <a:moveTo>
                    <a:pt x="0" y="5060"/>
                  </a:moveTo>
                  <a:lnTo>
                    <a:pt x="0" y="0"/>
                  </a:lnTo>
                  <a:lnTo>
                    <a:pt x="3049404" y="0"/>
                  </a:lnTo>
                  <a:lnTo>
                    <a:pt x="304940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405899"/>
              <a:ext cx="3430742" cy="283409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778021" y="3151450"/>
            <a:ext cx="107823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20">
                <a:solidFill>
                  <a:srgbClr val="22373A"/>
                </a:solidFill>
                <a:latin typeface="Microsoft Sans Serif"/>
                <a:cs typeface="Microsoft Sans Serif"/>
              </a:rPr>
              <a:t>(#fig:007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 width=70%)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92534" y="2997946"/>
            <a:ext cx="17907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45">
                <a:solidFill>
                  <a:srgbClr val="22373A"/>
                </a:solidFill>
                <a:latin typeface="Microsoft Sans Serif"/>
                <a:cs typeface="Microsoft Sans Serif"/>
              </a:rPr>
              <a:t>9</a:t>
            </a:r>
            <a:r>
              <a:rPr dirty="0" sz="650" spc="125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75">
                <a:solidFill>
                  <a:srgbClr val="22373A"/>
                </a:solidFill>
                <a:latin typeface="Microsoft Sans Serif"/>
                <a:cs typeface="Microsoft Sans Serif"/>
              </a:rPr>
              <a:t>17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7235"/>
            <a:ext cx="2414905" cy="210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1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Вып</a:t>
            </a:r>
            <a:r>
              <a:rPr dirty="0" sz="1200" spc="-2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о</a:t>
            </a:r>
            <a:r>
              <a:rPr dirty="0" sz="1200" spc="-3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лнение</a:t>
            </a:r>
            <a:r>
              <a:rPr dirty="0" sz="1200" spc="-6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1200" spc="-14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д</a:t>
            </a:r>
            <a:r>
              <a:rPr dirty="0" sz="1200" spc="-45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омашне</a:t>
            </a:r>
            <a:r>
              <a:rPr dirty="0" sz="1200" spc="-7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г</a:t>
            </a:r>
            <a:r>
              <a:rPr dirty="0" sz="1200" spc="-35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о</a:t>
            </a:r>
            <a:r>
              <a:rPr dirty="0" sz="1200" spc="-6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1200" spc="1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з</a:t>
            </a:r>
            <a:r>
              <a:rPr dirty="0" sz="1200" spc="-35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адания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86191" y="1659388"/>
              <a:ext cx="1370330" cy="5080"/>
            </a:xfrm>
            <a:custGeom>
              <a:avLst/>
              <a:gdLst/>
              <a:ahLst/>
              <a:cxnLst/>
              <a:rect l="l" t="t" r="r" b="b"/>
              <a:pathLst>
                <a:path w="1370330" h="5080">
                  <a:moveTo>
                    <a:pt x="0" y="5060"/>
                  </a:moveTo>
                  <a:lnTo>
                    <a:pt x="0" y="0"/>
                  </a:lnTo>
                  <a:lnTo>
                    <a:pt x="1369904" y="0"/>
                  </a:lnTo>
                  <a:lnTo>
                    <a:pt x="136990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37045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>
                <a:solidFill>
                  <a:srgbClr val="F9F9F9"/>
                </a:solidFill>
                <a:latin typeface="Lucida Sans Unicode"/>
                <a:cs typeface="Lucida Sans Unicode"/>
              </a:rPr>
              <a:t>Р</a:t>
            </a: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е</a:t>
            </a:r>
            <a:r>
              <a:rPr dirty="0" sz="1000">
                <a:solidFill>
                  <a:srgbClr val="F9F9F9"/>
                </a:solidFill>
                <a:latin typeface="Lucida Sans Unicode"/>
                <a:cs typeface="Lucida Sans Unicode"/>
              </a:rPr>
              <a:t>з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у</a:t>
            </a:r>
            <a:r>
              <a:rPr dirty="0" sz="1000">
                <a:solidFill>
                  <a:srgbClr val="F9F9F9"/>
                </a:solidFill>
                <a:latin typeface="Lucida Sans Unicode"/>
                <a:cs typeface="Lucida Sans Unicode"/>
              </a:rPr>
              <a:t>л</a:t>
            </a:r>
            <a:r>
              <a:rPr dirty="0" sz="1000" spc="-35">
                <a:solidFill>
                  <a:srgbClr val="F9F9F9"/>
                </a:solidFill>
                <a:latin typeface="Lucida Sans Unicode"/>
                <a:cs typeface="Lucida Sans Unicode"/>
              </a:rPr>
              <a:t>ь</a:t>
            </a:r>
            <a:r>
              <a:rPr dirty="0" sz="1000" spc="-65">
                <a:solidFill>
                  <a:srgbClr val="F9F9F9"/>
                </a:solidFill>
                <a:latin typeface="Lucida Sans Unicode"/>
                <a:cs typeface="Lucida Sans Unicode"/>
              </a:rPr>
              <a:t>т</a:t>
            </a: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а</a:t>
            </a:r>
            <a:r>
              <a:rPr dirty="0" sz="1000" spc="-40">
                <a:solidFill>
                  <a:srgbClr val="F9F9F9"/>
                </a:solidFill>
                <a:latin typeface="Lucida Sans Unicode"/>
                <a:cs typeface="Lucida Sans Unicode"/>
              </a:rPr>
              <a:t>т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>
                <a:solidFill>
                  <a:srgbClr val="F9F9F9"/>
                </a:solidFill>
                <a:latin typeface="Lucida Sans Unicode"/>
                <a:cs typeface="Lucida Sans Unicode"/>
              </a:rPr>
              <a:t>вып</a:t>
            </a:r>
            <a:r>
              <a:rPr dirty="0" sz="1000" spc="-20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r>
              <a:rPr dirty="0" sz="1000" spc="-15">
                <a:solidFill>
                  <a:srgbClr val="F9F9F9"/>
                </a:solidFill>
                <a:latin typeface="Lucida Sans Unicode"/>
                <a:cs typeface="Lucida Sans Unicode"/>
              </a:rPr>
              <a:t>лнения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F9F9F9"/>
                </a:solidFill>
                <a:latin typeface="Lucida Sans Unicode"/>
                <a:cs typeface="Lucida Sans Unicode"/>
              </a:rPr>
              <a:t>к</a:t>
            </a:r>
            <a:r>
              <a:rPr dirty="0" sz="1000" spc="-40">
                <a:solidFill>
                  <a:srgbClr val="F9F9F9"/>
                </a:solidFill>
                <a:latin typeface="Lucida Sans Unicode"/>
                <a:cs typeface="Lucida Sans Unicode"/>
              </a:rPr>
              <a:t>оманды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5">
                <a:solidFill>
                  <a:srgbClr val="F9F9F9"/>
                </a:solidFill>
                <a:latin typeface="Lucida Sans Unicode"/>
                <a:cs typeface="Lucida Sans Unicode"/>
              </a:rPr>
              <a:t>dmesg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2881630"/>
            <a:chOff x="0" y="358793"/>
            <a:chExt cx="5760085" cy="288163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3388360" cy="5080"/>
            </a:xfrm>
            <a:custGeom>
              <a:avLst/>
              <a:gdLst/>
              <a:ahLst/>
              <a:cxnLst/>
              <a:rect l="l" t="t" r="r" b="b"/>
              <a:pathLst>
                <a:path w="3388360" h="5079">
                  <a:moveTo>
                    <a:pt x="0" y="5060"/>
                  </a:moveTo>
                  <a:lnTo>
                    <a:pt x="0" y="0"/>
                  </a:lnTo>
                  <a:lnTo>
                    <a:pt x="3388314" y="0"/>
                  </a:lnTo>
                  <a:lnTo>
                    <a:pt x="338831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405894"/>
              <a:ext cx="3409224" cy="283410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756494" y="3151475"/>
            <a:ext cx="109283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5">
                <a:solidFill>
                  <a:srgbClr val="22373A"/>
                </a:solidFill>
                <a:latin typeface="Microsoft Sans Serif"/>
                <a:cs typeface="Microsoft Sans Serif"/>
              </a:rPr>
              <a:t>(#fig:008</a:t>
            </a:r>
            <a:r>
              <a:rPr dirty="0" sz="900" spc="-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width=70%)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50852" y="2997946"/>
            <a:ext cx="220979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35">
                <a:solidFill>
                  <a:srgbClr val="22373A"/>
                </a:solidFill>
                <a:latin typeface="Microsoft Sans Serif"/>
                <a:cs typeface="Microsoft Sans Serif"/>
              </a:rPr>
              <a:t>10</a:t>
            </a:r>
            <a:r>
              <a:rPr dirty="0" sz="650" spc="-20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75">
                <a:solidFill>
                  <a:srgbClr val="22373A"/>
                </a:solidFill>
                <a:latin typeface="Microsoft Sans Serif"/>
                <a:cs typeface="Microsoft Sans Serif"/>
              </a:rPr>
              <a:t>17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111633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>
                <a:solidFill>
                  <a:srgbClr val="F9F9F9"/>
                </a:solidFill>
                <a:latin typeface="Lucida Sans Unicode"/>
                <a:cs typeface="Lucida Sans Unicode"/>
              </a:rPr>
              <a:t>Версия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35">
                <a:solidFill>
                  <a:srgbClr val="F9F9F9"/>
                </a:solidFill>
                <a:latin typeface="Lucida Sans Unicode"/>
                <a:cs typeface="Lucida Sans Unicode"/>
              </a:rPr>
              <a:t>яд</a:t>
            </a:r>
            <a:r>
              <a:rPr dirty="0" sz="1000" spc="-45">
                <a:solidFill>
                  <a:srgbClr val="F9F9F9"/>
                </a:solidFill>
                <a:latin typeface="Lucida Sans Unicode"/>
                <a:cs typeface="Lucida Sans Unicode"/>
              </a:rPr>
              <a:t>р</a:t>
            </a:r>
            <a:r>
              <a:rPr dirty="0" sz="1000" spc="-10">
                <a:solidFill>
                  <a:srgbClr val="F9F9F9"/>
                </a:solidFill>
                <a:latin typeface="Lucida Sans Unicode"/>
                <a:cs typeface="Lucida Sans Unicode"/>
              </a:rPr>
              <a:t>а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Linux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3727450" cy="5080"/>
            </a:xfrm>
            <a:custGeom>
              <a:avLst/>
              <a:gdLst/>
              <a:ahLst/>
              <a:cxnLst/>
              <a:rect l="l" t="t" r="r" b="b"/>
              <a:pathLst>
                <a:path w="3727450" h="5079">
                  <a:moveTo>
                    <a:pt x="0" y="5060"/>
                  </a:moveTo>
                  <a:lnTo>
                    <a:pt x="0" y="0"/>
                  </a:lnTo>
                  <a:lnTo>
                    <a:pt x="3727137" y="0"/>
                  </a:lnTo>
                  <a:lnTo>
                    <a:pt x="37271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252582"/>
            <a:ext cx="5039984" cy="56260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87263" y="1684867"/>
            <a:ext cx="39497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5">
                <a:solidFill>
                  <a:srgbClr val="22373A"/>
                </a:solidFill>
                <a:latin typeface="Microsoft Sans Serif"/>
                <a:cs typeface="Microsoft Sans Serif"/>
              </a:rPr>
              <a:t>(#fig:00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179" y="1882745"/>
            <a:ext cx="61976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width=70%)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3666" y="2997946"/>
            <a:ext cx="208279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95">
                <a:solidFill>
                  <a:srgbClr val="22373A"/>
                </a:solidFill>
                <a:latin typeface="Microsoft Sans Serif"/>
                <a:cs typeface="Microsoft Sans Serif"/>
              </a:rPr>
              <a:t>1</a:t>
            </a:r>
            <a:r>
              <a:rPr dirty="0" sz="650" spc="55">
                <a:solidFill>
                  <a:srgbClr val="22373A"/>
                </a:solidFill>
                <a:latin typeface="Microsoft Sans Serif"/>
                <a:cs typeface="Microsoft Sans Serif"/>
              </a:rPr>
              <a:t>1</a:t>
            </a:r>
            <a:r>
              <a:rPr dirty="0" sz="650" spc="-20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75">
                <a:solidFill>
                  <a:srgbClr val="22373A"/>
                </a:solidFill>
                <a:latin typeface="Microsoft Sans Serif"/>
                <a:cs typeface="Microsoft Sans Serif"/>
              </a:rPr>
              <a:t>17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122364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Час</a:t>
            </a:r>
            <a:r>
              <a:rPr dirty="0" sz="1000" spc="-55">
                <a:solidFill>
                  <a:srgbClr val="F9F9F9"/>
                </a:solidFill>
                <a:latin typeface="Lucida Sans Unicode"/>
                <a:cs typeface="Lucida Sans Unicode"/>
              </a:rPr>
              <a:t>т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r>
              <a:rPr dirty="0" sz="1000" spc="-65">
                <a:solidFill>
                  <a:srgbClr val="F9F9F9"/>
                </a:solidFill>
                <a:latin typeface="Lucida Sans Unicode"/>
                <a:cs typeface="Lucida Sans Unicode"/>
              </a:rPr>
              <a:t>т</a:t>
            </a:r>
            <a:r>
              <a:rPr dirty="0" sz="1000" spc="-10">
                <a:solidFill>
                  <a:srgbClr val="F9F9F9"/>
                </a:solidFill>
                <a:latin typeface="Lucida Sans Unicode"/>
                <a:cs typeface="Lucida Sans Unicode"/>
              </a:rPr>
              <a:t>а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45">
                <a:solidFill>
                  <a:srgbClr val="F9F9F9"/>
                </a:solidFill>
                <a:latin typeface="Lucida Sans Unicode"/>
                <a:cs typeface="Lucida Sans Unicode"/>
              </a:rPr>
              <a:t>про</a:t>
            </a:r>
            <a:r>
              <a:rPr dirty="0" sz="1000" spc="-55">
                <a:solidFill>
                  <a:srgbClr val="F9F9F9"/>
                </a:solidFill>
                <a:latin typeface="Lucida Sans Unicode"/>
                <a:cs typeface="Lucida Sans Unicode"/>
              </a:rPr>
              <a:t>ц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е</a:t>
            </a:r>
            <a:r>
              <a:rPr dirty="0" sz="1000" spc="-40">
                <a:solidFill>
                  <a:srgbClr val="F9F9F9"/>
                </a:solidFill>
                <a:latin typeface="Lucida Sans Unicode"/>
                <a:cs typeface="Lucida Sans Unicode"/>
              </a:rPr>
              <a:t>с</a:t>
            </a:r>
            <a:r>
              <a:rPr dirty="0" sz="1000" spc="-55">
                <a:solidFill>
                  <a:srgbClr val="F9F9F9"/>
                </a:solidFill>
                <a:latin typeface="Lucida Sans Unicode"/>
                <a:cs typeface="Lucida Sans Unicode"/>
              </a:rPr>
              <a:t>с</a:t>
            </a:r>
            <a:r>
              <a:rPr dirty="0" sz="1000" spc="-35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r>
              <a:rPr dirty="0" sz="1000" spc="-40">
                <a:solidFill>
                  <a:srgbClr val="F9F9F9"/>
                </a:solidFill>
                <a:latin typeface="Lucida Sans Unicode"/>
                <a:cs typeface="Lucida Sans Unicode"/>
              </a:rPr>
              <a:t>р</a:t>
            </a:r>
            <a:r>
              <a:rPr dirty="0" sz="1000" spc="-10">
                <a:solidFill>
                  <a:srgbClr val="F9F9F9"/>
                </a:solidFill>
                <a:latin typeface="Lucida Sans Unicode"/>
                <a:cs typeface="Lucida Sans Unicode"/>
              </a:rPr>
              <a:t>а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4066540" cy="5080"/>
            </a:xfrm>
            <a:custGeom>
              <a:avLst/>
              <a:gdLst/>
              <a:ahLst/>
              <a:cxnLst/>
              <a:rect l="l" t="t" r="r" b="b"/>
              <a:pathLst>
                <a:path w="4066540" h="5079">
                  <a:moveTo>
                    <a:pt x="0" y="5060"/>
                  </a:moveTo>
                  <a:lnTo>
                    <a:pt x="0" y="0"/>
                  </a:lnTo>
                  <a:lnTo>
                    <a:pt x="4065960" y="0"/>
                  </a:lnTo>
                  <a:lnTo>
                    <a:pt x="40659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457358"/>
            <a:ext cx="3981649" cy="34291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328921" y="1669957"/>
            <a:ext cx="107442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25">
                <a:solidFill>
                  <a:srgbClr val="22373A"/>
                </a:solidFill>
                <a:latin typeface="Microsoft Sans Serif"/>
                <a:cs typeface="Microsoft Sans Serif"/>
              </a:rPr>
              <a:t>(#fig:010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width=70%)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56961" y="2997946"/>
            <a:ext cx="214629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solidFill>
                  <a:srgbClr val="22373A"/>
                </a:solidFill>
                <a:latin typeface="Microsoft Sans Serif"/>
                <a:cs typeface="Microsoft Sans Serif"/>
              </a:rPr>
              <a:t>12</a:t>
            </a:r>
            <a:r>
              <a:rPr dirty="0" sz="650" spc="-35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75">
                <a:solidFill>
                  <a:srgbClr val="22373A"/>
                </a:solidFill>
                <a:latin typeface="Microsoft Sans Serif"/>
                <a:cs typeface="Microsoft Sans Serif"/>
              </a:rPr>
              <a:t>17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12153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65">
                <a:solidFill>
                  <a:srgbClr val="F9F9F9"/>
                </a:solidFill>
                <a:latin typeface="Lucida Sans Unicode"/>
                <a:cs typeface="Lucida Sans Unicode"/>
              </a:rPr>
              <a:t>М</a:t>
            </a:r>
            <a:r>
              <a:rPr dirty="0" sz="1000" spc="-60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r>
              <a:rPr dirty="0" sz="1000" spc="-114">
                <a:solidFill>
                  <a:srgbClr val="F9F9F9"/>
                </a:solidFill>
                <a:latin typeface="Lucida Sans Unicode"/>
                <a:cs typeface="Lucida Sans Unicode"/>
              </a:rPr>
              <a:t>д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е</a:t>
            </a:r>
            <a:r>
              <a:rPr dirty="0" sz="1000">
                <a:solidFill>
                  <a:srgbClr val="F9F9F9"/>
                </a:solidFill>
                <a:latin typeface="Lucida Sans Unicode"/>
                <a:cs typeface="Lucida Sans Unicode"/>
              </a:rPr>
              <a:t>ль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45">
                <a:solidFill>
                  <a:srgbClr val="F9F9F9"/>
                </a:solidFill>
                <a:latin typeface="Lucida Sans Unicode"/>
                <a:cs typeface="Lucida Sans Unicode"/>
              </a:rPr>
              <a:t>про</a:t>
            </a:r>
            <a:r>
              <a:rPr dirty="0" sz="1000" spc="-55">
                <a:solidFill>
                  <a:srgbClr val="F9F9F9"/>
                </a:solidFill>
                <a:latin typeface="Lucida Sans Unicode"/>
                <a:cs typeface="Lucida Sans Unicode"/>
              </a:rPr>
              <a:t>ц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е</a:t>
            </a:r>
            <a:r>
              <a:rPr dirty="0" sz="1000" spc="-40">
                <a:solidFill>
                  <a:srgbClr val="F9F9F9"/>
                </a:solidFill>
                <a:latin typeface="Lucida Sans Unicode"/>
                <a:cs typeface="Lucida Sans Unicode"/>
              </a:rPr>
              <a:t>с</a:t>
            </a:r>
            <a:r>
              <a:rPr dirty="0" sz="1000" spc="-55">
                <a:solidFill>
                  <a:srgbClr val="F9F9F9"/>
                </a:solidFill>
                <a:latin typeface="Lucida Sans Unicode"/>
                <a:cs typeface="Lucida Sans Unicode"/>
              </a:rPr>
              <a:t>с</a:t>
            </a:r>
            <a:r>
              <a:rPr dirty="0" sz="1000" spc="-35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r>
              <a:rPr dirty="0" sz="1000" spc="-40">
                <a:solidFill>
                  <a:srgbClr val="F9F9F9"/>
                </a:solidFill>
                <a:latin typeface="Lucida Sans Unicode"/>
                <a:cs typeface="Lucida Sans Unicode"/>
              </a:rPr>
              <a:t>р</a:t>
            </a:r>
            <a:r>
              <a:rPr dirty="0" sz="1000" spc="-10">
                <a:solidFill>
                  <a:srgbClr val="F9F9F9"/>
                </a:solidFill>
                <a:latin typeface="Lucida Sans Unicode"/>
                <a:cs typeface="Lucida Sans Unicode"/>
              </a:rPr>
              <a:t>а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4404995" cy="5080"/>
            </a:xfrm>
            <a:custGeom>
              <a:avLst/>
              <a:gdLst/>
              <a:ahLst/>
              <a:cxnLst/>
              <a:rect l="l" t="t" r="r" b="b"/>
              <a:pathLst>
                <a:path w="4404995" h="5079">
                  <a:moveTo>
                    <a:pt x="0" y="5060"/>
                  </a:moveTo>
                  <a:lnTo>
                    <a:pt x="0" y="0"/>
                  </a:lnTo>
                  <a:lnTo>
                    <a:pt x="4404783" y="0"/>
                  </a:lnTo>
                  <a:lnTo>
                    <a:pt x="440478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326155"/>
            <a:ext cx="5040218" cy="41544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87517" y="1611283"/>
            <a:ext cx="37592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5">
                <a:solidFill>
                  <a:srgbClr val="22373A"/>
                </a:solidFill>
                <a:latin typeface="Microsoft Sans Serif"/>
                <a:cs typeface="Microsoft Sans Serif"/>
              </a:rPr>
              <a:t>(#fig:</a:t>
            </a:r>
            <a:r>
              <a:rPr dirty="0" sz="900" spc="-50">
                <a:solidFill>
                  <a:srgbClr val="22373A"/>
                </a:solidFill>
                <a:latin typeface="Microsoft Sans Serif"/>
                <a:cs typeface="Microsoft Sans Serif"/>
              </a:rPr>
              <a:t>0</a:t>
            </a:r>
            <a:r>
              <a:rPr dirty="0" sz="900" spc="-130">
                <a:solidFill>
                  <a:srgbClr val="22373A"/>
                </a:solidFill>
                <a:latin typeface="Microsoft Sans Serif"/>
                <a:cs typeface="Microsoft Sans Serif"/>
              </a:rPr>
              <a:t>1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179" y="1809174"/>
            <a:ext cx="61976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width=70%)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58078" y="2997946"/>
            <a:ext cx="21399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60">
                <a:solidFill>
                  <a:srgbClr val="22373A"/>
                </a:solidFill>
                <a:latin typeface="Microsoft Sans Serif"/>
                <a:cs typeface="Microsoft Sans Serif"/>
              </a:rPr>
              <a:t>1</a:t>
            </a:r>
            <a:r>
              <a:rPr dirty="0" sz="650" spc="-75">
                <a:solidFill>
                  <a:srgbClr val="22373A"/>
                </a:solidFill>
                <a:latin typeface="Microsoft Sans Serif"/>
                <a:cs typeface="Microsoft Sans Serif"/>
              </a:rPr>
              <a:t>3</a:t>
            </a:r>
            <a:r>
              <a:rPr dirty="0" sz="650" spc="125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75">
                <a:solidFill>
                  <a:srgbClr val="22373A"/>
                </a:solidFill>
                <a:latin typeface="Microsoft Sans Serif"/>
                <a:cs typeface="Microsoft Sans Serif"/>
              </a:rPr>
              <a:t>17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39204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r>
              <a:rPr dirty="0" sz="1000" spc="-60">
                <a:solidFill>
                  <a:srgbClr val="F9F9F9"/>
                </a:solidFill>
                <a:latin typeface="Lucida Sans Unicode"/>
                <a:cs typeface="Lucida Sans Unicode"/>
              </a:rPr>
              <a:t>б</a:t>
            </a:r>
            <a:r>
              <a:rPr dirty="0" sz="1000" spc="-10">
                <a:solidFill>
                  <a:srgbClr val="F9F9F9"/>
                </a:solidFill>
                <a:latin typeface="Lucida Sans Unicode"/>
                <a:cs typeface="Lucida Sans Unicode"/>
              </a:rPr>
              <a:t>ъём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14">
                <a:solidFill>
                  <a:srgbClr val="F9F9F9"/>
                </a:solidFill>
                <a:latin typeface="Lucida Sans Unicode"/>
                <a:cs typeface="Lucida Sans Unicode"/>
              </a:rPr>
              <a:t>д</a:t>
            </a: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оступный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опе</a:t>
            </a:r>
            <a:r>
              <a:rPr dirty="0" sz="1000" spc="-35">
                <a:solidFill>
                  <a:srgbClr val="F9F9F9"/>
                </a:solidFill>
                <a:latin typeface="Lucida Sans Unicode"/>
                <a:cs typeface="Lucida Sans Unicode"/>
              </a:rPr>
              <a:t>р</a:t>
            </a: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а</a:t>
            </a:r>
            <a:r>
              <a:rPr dirty="0" sz="1000" spc="-20">
                <a:solidFill>
                  <a:srgbClr val="F9F9F9"/>
                </a:solidFill>
                <a:latin typeface="Lucida Sans Unicode"/>
                <a:cs typeface="Lucida Sans Unicode"/>
              </a:rPr>
              <a:t>тивной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памяти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4744085" cy="5080"/>
            </a:xfrm>
            <a:custGeom>
              <a:avLst/>
              <a:gdLst/>
              <a:ahLst/>
              <a:cxnLst/>
              <a:rect l="l" t="t" r="r" b="b"/>
              <a:pathLst>
                <a:path w="4744085" h="5079">
                  <a:moveTo>
                    <a:pt x="0" y="5060"/>
                  </a:moveTo>
                  <a:lnTo>
                    <a:pt x="0" y="0"/>
                  </a:lnTo>
                  <a:lnTo>
                    <a:pt x="4743605" y="0"/>
                  </a:lnTo>
                  <a:lnTo>
                    <a:pt x="474360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379034"/>
            <a:ext cx="5040113" cy="30968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87403" y="1558400"/>
            <a:ext cx="37592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5">
                <a:solidFill>
                  <a:srgbClr val="22373A"/>
                </a:solidFill>
                <a:latin typeface="Microsoft Sans Serif"/>
                <a:cs typeface="Microsoft Sans Serif"/>
              </a:rPr>
              <a:t>(#fig:</a:t>
            </a:r>
            <a:r>
              <a:rPr dirty="0" sz="900" spc="-50">
                <a:solidFill>
                  <a:srgbClr val="22373A"/>
                </a:solidFill>
                <a:latin typeface="Microsoft Sans Serif"/>
                <a:cs typeface="Microsoft Sans Serif"/>
              </a:rPr>
              <a:t>0</a:t>
            </a:r>
            <a:r>
              <a:rPr dirty="0" sz="900" spc="-130">
                <a:solidFill>
                  <a:srgbClr val="22373A"/>
                </a:solidFill>
                <a:latin typeface="Microsoft Sans Serif"/>
                <a:cs typeface="Microsoft Sans Serif"/>
              </a:rPr>
              <a:t>1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179" y="1756292"/>
            <a:ext cx="61976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width=70%)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55323" y="2997946"/>
            <a:ext cx="21653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50">
                <a:solidFill>
                  <a:srgbClr val="22373A"/>
                </a:solidFill>
                <a:latin typeface="Microsoft Sans Serif"/>
                <a:cs typeface="Microsoft Sans Serif"/>
              </a:rPr>
              <a:t>1</a:t>
            </a:r>
            <a:r>
              <a:rPr dirty="0" sz="650" spc="-65">
                <a:solidFill>
                  <a:srgbClr val="22373A"/>
                </a:solidFill>
                <a:latin typeface="Microsoft Sans Serif"/>
                <a:cs typeface="Microsoft Sans Serif"/>
              </a:rPr>
              <a:t>4</a:t>
            </a:r>
            <a:r>
              <a:rPr dirty="0" sz="650" spc="125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75">
                <a:solidFill>
                  <a:srgbClr val="22373A"/>
                </a:solidFill>
                <a:latin typeface="Microsoft Sans Serif"/>
                <a:cs typeface="Microsoft Sans Serif"/>
              </a:rPr>
              <a:t>17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028189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50">
                <a:solidFill>
                  <a:srgbClr val="F9F9F9"/>
                </a:solidFill>
                <a:latin typeface="Lucida Sans Unicode"/>
                <a:cs typeface="Lucida Sans Unicode"/>
              </a:rPr>
              <a:t>Т</a:t>
            </a:r>
            <a:r>
              <a:rPr dirty="0" sz="1000" spc="-35">
                <a:solidFill>
                  <a:srgbClr val="F9F9F9"/>
                </a:solidFill>
                <a:latin typeface="Lucida Sans Unicode"/>
                <a:cs typeface="Lucida Sans Unicode"/>
              </a:rPr>
              <a:t>ип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обна</a:t>
            </a: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р</a:t>
            </a:r>
            <a:r>
              <a:rPr dirty="0" sz="1000" spc="-10">
                <a:solidFill>
                  <a:srgbClr val="F9F9F9"/>
                </a:solidFill>
                <a:latin typeface="Lucida Sans Unicode"/>
                <a:cs typeface="Lucida Sans Unicode"/>
              </a:rPr>
              <a:t>у</a:t>
            </a:r>
            <a:r>
              <a:rPr dirty="0" sz="1000" spc="-20">
                <a:solidFill>
                  <a:srgbClr val="F9F9F9"/>
                </a:solidFill>
                <a:latin typeface="Lucida Sans Unicode"/>
                <a:cs typeface="Lucida Sans Unicode"/>
              </a:rPr>
              <a:t>ж</a:t>
            </a:r>
            <a:r>
              <a:rPr dirty="0" sz="1000" spc="-40">
                <a:solidFill>
                  <a:srgbClr val="F9F9F9"/>
                </a:solidFill>
                <a:latin typeface="Lucida Sans Unicode"/>
                <a:cs typeface="Lucida Sans Unicode"/>
              </a:rPr>
              <a:t>енно</a:t>
            </a:r>
            <a:r>
              <a:rPr dirty="0" sz="1000" spc="-60">
                <a:solidFill>
                  <a:srgbClr val="F9F9F9"/>
                </a:solidFill>
                <a:latin typeface="Lucida Sans Unicode"/>
                <a:cs typeface="Lucida Sans Unicode"/>
              </a:rPr>
              <a:t>г</a:t>
            </a: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F9F9F9"/>
                </a:solidFill>
                <a:latin typeface="Lucida Sans Unicode"/>
                <a:cs typeface="Lucida Sans Unicode"/>
              </a:rPr>
              <a:t>гиперви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з</a:t>
            </a:r>
            <a:r>
              <a:rPr dirty="0" sz="1000" spc="-35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r>
              <a:rPr dirty="0" sz="1000" spc="-40">
                <a:solidFill>
                  <a:srgbClr val="F9F9F9"/>
                </a:solidFill>
                <a:latin typeface="Lucida Sans Unicode"/>
                <a:cs typeface="Lucida Sans Unicode"/>
              </a:rPr>
              <a:t>р</a:t>
            </a:r>
            <a:r>
              <a:rPr dirty="0" sz="1000" spc="-10">
                <a:solidFill>
                  <a:srgbClr val="F9F9F9"/>
                </a:solidFill>
                <a:latin typeface="Lucida Sans Unicode"/>
                <a:cs typeface="Lucida Sans Unicode"/>
              </a:rPr>
              <a:t>а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5082540" cy="5080"/>
            </a:xfrm>
            <a:custGeom>
              <a:avLst/>
              <a:gdLst/>
              <a:ahLst/>
              <a:cxnLst/>
              <a:rect l="l" t="t" r="r" b="b"/>
              <a:pathLst>
                <a:path w="5082540" h="5079">
                  <a:moveTo>
                    <a:pt x="0" y="5060"/>
                  </a:moveTo>
                  <a:lnTo>
                    <a:pt x="0" y="0"/>
                  </a:lnTo>
                  <a:lnTo>
                    <a:pt x="5082428" y="0"/>
                  </a:lnTo>
                  <a:lnTo>
                    <a:pt x="508242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352900"/>
            <a:ext cx="4505550" cy="3619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852822" y="1584549"/>
            <a:ext cx="4400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(#fig:</a:t>
            </a:r>
            <a:r>
              <a:rPr dirty="0" sz="900" spc="-45">
                <a:solidFill>
                  <a:srgbClr val="22373A"/>
                </a:solidFill>
                <a:latin typeface="Microsoft Sans Serif"/>
                <a:cs typeface="Microsoft Sans Serif"/>
              </a:rPr>
              <a:t>0</a:t>
            </a:r>
            <a:r>
              <a:rPr dirty="0" sz="900" spc="-85">
                <a:solidFill>
                  <a:srgbClr val="22373A"/>
                </a:solidFill>
                <a:latin typeface="Microsoft Sans Serif"/>
                <a:cs typeface="Microsoft Sans Serif"/>
              </a:rPr>
              <a:t>13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179" y="1782428"/>
            <a:ext cx="61976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width=70%)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57990" y="2997946"/>
            <a:ext cx="21399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60">
                <a:solidFill>
                  <a:srgbClr val="22373A"/>
                </a:solidFill>
                <a:latin typeface="Microsoft Sans Serif"/>
                <a:cs typeface="Microsoft Sans Serif"/>
              </a:rPr>
              <a:t>1</a:t>
            </a:r>
            <a:r>
              <a:rPr dirty="0" sz="650" spc="-75">
                <a:solidFill>
                  <a:srgbClr val="22373A"/>
                </a:solidFill>
                <a:latin typeface="Microsoft Sans Serif"/>
                <a:cs typeface="Microsoft Sans Serif"/>
              </a:rPr>
              <a:t>5</a:t>
            </a:r>
            <a:r>
              <a:rPr dirty="0" sz="650" spc="125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75">
                <a:solidFill>
                  <a:srgbClr val="22373A"/>
                </a:solidFill>
                <a:latin typeface="Microsoft Sans Serif"/>
                <a:cs typeface="Microsoft Sans Serif"/>
              </a:rPr>
              <a:t>17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09"/>
            <a:ext cx="974725" cy="210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35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Информация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061"/>
            <a:ext cx="2588260" cy="5080"/>
            <a:chOff x="1586191" y="1664061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061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86191" y="1664061"/>
              <a:ext cx="152400" cy="5080"/>
            </a:xfrm>
            <a:custGeom>
              <a:avLst/>
              <a:gdLst/>
              <a:ahLst/>
              <a:cxnLst/>
              <a:rect l="l" t="t" r="r" b="b"/>
              <a:pathLst>
                <a:path w="152400" h="5080">
                  <a:moveTo>
                    <a:pt x="0" y="5060"/>
                  </a:moveTo>
                  <a:lnTo>
                    <a:pt x="0" y="0"/>
                  </a:lnTo>
                  <a:lnTo>
                    <a:pt x="152211" y="0"/>
                  </a:lnTo>
                  <a:lnTo>
                    <a:pt x="15221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3281679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Последовательность</a:t>
            </a:r>
            <a:r>
              <a:rPr dirty="0" sz="1000" spc="-4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монтирования</a:t>
            </a:r>
            <a:r>
              <a:rPr dirty="0" sz="1000" spc="-4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F9F9F9"/>
                </a:solidFill>
                <a:latin typeface="Lucida Sans Unicode"/>
                <a:cs typeface="Lucida Sans Unicode"/>
              </a:rPr>
              <a:t>файловых</a:t>
            </a:r>
            <a:r>
              <a:rPr dirty="0" sz="1000" spc="-45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40">
                <a:solidFill>
                  <a:srgbClr val="F9F9F9"/>
                </a:solidFill>
                <a:latin typeface="Lucida Sans Unicode"/>
                <a:cs typeface="Lucida Sans Unicode"/>
              </a:rPr>
              <a:t>систем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2881630"/>
            <a:chOff x="0" y="358793"/>
            <a:chExt cx="5760085" cy="288163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5421630" cy="5080"/>
            </a:xfrm>
            <a:custGeom>
              <a:avLst/>
              <a:gdLst/>
              <a:ahLst/>
              <a:cxnLst/>
              <a:rect l="l" t="t" r="r" b="b"/>
              <a:pathLst>
                <a:path w="5421630" h="5079">
                  <a:moveTo>
                    <a:pt x="0" y="5060"/>
                  </a:moveTo>
                  <a:lnTo>
                    <a:pt x="0" y="0"/>
                  </a:lnTo>
                  <a:lnTo>
                    <a:pt x="5421251" y="0"/>
                  </a:lnTo>
                  <a:lnTo>
                    <a:pt x="542125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405909"/>
              <a:ext cx="4727780" cy="283408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075072" y="2961115"/>
            <a:ext cx="596900" cy="35750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392430">
              <a:lnSpc>
                <a:spcPct val="100000"/>
              </a:lnSpc>
              <a:spcBef>
                <a:spcPts val="415"/>
              </a:spcBef>
            </a:pPr>
            <a:r>
              <a:rPr dirty="0" sz="650" spc="-45">
                <a:solidFill>
                  <a:srgbClr val="22373A"/>
                </a:solidFill>
                <a:latin typeface="Microsoft Sans Serif"/>
                <a:cs typeface="Microsoft Sans Serif"/>
              </a:rPr>
              <a:t>1</a:t>
            </a:r>
            <a:r>
              <a:rPr dirty="0" sz="650" spc="-60">
                <a:solidFill>
                  <a:srgbClr val="22373A"/>
                </a:solidFill>
                <a:latin typeface="Microsoft Sans Serif"/>
                <a:cs typeface="Microsoft Sans Serif"/>
              </a:rPr>
              <a:t>6</a:t>
            </a:r>
            <a:r>
              <a:rPr dirty="0" sz="650" spc="125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75">
                <a:solidFill>
                  <a:srgbClr val="22373A"/>
                </a:solidFill>
                <a:latin typeface="Microsoft Sans Serif"/>
                <a:cs typeface="Microsoft Sans Serif"/>
              </a:rPr>
              <a:t>17</a:t>
            </a:r>
            <a:endParaRPr sz="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35">
                <a:solidFill>
                  <a:srgbClr val="22373A"/>
                </a:solidFill>
                <a:latin typeface="Microsoft Sans Serif"/>
                <a:cs typeface="Microsoft Sans Serif"/>
              </a:rPr>
              <a:t>(#fig:014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7235"/>
            <a:ext cx="490220" cy="210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35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Вы</a:t>
            </a:r>
            <a:r>
              <a:rPr dirty="0" sz="1200" spc="25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в</a:t>
            </a:r>
            <a:r>
              <a:rPr dirty="0" sz="1200" spc="-5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о</a:t>
            </a:r>
            <a:r>
              <a:rPr dirty="0" sz="1200" spc="-135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д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86191" y="1659388"/>
              <a:ext cx="2435860" cy="5080"/>
            </a:xfrm>
            <a:custGeom>
              <a:avLst/>
              <a:gdLst/>
              <a:ahLst/>
              <a:cxnLst/>
              <a:rect l="l" t="t" r="r" b="b"/>
              <a:pathLst>
                <a:path w="2435860" h="5080">
                  <a:moveTo>
                    <a:pt x="0" y="5060"/>
                  </a:moveTo>
                  <a:lnTo>
                    <a:pt x="0" y="0"/>
                  </a:lnTo>
                  <a:lnTo>
                    <a:pt x="2435426" y="0"/>
                  </a:lnTo>
                  <a:lnTo>
                    <a:pt x="243542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41275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30">
                <a:solidFill>
                  <a:srgbClr val="F9F9F9"/>
                </a:solidFill>
                <a:latin typeface="Lucida Sans Unicode"/>
                <a:cs typeface="Lucida Sans Unicode"/>
              </a:rPr>
              <a:t>Вы</a:t>
            </a:r>
            <a:r>
              <a:rPr dirty="0" sz="1000" spc="20">
                <a:solidFill>
                  <a:srgbClr val="F9F9F9"/>
                </a:solidFill>
                <a:latin typeface="Lucida Sans Unicode"/>
                <a:cs typeface="Lucida Sans Unicode"/>
              </a:rPr>
              <a:t>в</a:t>
            </a:r>
            <a:r>
              <a:rPr dirty="0" sz="1000" spc="-45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r>
              <a:rPr dirty="0" sz="1000" spc="-110">
                <a:solidFill>
                  <a:srgbClr val="F9F9F9"/>
                </a:solidFill>
                <a:latin typeface="Lucida Sans Unicode"/>
                <a:cs typeface="Lucida Sans Unicode"/>
              </a:rPr>
              <a:t>д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47294" y="1591115"/>
            <a:ext cx="473837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0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приобрёл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22373A"/>
                </a:solidFill>
                <a:latin typeface="Microsoft Sans Serif"/>
                <a:cs typeface="Microsoft Sans Serif"/>
              </a:rPr>
              <a:t>практические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навыки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22373A"/>
                </a:solidFill>
                <a:latin typeface="Microsoft Sans Serif"/>
                <a:cs typeface="Microsoft Sans Serif"/>
              </a:rPr>
              <a:t>установки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4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настройки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5">
                <a:solidFill>
                  <a:srgbClr val="22373A"/>
                </a:solidFill>
                <a:latin typeface="Microsoft Sans Serif"/>
                <a:cs typeface="Microsoft Sans Serif"/>
              </a:rPr>
              <a:t>ОС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на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22373A"/>
                </a:solidFill>
                <a:latin typeface="Microsoft Sans Serif"/>
                <a:cs typeface="Microsoft Sans Serif"/>
              </a:rPr>
              <a:t>виртуальную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машину.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4009" y="2997946"/>
            <a:ext cx="20764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75">
                <a:solidFill>
                  <a:srgbClr val="22373A"/>
                </a:solidFill>
                <a:latin typeface="Microsoft Sans Serif"/>
                <a:cs typeface="Microsoft Sans Serif"/>
              </a:rPr>
              <a:t>1</a:t>
            </a:r>
            <a:r>
              <a:rPr dirty="0" sz="650" spc="-105">
                <a:solidFill>
                  <a:srgbClr val="22373A"/>
                </a:solidFill>
                <a:latin typeface="Microsoft Sans Serif"/>
                <a:cs typeface="Microsoft Sans Serif"/>
              </a:rPr>
              <a:t>7</a:t>
            </a:r>
            <a:r>
              <a:rPr dirty="0" sz="650" spc="125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75">
                <a:solidFill>
                  <a:srgbClr val="22373A"/>
                </a:solidFill>
                <a:latin typeface="Microsoft Sans Serif"/>
                <a:cs typeface="Microsoft Sans Serif"/>
              </a:rPr>
              <a:t>17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67056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5">
                <a:solidFill>
                  <a:srgbClr val="F9F9F9"/>
                </a:solidFill>
                <a:latin typeface="Lucida Sans Unicode"/>
                <a:cs typeface="Lucida Sans Unicode"/>
              </a:rPr>
              <a:t>Докла</a:t>
            </a:r>
            <a:r>
              <a:rPr dirty="0" sz="1000" spc="-75">
                <a:solidFill>
                  <a:srgbClr val="F9F9F9"/>
                </a:solidFill>
                <a:latin typeface="Lucida Sans Unicode"/>
                <a:cs typeface="Lucida Sans Unicode"/>
              </a:rPr>
              <a:t>д</a:t>
            </a:r>
            <a:r>
              <a:rPr dirty="0" sz="1000" spc="-5">
                <a:solidFill>
                  <a:srgbClr val="F9F9F9"/>
                </a:solidFill>
                <a:latin typeface="Lucida Sans Unicode"/>
                <a:cs typeface="Lucida Sans Unicode"/>
              </a:rPr>
              <a:t>чик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678180" cy="5080"/>
            </a:xfrm>
            <a:custGeom>
              <a:avLst/>
              <a:gdLst/>
              <a:ahLst/>
              <a:cxnLst/>
              <a:rect l="l" t="t" r="r" b="b"/>
              <a:pathLst>
                <a:path w="678180" h="5079">
                  <a:moveTo>
                    <a:pt x="0" y="5060"/>
                  </a:moveTo>
                  <a:lnTo>
                    <a:pt x="0" y="0"/>
                  </a:lnTo>
                  <a:lnTo>
                    <a:pt x="677645" y="0"/>
                  </a:lnTo>
                  <a:lnTo>
                    <a:pt x="67764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27304" y="1242266"/>
            <a:ext cx="1451610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dirty="0" sz="900" spc="-5">
                <a:solidFill>
                  <a:srgbClr val="22373A"/>
                </a:solidFill>
                <a:latin typeface="Microsoft Sans Serif"/>
                <a:cs typeface="Microsoft Sans Serif"/>
              </a:rPr>
              <a:t>Цвелев </a:t>
            </a:r>
            <a:r>
              <a:rPr dirty="0" sz="900" spc="-15">
                <a:solidFill>
                  <a:srgbClr val="22373A"/>
                </a:solidFill>
                <a:latin typeface="Microsoft Sans Serif"/>
                <a:cs typeface="Microsoft Sans Serif"/>
              </a:rPr>
              <a:t>Сергей </a:t>
            </a:r>
            <a:r>
              <a:rPr dirty="0" sz="900" spc="5">
                <a:solidFill>
                  <a:srgbClr val="22373A"/>
                </a:solidFill>
                <a:latin typeface="Microsoft Sans Serif"/>
                <a:cs typeface="Microsoft Sans Serif"/>
              </a:rPr>
              <a:t>Андреевич </a:t>
            </a:r>
            <a:r>
              <a:rPr dirty="0" sz="900" spc="-2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5">
                <a:solidFill>
                  <a:srgbClr val="22373A"/>
                </a:solidFill>
                <a:latin typeface="Microsoft Sans Serif"/>
                <a:cs typeface="Microsoft Sans Serif"/>
              </a:rPr>
              <a:t>НПИбд-02-22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04" y="1694785"/>
            <a:ext cx="29908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95">
                <a:solidFill>
                  <a:srgbClr val="22373A"/>
                </a:solidFill>
                <a:latin typeface="Microsoft Sans Serif"/>
                <a:cs typeface="Microsoft Sans Serif"/>
              </a:rPr>
              <a:t>Р</a:t>
            </a:r>
            <a:r>
              <a:rPr dirty="0" sz="900" spc="-114">
                <a:solidFill>
                  <a:srgbClr val="22373A"/>
                </a:solidFill>
                <a:latin typeface="Microsoft Sans Serif"/>
                <a:cs typeface="Microsoft Sans Serif"/>
              </a:rPr>
              <a:t>У</a:t>
            </a:r>
            <a:r>
              <a:rPr dirty="0" sz="900" spc="-90">
                <a:solidFill>
                  <a:srgbClr val="22373A"/>
                </a:solidFill>
                <a:latin typeface="Microsoft Sans Serif"/>
                <a:cs typeface="Microsoft Sans Serif"/>
              </a:rPr>
              <a:t>ДН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92445" y="2997946"/>
            <a:ext cx="17970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85">
                <a:solidFill>
                  <a:srgbClr val="22373A"/>
                </a:solidFill>
                <a:latin typeface="Microsoft Sans Serif"/>
                <a:cs typeface="Microsoft Sans Serif"/>
              </a:rPr>
              <a:t>2</a:t>
            </a:r>
            <a:r>
              <a:rPr dirty="0" sz="650" spc="-5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75">
                <a:solidFill>
                  <a:srgbClr val="22373A"/>
                </a:solidFill>
                <a:latin typeface="Microsoft Sans Serif"/>
                <a:cs typeface="Microsoft Sans Serif"/>
              </a:rPr>
              <a:t>17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85"/>
            <a:ext cx="946785" cy="210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8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Ц</a:t>
            </a:r>
            <a:r>
              <a:rPr dirty="0" sz="1200" spc="-7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е</a:t>
            </a:r>
            <a:r>
              <a:rPr dirty="0" sz="120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ль</a:t>
            </a:r>
            <a:r>
              <a:rPr dirty="0" sz="1200" spc="-6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1200" spc="-6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р</a:t>
            </a:r>
            <a:r>
              <a:rPr dirty="0" sz="1200" spc="-2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аб</a:t>
            </a:r>
            <a:r>
              <a:rPr dirty="0" sz="1200" spc="-4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о</a:t>
            </a:r>
            <a:r>
              <a:rPr dirty="0" sz="1200" spc="-2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ты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138"/>
            <a:ext cx="2588260" cy="5080"/>
            <a:chOff x="1586191" y="166413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13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86191" y="1664138"/>
              <a:ext cx="304800" cy="5080"/>
            </a:xfrm>
            <a:custGeom>
              <a:avLst/>
              <a:gdLst/>
              <a:ahLst/>
              <a:cxnLst/>
              <a:rect l="l" t="t" r="r" b="b"/>
              <a:pathLst>
                <a:path w="304800" h="5080">
                  <a:moveTo>
                    <a:pt x="0" y="5060"/>
                  </a:moveTo>
                  <a:lnTo>
                    <a:pt x="0" y="0"/>
                  </a:lnTo>
                  <a:lnTo>
                    <a:pt x="304423" y="0"/>
                  </a:lnTo>
                  <a:lnTo>
                    <a:pt x="30442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79375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65">
                <a:solidFill>
                  <a:srgbClr val="F9F9F9"/>
                </a:solidFill>
                <a:latin typeface="Lucida Sans Unicode"/>
                <a:cs typeface="Lucida Sans Unicode"/>
              </a:rPr>
              <a:t>Ц</a:t>
            </a:r>
            <a:r>
              <a:rPr dirty="0" sz="1000" spc="-65">
                <a:solidFill>
                  <a:srgbClr val="F9F9F9"/>
                </a:solidFill>
                <a:latin typeface="Lucida Sans Unicode"/>
                <a:cs typeface="Lucida Sans Unicode"/>
              </a:rPr>
              <a:t>е</a:t>
            </a:r>
            <a:r>
              <a:rPr dirty="0" sz="1000">
                <a:solidFill>
                  <a:srgbClr val="F9F9F9"/>
                </a:solidFill>
                <a:latin typeface="Lucida Sans Unicode"/>
                <a:cs typeface="Lucida Sans Unicode"/>
              </a:rPr>
              <a:t>ль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45">
                <a:solidFill>
                  <a:srgbClr val="F9F9F9"/>
                </a:solidFill>
                <a:latin typeface="Lucida Sans Unicode"/>
                <a:cs typeface="Lucida Sans Unicode"/>
              </a:rPr>
              <a:t>р</a:t>
            </a:r>
            <a:r>
              <a:rPr dirty="0" sz="1000" spc="-15">
                <a:solidFill>
                  <a:srgbClr val="F9F9F9"/>
                </a:solidFill>
                <a:latin typeface="Lucida Sans Unicode"/>
                <a:cs typeface="Lucida Sans Unicode"/>
              </a:rPr>
              <a:t>аб</a:t>
            </a:r>
            <a:r>
              <a:rPr dirty="0" sz="1000" spc="-40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r>
              <a:rPr dirty="0" sz="1000" spc="-15">
                <a:solidFill>
                  <a:srgbClr val="F9F9F9"/>
                </a:solidFill>
                <a:latin typeface="Lucida Sans Unicode"/>
                <a:cs typeface="Lucida Sans Unicode"/>
              </a:rPr>
              <a:t>ты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1016635" cy="5080"/>
            </a:xfrm>
            <a:custGeom>
              <a:avLst/>
              <a:gdLst/>
              <a:ahLst/>
              <a:cxnLst/>
              <a:rect l="l" t="t" r="r" b="b"/>
              <a:pathLst>
                <a:path w="1016635" h="5079">
                  <a:moveTo>
                    <a:pt x="0" y="5060"/>
                  </a:moveTo>
                  <a:lnTo>
                    <a:pt x="0" y="0"/>
                  </a:lnTo>
                  <a:lnTo>
                    <a:pt x="1016467" y="0"/>
                  </a:lnTo>
                  <a:lnTo>
                    <a:pt x="101646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1336500"/>
            <a:ext cx="5018405" cy="619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Целью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данной </a:t>
            </a:r>
            <a:r>
              <a:rPr dirty="0" sz="900" spc="5">
                <a:solidFill>
                  <a:srgbClr val="22373A"/>
                </a:solidFill>
                <a:latin typeface="Microsoft Sans Serif"/>
                <a:cs typeface="Microsoft Sans Serif"/>
              </a:rPr>
              <a:t>работы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22373A"/>
                </a:solidFill>
                <a:latin typeface="Microsoft Sans Serif"/>
                <a:cs typeface="Microsoft Sans Serif"/>
              </a:rPr>
              <a:t>является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приобретение </a:t>
            </a:r>
            <a:r>
              <a:rPr dirty="0" sz="900" spc="10">
                <a:solidFill>
                  <a:srgbClr val="22373A"/>
                </a:solidFill>
                <a:latin typeface="Microsoft Sans Serif"/>
                <a:cs typeface="Microsoft Sans Serif"/>
              </a:rPr>
              <a:t>практических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навыков </a:t>
            </a:r>
            <a:r>
              <a:rPr dirty="0" sz="900" spc="5">
                <a:solidFill>
                  <a:srgbClr val="22373A"/>
                </a:solidFill>
                <a:latin typeface="Microsoft Sans Serif"/>
                <a:cs typeface="Microsoft Sans Serif"/>
              </a:rPr>
              <a:t>установки </a:t>
            </a:r>
            <a:r>
              <a:rPr dirty="0" sz="900" spc="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операционной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системы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на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22373A"/>
                </a:solidFill>
                <a:latin typeface="Microsoft Sans Serif"/>
                <a:cs typeface="Microsoft Sans Serif"/>
              </a:rPr>
              <a:t>виртуальную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машину,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настройки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22373A"/>
                </a:solidFill>
                <a:latin typeface="Microsoft Sans Serif"/>
                <a:cs typeface="Microsoft Sans Serif"/>
              </a:rPr>
              <a:t>минимально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необходимых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для </a:t>
            </a:r>
            <a:r>
              <a:rPr dirty="0" sz="900" spc="-2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22373A"/>
                </a:solidFill>
                <a:latin typeface="Microsoft Sans Serif"/>
                <a:cs typeface="Microsoft Sans Serif"/>
              </a:rPr>
              <a:t>дальнейшей </a:t>
            </a:r>
            <a:r>
              <a:rPr dirty="0" sz="900" spc="5">
                <a:solidFill>
                  <a:srgbClr val="22373A"/>
                </a:solidFill>
                <a:latin typeface="Microsoft Sans Serif"/>
                <a:cs typeface="Microsoft Sans Serif"/>
              </a:rPr>
              <a:t>работы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сервисов.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3562" y="2997946"/>
            <a:ext cx="17843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50">
                <a:solidFill>
                  <a:srgbClr val="22373A"/>
                </a:solidFill>
                <a:latin typeface="Microsoft Sans Serif"/>
                <a:cs typeface="Microsoft Sans Serif"/>
              </a:rPr>
              <a:t>3</a:t>
            </a:r>
            <a:r>
              <a:rPr dirty="0" sz="650" spc="125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75">
                <a:solidFill>
                  <a:srgbClr val="22373A"/>
                </a:solidFill>
                <a:latin typeface="Microsoft Sans Serif"/>
                <a:cs typeface="Microsoft Sans Serif"/>
              </a:rPr>
              <a:t>17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3674"/>
            <a:ext cx="2581910" cy="210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1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Вып</a:t>
            </a:r>
            <a:r>
              <a:rPr dirty="0" sz="1200" spc="-2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о</a:t>
            </a:r>
            <a:r>
              <a:rPr dirty="0" sz="1200" spc="-3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лнение</a:t>
            </a:r>
            <a:r>
              <a:rPr dirty="0" sz="1200" spc="-6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1200" spc="-25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лабо</a:t>
            </a:r>
            <a:r>
              <a:rPr dirty="0" sz="1200" spc="-35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р</a:t>
            </a:r>
            <a:r>
              <a:rPr dirty="0" sz="1200" spc="-35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а</a:t>
            </a:r>
            <a:r>
              <a:rPr dirty="0" sz="1200" spc="-85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т</a:t>
            </a:r>
            <a:r>
              <a:rPr dirty="0" sz="1200" spc="-4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орной</a:t>
            </a:r>
            <a:r>
              <a:rPr dirty="0" sz="1200" spc="-6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1200" spc="-6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р</a:t>
            </a:r>
            <a:r>
              <a:rPr dirty="0" sz="1200" spc="-2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аб</a:t>
            </a:r>
            <a:r>
              <a:rPr dirty="0" sz="1200" spc="-4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о</a:t>
            </a:r>
            <a:r>
              <a:rPr dirty="0" sz="1200" spc="-2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ты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5827"/>
            <a:ext cx="2588260" cy="5080"/>
            <a:chOff x="1586191" y="1665827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5827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86191" y="1665827"/>
              <a:ext cx="457200" cy="5080"/>
            </a:xfrm>
            <a:custGeom>
              <a:avLst/>
              <a:gdLst/>
              <a:ahLst/>
              <a:cxnLst/>
              <a:rect l="l" t="t" r="r" b="b"/>
              <a:pathLst>
                <a:path w="457200" h="5080">
                  <a:moveTo>
                    <a:pt x="0" y="5060"/>
                  </a:moveTo>
                  <a:lnTo>
                    <a:pt x="0" y="0"/>
                  </a:lnTo>
                  <a:lnTo>
                    <a:pt x="456634" y="0"/>
                  </a:lnTo>
                  <a:lnTo>
                    <a:pt x="45663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1932939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55">
                <a:solidFill>
                  <a:srgbClr val="F9F9F9"/>
                </a:solidFill>
                <a:latin typeface="Lucida Sans Unicode"/>
                <a:cs typeface="Lucida Sans Unicode"/>
              </a:rPr>
              <a:t>С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r>
              <a:rPr dirty="0" sz="1000">
                <a:solidFill>
                  <a:srgbClr val="F9F9F9"/>
                </a:solidFill>
                <a:latin typeface="Lucida Sans Unicode"/>
                <a:cs typeface="Lucida Sans Unicode"/>
              </a:rPr>
              <a:t>з</a:t>
            </a:r>
            <a:r>
              <a:rPr dirty="0" sz="1000" spc="-40">
                <a:solidFill>
                  <a:srgbClr val="F9F9F9"/>
                </a:solidFill>
                <a:latin typeface="Lucida Sans Unicode"/>
                <a:cs typeface="Lucida Sans Unicode"/>
              </a:rPr>
              <a:t>дание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F9F9F9"/>
                </a:solidFill>
                <a:latin typeface="Lucida Sans Unicode"/>
                <a:cs typeface="Lucida Sans Unicode"/>
              </a:rPr>
              <a:t>ви</a:t>
            </a: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р</a:t>
            </a:r>
            <a:r>
              <a:rPr dirty="0" sz="1000" spc="-35">
                <a:solidFill>
                  <a:srgbClr val="F9F9F9"/>
                </a:solidFill>
                <a:latin typeface="Lucida Sans Unicode"/>
                <a:cs typeface="Lucida Sans Unicode"/>
              </a:rPr>
              <a:t>т</a:t>
            </a:r>
            <a:r>
              <a:rPr dirty="0" sz="1000" spc="-45">
                <a:solidFill>
                  <a:srgbClr val="F9F9F9"/>
                </a:solidFill>
                <a:latin typeface="Lucida Sans Unicode"/>
                <a:cs typeface="Lucida Sans Unicode"/>
              </a:rPr>
              <a:t>у</a:t>
            </a:r>
            <a:r>
              <a:rPr dirty="0" sz="1000" spc="-20">
                <a:solidFill>
                  <a:srgbClr val="F9F9F9"/>
                </a:solidFill>
                <a:latin typeface="Lucida Sans Unicode"/>
                <a:cs typeface="Lucida Sans Unicode"/>
              </a:rPr>
              <a:t>альной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машины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2881630"/>
            <a:chOff x="0" y="358793"/>
            <a:chExt cx="5760085" cy="288163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1355725" cy="5080"/>
            </a:xfrm>
            <a:custGeom>
              <a:avLst/>
              <a:gdLst/>
              <a:ahLst/>
              <a:cxnLst/>
              <a:rect l="l" t="t" r="r" b="b"/>
              <a:pathLst>
                <a:path w="1355725" h="5079">
                  <a:moveTo>
                    <a:pt x="0" y="5060"/>
                  </a:moveTo>
                  <a:lnTo>
                    <a:pt x="0" y="0"/>
                  </a:lnTo>
                  <a:lnTo>
                    <a:pt x="1355290" y="0"/>
                  </a:lnTo>
                  <a:lnTo>
                    <a:pt x="135529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9888" y="405909"/>
              <a:ext cx="3780216" cy="283408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490819" y="2997946"/>
            <a:ext cx="18097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30">
                <a:solidFill>
                  <a:srgbClr val="22373A"/>
                </a:solidFill>
                <a:latin typeface="Microsoft Sans Serif"/>
                <a:cs typeface="Microsoft Sans Serif"/>
              </a:rPr>
              <a:t>4</a:t>
            </a:r>
            <a:r>
              <a:rPr dirty="0" sz="650" spc="125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75">
                <a:solidFill>
                  <a:srgbClr val="22373A"/>
                </a:solidFill>
                <a:latin typeface="Microsoft Sans Serif"/>
                <a:cs typeface="Microsoft Sans Serif"/>
              </a:rPr>
              <a:t>17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23901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35">
                <a:solidFill>
                  <a:srgbClr val="F9F9F9"/>
                </a:solidFill>
                <a:latin typeface="Lucida Sans Unicode"/>
                <a:cs typeface="Lucida Sans Unicode"/>
              </a:rPr>
              <a:t>Задаём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40">
                <a:solidFill>
                  <a:srgbClr val="F9F9F9"/>
                </a:solidFill>
                <a:latin typeface="Lucida Sans Unicode"/>
                <a:cs typeface="Lucida Sans Unicode"/>
              </a:rPr>
              <a:t>тип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и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45">
                <a:solidFill>
                  <a:srgbClr val="F9F9F9"/>
                </a:solidFill>
                <a:latin typeface="Lucida Sans Unicode"/>
                <a:cs typeface="Lucida Sans Unicode"/>
              </a:rPr>
              <a:t>р</a:t>
            </a:r>
            <a:r>
              <a:rPr dirty="0" sz="1000" spc="-20">
                <a:solidFill>
                  <a:srgbClr val="F9F9F9"/>
                </a:solidFill>
                <a:latin typeface="Lucida Sans Unicode"/>
                <a:cs typeface="Lucida Sans Unicode"/>
              </a:rPr>
              <a:t>азмер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F9F9F9"/>
                </a:solidFill>
                <a:latin typeface="Lucida Sans Unicode"/>
                <a:cs typeface="Lucida Sans Unicode"/>
              </a:rPr>
              <a:t>ж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ёст</a:t>
            </a: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к</a:t>
            </a:r>
            <a:r>
              <a:rPr dirty="0" sz="1000" spc="-55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r>
              <a:rPr dirty="0" sz="1000" spc="-75">
                <a:solidFill>
                  <a:srgbClr val="F9F9F9"/>
                </a:solidFill>
                <a:latin typeface="Lucida Sans Unicode"/>
                <a:cs typeface="Lucida Sans Unicode"/>
              </a:rPr>
              <a:t>г</a:t>
            </a:r>
            <a:r>
              <a:rPr dirty="0" sz="1000" spc="-30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дис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к</a:t>
            </a:r>
            <a:r>
              <a:rPr dirty="0" sz="1000" spc="-10">
                <a:solidFill>
                  <a:srgbClr val="F9F9F9"/>
                </a:solidFill>
                <a:latin typeface="Lucida Sans Unicode"/>
                <a:cs typeface="Lucida Sans Unicode"/>
              </a:rPr>
              <a:t>а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2881630"/>
            <a:chOff x="0" y="358793"/>
            <a:chExt cx="5760085" cy="288163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1694180" cy="5080"/>
            </a:xfrm>
            <a:custGeom>
              <a:avLst/>
              <a:gdLst/>
              <a:ahLst/>
              <a:cxnLst/>
              <a:rect l="l" t="t" r="r" b="b"/>
              <a:pathLst>
                <a:path w="1694180" h="5079">
                  <a:moveTo>
                    <a:pt x="0" y="5060"/>
                  </a:moveTo>
                  <a:lnTo>
                    <a:pt x="0" y="0"/>
                  </a:lnTo>
                  <a:lnTo>
                    <a:pt x="1694113" y="0"/>
                  </a:lnTo>
                  <a:lnTo>
                    <a:pt x="169411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992" y="405884"/>
              <a:ext cx="3702056" cy="283411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493473" y="2997946"/>
            <a:ext cx="17843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50">
                <a:solidFill>
                  <a:srgbClr val="22373A"/>
                </a:solidFill>
                <a:latin typeface="Microsoft Sans Serif"/>
                <a:cs typeface="Microsoft Sans Serif"/>
              </a:rPr>
              <a:t>5</a:t>
            </a:r>
            <a:r>
              <a:rPr dirty="0" sz="650" spc="125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75">
                <a:solidFill>
                  <a:srgbClr val="22373A"/>
                </a:solidFill>
                <a:latin typeface="Microsoft Sans Serif"/>
                <a:cs typeface="Microsoft Sans Serif"/>
              </a:rPr>
              <a:t>17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188976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0">
                <a:solidFill>
                  <a:srgbClr val="F9F9F9"/>
                </a:solidFill>
                <a:latin typeface="Lucida Sans Unicode"/>
                <a:cs typeface="Lucida Sans Unicode"/>
              </a:rPr>
              <a:t>Выби</a:t>
            </a:r>
            <a:r>
              <a:rPr dirty="0" sz="1000" spc="-15">
                <a:solidFill>
                  <a:srgbClr val="F9F9F9"/>
                </a:solidFill>
                <a:latin typeface="Lucida Sans Unicode"/>
                <a:cs typeface="Lucida Sans Unicode"/>
              </a:rPr>
              <a:t>р</a:t>
            </a:r>
            <a:r>
              <a:rPr dirty="0" sz="1000" spc="-25">
                <a:solidFill>
                  <a:srgbClr val="F9F9F9"/>
                </a:solidFill>
                <a:latin typeface="Lucida Sans Unicode"/>
                <a:cs typeface="Lucida Sans Unicode"/>
              </a:rPr>
              <a:t>аем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F9F9F9"/>
                </a:solidFill>
                <a:latin typeface="Lucida Sans Unicode"/>
                <a:cs typeface="Lucida Sans Unicode"/>
              </a:rPr>
              <a:t>о</a:t>
            </a:r>
            <a:r>
              <a:rPr dirty="0" sz="1000" spc="-40">
                <a:solidFill>
                  <a:srgbClr val="F9F9F9"/>
                </a:solidFill>
                <a:latin typeface="Lucida Sans Unicode"/>
                <a:cs typeface="Lucida Sans Unicode"/>
              </a:rPr>
              <a:t>б</a:t>
            </a:r>
            <a:r>
              <a:rPr dirty="0" sz="1000" spc="-10">
                <a:solidFill>
                  <a:srgbClr val="F9F9F9"/>
                </a:solidFill>
                <a:latin typeface="Lucida Sans Unicode"/>
                <a:cs typeface="Lucida Sans Unicode"/>
              </a:rPr>
              <a:t>ъём</a:t>
            </a:r>
            <a:r>
              <a:rPr dirty="0" sz="1000" spc="-50">
                <a:solidFill>
                  <a:srgbClr val="F9F9F9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35">
                <a:solidFill>
                  <a:srgbClr val="F9F9F9"/>
                </a:solidFill>
                <a:latin typeface="Lucida Sans Unicode"/>
                <a:cs typeface="Lucida Sans Unicode"/>
              </a:rPr>
              <a:t>ви</a:t>
            </a:r>
            <a:r>
              <a:rPr dirty="0" sz="1000" spc="-45">
                <a:solidFill>
                  <a:srgbClr val="F9F9F9"/>
                </a:solidFill>
                <a:latin typeface="Lucida Sans Unicode"/>
                <a:cs typeface="Lucida Sans Unicode"/>
              </a:rPr>
              <a:t>д</a:t>
            </a:r>
            <a:r>
              <a:rPr dirty="0" sz="1000" spc="-20">
                <a:solidFill>
                  <a:srgbClr val="F9F9F9"/>
                </a:solidFill>
                <a:latin typeface="Lucida Sans Unicode"/>
                <a:cs typeface="Lucida Sans Unicode"/>
              </a:rPr>
              <a:t>еопамяти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2881630"/>
            <a:chOff x="0" y="358793"/>
            <a:chExt cx="5760085" cy="288163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2033270" cy="5080"/>
            </a:xfrm>
            <a:custGeom>
              <a:avLst/>
              <a:gdLst/>
              <a:ahLst/>
              <a:cxnLst/>
              <a:rect l="l" t="t" r="r" b="b"/>
              <a:pathLst>
                <a:path w="2033270" h="5079">
                  <a:moveTo>
                    <a:pt x="0" y="5060"/>
                  </a:moveTo>
                  <a:lnTo>
                    <a:pt x="0" y="0"/>
                  </a:lnTo>
                  <a:lnTo>
                    <a:pt x="2032936" y="0"/>
                  </a:lnTo>
                  <a:lnTo>
                    <a:pt x="203293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543" y="405919"/>
              <a:ext cx="4020899" cy="283407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490298" y="2997946"/>
            <a:ext cx="1816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25">
                <a:solidFill>
                  <a:srgbClr val="22373A"/>
                </a:solidFill>
                <a:latin typeface="Microsoft Sans Serif"/>
                <a:cs typeface="Microsoft Sans Serif"/>
              </a:rPr>
              <a:t>6</a:t>
            </a:r>
            <a:r>
              <a:rPr dirty="0" sz="650" spc="125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650" spc="-75">
                <a:solidFill>
                  <a:srgbClr val="22373A"/>
                </a:solidFill>
                <a:latin typeface="Microsoft Sans Serif"/>
                <a:cs typeface="Microsoft Sans Serif"/>
              </a:rPr>
              <a:t>17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Цвелев С.А.</dc:creator>
  <dc:title>Лабораторная работа №1 - Установка и конфигурация ОС на виртуальную машину</dc:title>
  <dcterms:created xsi:type="dcterms:W3CDTF">2023-06-25T17:50:27Z</dcterms:created>
  <dcterms:modified xsi:type="dcterms:W3CDTF">2023-06-25T17:50:27Z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2023-06-25T00:00:00Z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2023-06-25T00:00:00Z</vt:filetime>
  </property>
</Properties>
</file>