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59" r:id="rId6"/>
    <p:sldId id="273" r:id="rId7"/>
    <p:sldId id="270" r:id="rId8"/>
    <p:sldId id="271" r:id="rId9"/>
    <p:sldId id="272" r:id="rId10"/>
    <p:sldId id="274" r:id="rId11"/>
    <p:sldId id="262" r:id="rId12"/>
    <p:sldId id="260" r:id="rId13"/>
    <p:sldId id="275" r:id="rId14"/>
    <p:sldId id="264" r:id="rId15"/>
    <p:sldId id="263" r:id="rId16"/>
    <p:sldId id="267" r:id="rId17"/>
    <p:sldId id="261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90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5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7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5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3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5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2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4581C8-ABD5-461E-A92B-F7F80438DFCF}" type="datetimeFigureOut">
              <a:rPr lang="en-IN" smtClean="0"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EBE6C8-36D8-4FCD-B948-20F6822FB36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36" y="5109029"/>
            <a:ext cx="2037618" cy="114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XNLI" TargetMode="External"/><Relationship Id="rId2" Type="http://schemas.openxmlformats.org/officeDocument/2006/relationships/hyperlink" Target="https://github.com/google-research/bert/blob/master/multilingual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0B3E-4E8C-4469-95E7-334CD7028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 SEMI-SUPERVISED AND BI-LINGUAL SHORT TEXT CLASSIFICATION MODEL FOR SUPPORT TICKETS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23221-05FF-498C-8FEA-3851E6390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000" dirty="0"/>
              <a:t>ANWIN VARGHESE</a:t>
            </a:r>
          </a:p>
          <a:p>
            <a:pPr algn="ctr"/>
            <a:r>
              <a:rPr lang="en-US" dirty="0"/>
              <a:t>2021MCS120017</a:t>
            </a:r>
          </a:p>
          <a:p>
            <a:pPr algn="ctr"/>
            <a:endParaRPr lang="en-US" dirty="0"/>
          </a:p>
          <a:p>
            <a:pPr algn="ctr"/>
            <a:r>
              <a:rPr lang="en-US" sz="1900" b="1" dirty="0"/>
              <a:t>SEPTEMBER-03, 2023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56786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91A-258C-4C07-A4F6-BBC08FD6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D819C2-88BC-4964-1120-EB5ACE2E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61045"/>
              </p:ext>
            </p:extLst>
          </p:nvPr>
        </p:nvGraphicFramePr>
        <p:xfrm>
          <a:off x="1036319" y="1845734"/>
          <a:ext cx="9577893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57">
                  <a:extLst>
                    <a:ext uri="{9D8B030D-6E8A-4147-A177-3AD203B41FA5}">
                      <a16:colId xmlns:a16="http://schemas.microsoft.com/office/drawing/2014/main" val="4152536913"/>
                    </a:ext>
                  </a:extLst>
                </a:gridCol>
                <a:gridCol w="5818095">
                  <a:extLst>
                    <a:ext uri="{9D8B030D-6E8A-4147-A177-3AD203B41FA5}">
                      <a16:colId xmlns:a16="http://schemas.microsoft.com/office/drawing/2014/main" val="1030867957"/>
                    </a:ext>
                  </a:extLst>
                </a:gridCol>
                <a:gridCol w="2859741">
                  <a:extLst>
                    <a:ext uri="{9D8B030D-6E8A-4147-A177-3AD203B41FA5}">
                      <a16:colId xmlns:a16="http://schemas.microsoft.com/office/drawing/2014/main" val="91619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2015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Ahmed,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Ishtiaq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 al. "Semi-supervised learning using frequent itemset and ensemble learning for SMS classification." Expert Systems with Applications 42.3 (2015): 1065-1073.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Semi supervised learning for SMS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Xuan, </a:t>
                      </a:r>
                      <a:r>
                        <a:rPr lang="en-US" sz="1000" dirty="0" err="1"/>
                        <a:t>Jifeng</a:t>
                      </a:r>
                      <a:r>
                        <a:rPr lang="en-US" sz="1000" dirty="0"/>
                        <a:t>, et al. "Automatic Bug Triage using Semi-Supervised Text Classification." SEKE. 2010.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Bug triage using semi-supervised text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8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2010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Cai, </a:t>
                      </a:r>
                      <a:r>
                        <a:rPr lang="en-IN" sz="1000" dirty="0" err="1"/>
                        <a:t>YueHong</a:t>
                      </a:r>
                      <a:r>
                        <a:rPr lang="en-IN" sz="1000" dirty="0"/>
                        <a:t>, Qian Zhu, and </a:t>
                      </a:r>
                      <a:r>
                        <a:rPr lang="en-IN" sz="1000" dirty="0" err="1"/>
                        <a:t>XianYi</a:t>
                      </a:r>
                      <a:r>
                        <a:rPr lang="en-IN" sz="1000" dirty="0"/>
                        <a:t> Cheng. "Notice of Retraction: Semi-Supervised short text categorization based on Random Subspace." 2010 3rd International Conference on Computer Science and Information Technology. Vol. 4. IEEE, 2010.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Semi supervised short text categorization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81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2006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Nigam, Kamal, Andrew McCallum, and Tom M. Mitchell. "Semi-Supervised Text Classification Using EM." (2006): 32-55.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Expectation maximization based text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29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Scheffer</a:t>
                      </a:r>
                      <a:r>
                        <a:rPr lang="en-US" sz="1000" dirty="0"/>
                        <a:t>, Tobias. "Email answering assistance by semi-supervised text classification." Intelligent Data Analysis 8.5 (2004): 481-493.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Email responses using semi-supervised text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2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0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B75B-729A-4FA6-93F5-2A672F30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29F1-57EB-48BF-ABA2-7819BCD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As per literature survey, we find that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there exists a good number of semi-supervised &amp; NLP based text classification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there exists a good number of multi-lingual text identification, conversion &amp; classification models that can be potentially used for support tickets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there exists enterprise service management tools like ServiceNow, Remedy etc., that perform automatic classification based on keywords provided as input, making it a fully supervised classification. However, keywords will not be always available for new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Hence, there are very limited or no semi-supervised multi-lingual short text classification models that can be used for support ticket classification.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This project aims to bridge the gap by working to propose semi-supervised and bi-lingual model with accurate, fast &amp; precise short text classification implemented for support tickets across 2 different domains.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1363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9910-C354-462E-8BBE-193E6737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81AB-95E2-4354-A492-2656E352F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projects aims to make use of</a:t>
            </a:r>
          </a:p>
          <a:p>
            <a:r>
              <a:rPr lang="en-US" dirty="0"/>
              <a:t>- cloud based compute resources (AWS or Azure) for implementation</a:t>
            </a:r>
          </a:p>
          <a:p>
            <a:r>
              <a:rPr lang="en-US" dirty="0"/>
              <a:t>- datasets related to support tickets that are collected and available for use during the project</a:t>
            </a:r>
          </a:p>
          <a:p>
            <a:r>
              <a:rPr lang="en-US" dirty="0"/>
              <a:t>- research and implement existing semi-supervised NLP techniques on the datasets to propose a novel multi-lingual semi-supervised short text classification methodology with comparable performance measurements.</a:t>
            </a:r>
          </a:p>
          <a:p>
            <a:endParaRPr lang="en-US" dirty="0"/>
          </a:p>
          <a:p>
            <a:r>
              <a:rPr lang="en-US" dirty="0"/>
              <a:t>Hence, the project is feasible to be implemented within the timelines and resources available.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00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8FCF-C55F-B1A6-D6BF-69D22121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F919F-E5C5-7E1F-D162-D430CE00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ticket text contains domain related jargons. Hence, it is challenging to come up with a classification model which is domain agnostic.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ticket text might contain private, confidential &amp; restricted text, hence we need to mask or remove these texts before applying the classification model. Due to this, it might lead to low accuracy in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76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CD6-9D78-40F8-BB94-5D7471F6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A8D2-FCBE-4EB6-A0DC-4D2B9B0CB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has the following objectives</a:t>
            </a:r>
          </a:p>
          <a:p>
            <a:r>
              <a:rPr lang="en-US" dirty="0"/>
              <a:t>Project Objective 1 – What are the existing semi supervised text &amp; NLP classification techniques used in support ticket classifications.</a:t>
            </a:r>
          </a:p>
          <a:p>
            <a:endParaRPr lang="en-US" dirty="0"/>
          </a:p>
          <a:p>
            <a:r>
              <a:rPr lang="en-US" dirty="0"/>
              <a:t>Project Objective 2 – What are the existing multi-lingual semi supervised techniques for support ticket classifications.</a:t>
            </a:r>
          </a:p>
          <a:p>
            <a:endParaRPr lang="en-US" dirty="0"/>
          </a:p>
          <a:p>
            <a:r>
              <a:rPr lang="en-US" dirty="0"/>
              <a:t>Project Objective 3 – Propose a novel bi-lingual semi-supervised short text classification algorithm for support ticket classifications across 2 different domain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4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A5CA-B8B3-42E7-95D6-47C0B259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9EC5-0EC5-4736-ADD5-816931A0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1 – A detailed survey on existing semi supervised text &amp; NLP classification algorithms available for support ticket classification </a:t>
            </a:r>
          </a:p>
          <a:p>
            <a:endParaRPr lang="en-US" dirty="0"/>
          </a:p>
          <a:p>
            <a:r>
              <a:rPr lang="en-US" dirty="0"/>
              <a:t>Outcome 2 – A detailed survey on existing multi lingual text &amp; NLP classification algorithms available for support ticket classification </a:t>
            </a:r>
          </a:p>
          <a:p>
            <a:endParaRPr lang="en-US" dirty="0"/>
          </a:p>
          <a:p>
            <a:r>
              <a:rPr lang="en-US" dirty="0"/>
              <a:t>Outcome 3 – Propose a novel semi-supervised bi-lingual short text classification model for support ticket classification and implement it across two different domains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92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1A50-4F77-454C-BE52-3FEE28D1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2DB7-CB1E-4A44-BCF5-A4B5F3AD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one non-English language for the project.  Collect support tickets datasets from any 2 different domains in English &amp; non-English.</a:t>
            </a:r>
          </a:p>
          <a:p>
            <a:r>
              <a:rPr lang="en-US" dirty="0"/>
              <a:t>Implement the existing semi supervised text &amp; NLP algorithms on the support ticket datasets.</a:t>
            </a:r>
          </a:p>
          <a:p>
            <a:r>
              <a:rPr lang="en-US" dirty="0"/>
              <a:t>Implement the existing bilingual text classification algorithms on the support ticket datasets.</a:t>
            </a:r>
          </a:p>
          <a:p>
            <a:r>
              <a:rPr lang="en-US" dirty="0"/>
              <a:t>Propose a novel semi-supervised bilingual short text classification model.</a:t>
            </a:r>
          </a:p>
          <a:p>
            <a:r>
              <a:rPr lang="en-US" dirty="0"/>
              <a:t>Implement and measure performance the proposed model for support ticket classification in 2 domains.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36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A022-5FB4-427B-8324-121A4F40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E24F50-9F30-48A6-CCFB-AD47B6B39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025548"/>
              </p:ext>
            </p:extLst>
          </p:nvPr>
        </p:nvGraphicFramePr>
        <p:xfrm>
          <a:off x="1066800" y="2697910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77459165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90824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Timelines </a:t>
                      </a:r>
                      <a:r>
                        <a:rPr lang="en-US"/>
                        <a:t>(tentative)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 identification &amp; dataset collection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15,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0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 of Objective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15,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Objective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30,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34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Objective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15, 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49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03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406-C3B0-4926-AB20-68EF3453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AB81-0327-4C4E-8C27-AE07E7ED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aims to perform a detailed study of the existing semi-supervised and multi-lingual text classification algorithms.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it aims to propose a novel bi-lingual semi-supervised support ticket classification algorithm and have it implemented across support tickets in 2 different domains.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58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F2FA-191D-456A-9DA4-7C62BDEC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6C6B-7134-4235-9448-4CF70061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Al-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Hawari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 F., Barham H., A machine learning based help desk system for IT service management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Journal of King Saud University - Computer and Information Sciences, 33 (6) (2021), pp. 702-718, 10.1016/j.jksuci.2019.04.001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 machine learning based help desk system for IT service management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Alessandro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Zangari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Matteo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Marcuzzo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Michele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Schiavinato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Andrea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Gasparetto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Andrea Albarelli, Ticket automation: An insight into current research with applications to multi-level classification scenarios, Expert Systems with Applications, Volume 225, 2023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Zicari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P., 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Folino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G., 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Guarascio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M., Pontieri L. Discovering accurate deep learning based predictive models for automatic customer support ticket classification. Proceedings of the 36th annual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acm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symposium on applied computing, Association for Computing Machinery, New York, NY, USA (2021), pp. 1098-1101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Koehler, Jana, et al. "Towards intelligent process support for customer service desks: Extracting problem descriptions from noisy and multi-lingual texts." </a:t>
            </a:r>
            <a:r>
              <a:rPr lang="en-IN" sz="1800" b="0" i="1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Business Process Management Workshops: BPM 2017 International Workshops, Barcelona, Spain, September 10-11, 2017, Revised Papers 15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Springer International Publishing, 2018.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C.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Pidej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S.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Thaicharoen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"Bilingual IT Service Desk Ticket Classification Using Language Model Pre-training Techniques," 2021 16th International Joint Symposium on Artificial Intelligence and Natural Language Processing (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iSAI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-NLP), Ayutthaya, Thailand, 2021, pp. 1-6, </a:t>
            </a:r>
            <a:r>
              <a:rPr lang="en-IN" sz="1800" b="0" i="0" u="none" strike="noStrike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10.1109/iSAI-NLP54397.2021.9678179.</a:t>
            </a: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effectLst/>
                <a:latin typeface="Arial" panose="020B0604020202020204" pitchFamily="34" charset="0"/>
                <a:hlinkClick r:id="rId2"/>
              </a:rPr>
              <a:t>https://github.com/google-research/bert/blob/master/multilingual.md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effectLst/>
                <a:latin typeface="Arial" panose="020B0604020202020204" pitchFamily="34" charset="0"/>
                <a:hlinkClick r:id="rId3"/>
              </a:rPr>
              <a:t>https://github.com/facebookresearch/XNLI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24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3DCD-8420-474C-8C4A-EAB128A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2699-1539-4F65-8C06-0311CE17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Feasibility Study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Expected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Proposed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Appendix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58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B44E-FF2D-CD2D-2AD5-AED895C4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BCA6-9C1E-65C9-418C-861DA12C7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BERT, which stands for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Bidirectional Encoder Representations from Transformers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, is based on Transformers, a deep learning model in which every output element is connected to every input element, and the weightings between them are dynamically calculated based upon their connection. 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BERT is designed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help computers understand the meaning of ambiguous language in text by using surrounding text to establish context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The BERT framework was pre-trained using text from Wikipedia and can be fine-tuned with question and answer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With MBERT - Multi-lingual BERT, models built in one language, English for example, can be used with content in any of the 104 languages. As a language model, BERT analyzes text. It looks at text in two directions, backwards and forwards.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ULMFit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- Universal Language Model Fine-tuning, or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ULMFiT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,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an architecture and transfer learning method that can be applied to NLP tasks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XLM means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Cross-lingual Language Model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XLM-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RoBERTa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(XLM-R) is a pre-trained multilingual model that outperforms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multiligual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BERT. One reason for this is that XLM-R was trained using a lot more data. XLM-R was also trained on 100 languages. Several versions of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xlm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roberta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 are available in the Transformers library.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76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2CEA-5C25-41B2-BE6B-086CD223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70A4-017A-40B5-B774-099D4105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Customer support is one of the main aspects of any business – products or services for retaining customers and a key goodwill feature that can lead to further market capture (Al-</a:t>
            </a:r>
            <a:r>
              <a:rPr lang="en-US" sz="1800" dirty="0" err="1"/>
              <a:t>Hawari</a:t>
            </a:r>
            <a:r>
              <a:rPr lang="en-US" sz="1800" dirty="0"/>
              <a:t> &amp; Barham, 2021).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Support request is received in multiple ways – post in social media, </a:t>
            </a:r>
            <a:r>
              <a:rPr lang="en-IN" sz="1800" dirty="0"/>
              <a:t>call helpline number, email customer support mailbox, use product/service chatbot, visits service centre </a:t>
            </a:r>
            <a:r>
              <a:rPr lang="it-IT" sz="1800" dirty="0"/>
              <a:t>(Zicari, Folino, Guarascio, &amp; Pontieri, 2021)</a:t>
            </a:r>
            <a:r>
              <a:rPr lang="en-IN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All the support queries needs to be classified appropriately as per customer level, issue impact, product/service category, location and such, in order to provide the right support within expected Service Level Agreements (SLA). Breach of SLA leads to huge financial penalty &amp; loss of goodwill.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In order to provide timely support within agreed SLA there is need to classify them accurately and fast. Use of machine learning aids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366848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4D0B-D14C-FFB2-119A-E3D8230D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3F82-0B96-DAD2-CB69-51F6D7200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The support queries are aggregated in text form – natural language. There exists supervised and semi-supervised NLP techniques and algorithms (Alessandro </a:t>
            </a:r>
            <a:r>
              <a:rPr lang="en-IN" sz="1800" dirty="0" err="1"/>
              <a:t>Zangari</a:t>
            </a:r>
            <a:r>
              <a:rPr lang="en-IN" sz="1800" dirty="0"/>
              <a:t> et al., 2023) that are used to classify the support tickets like BERT (Devlin et al., 2019).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Adding to the complexity in ticket classification, is the locale specific language used by the customer to log the support query. We have few approaches in multi-lingual support ticket classification using </a:t>
            </a:r>
            <a:r>
              <a:rPr lang="en-IN" sz="1800" dirty="0" err="1"/>
              <a:t>mBERT</a:t>
            </a:r>
            <a:r>
              <a:rPr lang="en-IN" sz="1800" dirty="0"/>
              <a:t>, </a:t>
            </a:r>
            <a:r>
              <a:rPr lang="en-IN" sz="1800" dirty="0" err="1"/>
              <a:t>ULMFiT</a:t>
            </a:r>
            <a:r>
              <a:rPr lang="en-IN" sz="1800" dirty="0"/>
              <a:t>, and XLM-R algorithms (C. </a:t>
            </a:r>
            <a:r>
              <a:rPr lang="en-IN" sz="1800" dirty="0" err="1"/>
              <a:t>Pidej</a:t>
            </a:r>
            <a:r>
              <a:rPr lang="en-IN" sz="1800" dirty="0"/>
              <a:t> and S. </a:t>
            </a:r>
            <a:r>
              <a:rPr lang="en-IN" sz="1800" dirty="0" err="1"/>
              <a:t>Thaicharoen</a:t>
            </a:r>
            <a:r>
              <a:rPr lang="en-IN" sz="1800" dirty="0"/>
              <a:t>, 2021)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Practical implementation do not generally require either a supervised or an unsupervised classification and generally requires a semi-supervised short text classification in all practical scenarios</a:t>
            </a:r>
          </a:p>
          <a:p>
            <a:r>
              <a:rPr lang="en-IN" sz="1800" dirty="0"/>
              <a:t>This project aims to propose a semi-supervised bi-lingual short text classification model and implement it to classify support tickets across 2 different domains.</a:t>
            </a: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905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91A-258C-4C07-A4F6-BBC08FD6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D819C2-88BC-4964-1120-EB5ACE2E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83255"/>
              </p:ext>
            </p:extLst>
          </p:nvPr>
        </p:nvGraphicFramePr>
        <p:xfrm>
          <a:off x="1036319" y="1845734"/>
          <a:ext cx="9577893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57">
                  <a:extLst>
                    <a:ext uri="{9D8B030D-6E8A-4147-A177-3AD203B41FA5}">
                      <a16:colId xmlns:a16="http://schemas.microsoft.com/office/drawing/2014/main" val="4152536913"/>
                    </a:ext>
                  </a:extLst>
                </a:gridCol>
                <a:gridCol w="5818095">
                  <a:extLst>
                    <a:ext uri="{9D8B030D-6E8A-4147-A177-3AD203B41FA5}">
                      <a16:colId xmlns:a16="http://schemas.microsoft.com/office/drawing/2014/main" val="1030867957"/>
                    </a:ext>
                  </a:extLst>
                </a:gridCol>
                <a:gridCol w="2859741">
                  <a:extLst>
                    <a:ext uri="{9D8B030D-6E8A-4147-A177-3AD203B41FA5}">
                      <a16:colId xmlns:a16="http://schemas.microsoft.com/office/drawing/2014/main" val="91619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Alessandro </a:t>
                      </a:r>
                      <a:r>
                        <a:rPr lang="en-IN" sz="1000" dirty="0" err="1"/>
                        <a:t>Zangari</a:t>
                      </a:r>
                      <a:r>
                        <a:rPr lang="en-IN" sz="1000" dirty="0"/>
                        <a:t>, Matteo </a:t>
                      </a:r>
                      <a:r>
                        <a:rPr lang="en-IN" sz="1000" dirty="0" err="1"/>
                        <a:t>Marcuzzo</a:t>
                      </a:r>
                      <a:r>
                        <a:rPr lang="en-IN" sz="1000" dirty="0"/>
                        <a:t>, Michele </a:t>
                      </a:r>
                      <a:r>
                        <a:rPr lang="en-IN" sz="1000" dirty="0" err="1"/>
                        <a:t>Schiavinato</a:t>
                      </a:r>
                      <a:r>
                        <a:rPr lang="en-IN" sz="1000" dirty="0"/>
                        <a:t>, Andrea </a:t>
                      </a:r>
                      <a:r>
                        <a:rPr lang="en-IN" sz="1000" dirty="0" err="1"/>
                        <a:t>Gasparetto</a:t>
                      </a:r>
                      <a:r>
                        <a:rPr lang="en-IN" sz="1000" dirty="0"/>
                        <a:t>, Andrea Albarelli, Ticket automation: An insight into current research with applications to multi-level classification scenarios, Expert Systems with Applications, Volume 225, 2023,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Ticket classification methods survey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Duarte, José Marcio, and Lilian Berton. "A review of semi-supervised learning for text classification." Artificial Intelligence Review (2023): 1-69.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Review of semi-supervised learning for text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2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Liu, </a:t>
                      </a:r>
                      <a:r>
                        <a:rPr lang="en-IN" sz="1000" dirty="0" err="1"/>
                        <a:t>Zhexiong</a:t>
                      </a:r>
                      <a:r>
                        <a:rPr lang="en-IN" sz="1000" dirty="0"/>
                        <a:t>, Cris Benge, and </a:t>
                      </a:r>
                      <a:r>
                        <a:rPr lang="en-IN" sz="1000" dirty="0" err="1"/>
                        <a:t>Siduo</a:t>
                      </a:r>
                      <a:r>
                        <a:rPr lang="en-IN" sz="1000" dirty="0"/>
                        <a:t> Jiang. "Ticket-BERT: </a:t>
                      </a:r>
                      <a:r>
                        <a:rPr lang="en-IN" sz="1000" dirty="0" err="1"/>
                        <a:t>Labeling</a:t>
                      </a:r>
                      <a:r>
                        <a:rPr lang="en-IN" sz="1000" dirty="0"/>
                        <a:t> Incident Management Tickets with Language Models." </a:t>
                      </a:r>
                      <a:r>
                        <a:rPr lang="en-IN" sz="1000" dirty="0" err="1"/>
                        <a:t>arXiv</a:t>
                      </a:r>
                      <a:r>
                        <a:rPr lang="en-IN" sz="1000" dirty="0"/>
                        <a:t> preprint arXiv:2307.00108 (2023).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Ticket labeling using BERT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5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2023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Sun, </a:t>
                      </a:r>
                      <a:r>
                        <a:rPr lang="fr-FR" sz="1000" dirty="0" err="1"/>
                        <a:t>Xiaofei</a:t>
                      </a:r>
                      <a:r>
                        <a:rPr lang="fr-FR" sz="1000" dirty="0"/>
                        <a:t>, et al. "</a:t>
                      </a:r>
                      <a:r>
                        <a:rPr lang="fr-FR" sz="1000" dirty="0" err="1"/>
                        <a:t>Text</a:t>
                      </a:r>
                      <a:r>
                        <a:rPr lang="fr-FR" sz="1000" dirty="0"/>
                        <a:t> Classification via Large </a:t>
                      </a:r>
                      <a:r>
                        <a:rPr lang="fr-FR" sz="1000" dirty="0" err="1"/>
                        <a:t>Language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Models</a:t>
                      </a:r>
                      <a:r>
                        <a:rPr lang="fr-FR" sz="1000" dirty="0"/>
                        <a:t>." </a:t>
                      </a:r>
                      <a:r>
                        <a:rPr lang="fr-FR" sz="1000" dirty="0" err="1"/>
                        <a:t>arXiv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preprint</a:t>
                      </a:r>
                      <a:r>
                        <a:rPr lang="fr-FR" sz="1000" dirty="0"/>
                        <a:t> arXiv:2305.08377 (2023).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LLM based text classification.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7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Petucci</a:t>
                      </a:r>
                      <a:r>
                        <a:rPr lang="en-US" sz="1000" dirty="0"/>
                        <a:t>, Justin, and </a:t>
                      </a:r>
                      <a:r>
                        <a:rPr lang="en-US" sz="1000" dirty="0" err="1"/>
                        <a:t>Qiyuan</a:t>
                      </a:r>
                      <a:r>
                        <a:rPr lang="en-US" sz="1000" dirty="0"/>
                        <a:t> Li. "Automated Support Request Categorization using Machine Learning." Practice and Experience in Advanced Research Computing. 2022. 1-2.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BERT based IT service ticket classification.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91A-258C-4C07-A4F6-BBC08FD6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D819C2-88BC-4964-1120-EB5ACE2E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66167"/>
              </p:ext>
            </p:extLst>
          </p:nvPr>
        </p:nvGraphicFramePr>
        <p:xfrm>
          <a:off x="1036319" y="1845734"/>
          <a:ext cx="10119361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40">
                  <a:extLst>
                    <a:ext uri="{9D8B030D-6E8A-4147-A177-3AD203B41FA5}">
                      <a16:colId xmlns:a16="http://schemas.microsoft.com/office/drawing/2014/main" val="4152536913"/>
                    </a:ext>
                  </a:extLst>
                </a:gridCol>
                <a:gridCol w="6147010">
                  <a:extLst>
                    <a:ext uri="{9D8B030D-6E8A-4147-A177-3AD203B41FA5}">
                      <a16:colId xmlns:a16="http://schemas.microsoft.com/office/drawing/2014/main" val="1030867957"/>
                    </a:ext>
                  </a:extLst>
                </a:gridCol>
                <a:gridCol w="3021411">
                  <a:extLst>
                    <a:ext uri="{9D8B030D-6E8A-4147-A177-3AD203B41FA5}">
                      <a16:colId xmlns:a16="http://schemas.microsoft.com/office/drawing/2014/main" val="91619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Sousa, Mário Jorge Carvalho de. Multi language Email Classification Using Transfer learning. Diss. 2022.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 language email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8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Fuchs, Simon, Clemens </a:t>
                      </a:r>
                      <a:r>
                        <a:rPr lang="en-US" sz="1000" dirty="0" err="1"/>
                        <a:t>Drieschner</a:t>
                      </a:r>
                      <a:r>
                        <a:rPr lang="en-US" sz="1000" dirty="0"/>
                        <a:t>, and Holger </a:t>
                      </a:r>
                      <a:r>
                        <a:rPr lang="en-US" sz="1000" dirty="0" err="1"/>
                        <a:t>Wittges</a:t>
                      </a:r>
                      <a:r>
                        <a:rPr lang="en-US" sz="1000" dirty="0"/>
                        <a:t>. "Improving support ticket systems using machine learning: A literature review." (2022).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Machine learning in support ticket systems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4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Siddiq, Mohammed Latif, and Joanna CS Santos. "Bert-based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issue report classification." Proceedings of the 1st International Workshop on Natural Language-based Software Engineering. 2022.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BERT based GitHub report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1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Marcuzzo</a:t>
                      </a:r>
                      <a:r>
                        <a:rPr lang="en-US" sz="1000" dirty="0"/>
                        <a:t>, Matteo, et al. "A multi-level approach for hierarchical Ticket Classification." Proceedings of the Eighth Workshop on Noisy User-generated Text (W-NUT 2022). Wei Xu, Afshin Rahimi, Alan Ritter, Tim Baldwin, 2022.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Hierarchical ticket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60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Al-</a:t>
                      </a:r>
                      <a:r>
                        <a:rPr lang="en-US" sz="1000" dirty="0" err="1"/>
                        <a:t>Hawari</a:t>
                      </a:r>
                      <a:r>
                        <a:rPr lang="en-US" sz="1000" dirty="0"/>
                        <a:t> F., Barham H., A machine learning based help desk system for IT service management</a:t>
                      </a:r>
                    </a:p>
                    <a:p>
                      <a:r>
                        <a:rPr lang="en-US" sz="1000" dirty="0"/>
                        <a:t>Journal of King Saud University - Computer and Information Sciences, 33 (6) (2021), pp. 702-718, 10.1016/j.jksuci.2019.04.001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help desk using machine learning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05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91A-258C-4C07-A4F6-BBC08FD6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D819C2-88BC-4964-1120-EB5ACE2E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194277"/>
              </p:ext>
            </p:extLst>
          </p:nvPr>
        </p:nvGraphicFramePr>
        <p:xfrm>
          <a:off x="1036319" y="1845734"/>
          <a:ext cx="1011936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40">
                  <a:extLst>
                    <a:ext uri="{9D8B030D-6E8A-4147-A177-3AD203B41FA5}">
                      <a16:colId xmlns:a16="http://schemas.microsoft.com/office/drawing/2014/main" val="4152536913"/>
                    </a:ext>
                  </a:extLst>
                </a:gridCol>
                <a:gridCol w="6147010">
                  <a:extLst>
                    <a:ext uri="{9D8B030D-6E8A-4147-A177-3AD203B41FA5}">
                      <a16:colId xmlns:a16="http://schemas.microsoft.com/office/drawing/2014/main" val="1030867957"/>
                    </a:ext>
                  </a:extLst>
                </a:gridCol>
                <a:gridCol w="3021411">
                  <a:extLst>
                    <a:ext uri="{9D8B030D-6E8A-4147-A177-3AD203B41FA5}">
                      <a16:colId xmlns:a16="http://schemas.microsoft.com/office/drawing/2014/main" val="91619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Zicari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P., 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Folino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G., 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Guarascio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M., Pontieri L. Discovering accurate deep learning based predictive models for automatic customer support ticket classification. Proceedings of the 36th annual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symposium on applied computing, Association for Computing Machinery, New York, NY, USA (2021), pp. 1098-1101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Customer support ticket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C. </a:t>
                      </a:r>
                      <a:r>
                        <a:rPr lang="en-IN" sz="1000" dirty="0" err="1"/>
                        <a:t>Pidej</a:t>
                      </a:r>
                      <a:r>
                        <a:rPr lang="en-IN" sz="1000" dirty="0"/>
                        <a:t> and S. </a:t>
                      </a:r>
                      <a:r>
                        <a:rPr lang="en-IN" sz="1000" dirty="0" err="1"/>
                        <a:t>Thaicharoen</a:t>
                      </a:r>
                      <a:r>
                        <a:rPr lang="en-IN" sz="1000" dirty="0"/>
                        <a:t>, "Bilingual IT Service Desk Ticket Classification Using Language Model Pre-training Techniques," 2021 16th International Joint Symposium on Artificial Intelligence and Natural Language Processing (</a:t>
                      </a:r>
                      <a:r>
                        <a:rPr lang="en-IN" sz="1000" dirty="0" err="1"/>
                        <a:t>iSAI</a:t>
                      </a:r>
                      <a:r>
                        <a:rPr lang="en-IN" sz="1000" dirty="0"/>
                        <a:t>-NLP), Ayutthaya, Thailand, 2021, pp. 1-6, </a:t>
                      </a:r>
                      <a:r>
                        <a:rPr lang="en-IN" sz="1000" dirty="0" err="1"/>
                        <a:t>doi</a:t>
                      </a:r>
                      <a:r>
                        <a:rPr lang="en-IN" sz="1000" dirty="0"/>
                        <a:t>: 10.1109/iSAI-NLP54397.2021.9678179.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Bilingual IT service ticket classification.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79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Krishnan, </a:t>
                      </a:r>
                      <a:r>
                        <a:rPr lang="en-IN" sz="1000" dirty="0" err="1"/>
                        <a:t>Jitin</a:t>
                      </a:r>
                      <a:r>
                        <a:rPr lang="en-IN" sz="1000" dirty="0"/>
                        <a:t>, et al. "Multilingual code-switching for zero-shot cross-lingual intent prediction and slot filling." </a:t>
                      </a:r>
                      <a:r>
                        <a:rPr lang="en-IN" sz="1000" dirty="0" err="1"/>
                        <a:t>arXiv</a:t>
                      </a:r>
                      <a:r>
                        <a:rPr lang="en-IN" sz="1000" dirty="0"/>
                        <a:t> preprint arXiv:2103.07792 (2021).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Zero-shot cross-lingual intent prediction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2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Haoran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Benjamin Van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Durme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Kenton Murray. "Bert,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mbert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bibert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a study on contextualized embeddings for neural machine translation."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preprint arXiv:2109.04588 (2021).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BERT, </a:t>
                      </a:r>
                      <a:r>
                        <a:rPr lang="en-US" sz="1800" dirty="0" err="1"/>
                        <a:t>mBERT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biBERT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Barbieri, Francesco, Luis Espinosa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Anke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Jose Camacho-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Collados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"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-t: Multilingual language models in twitter for sentiment analysis and beyond."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preprint arXiv:2104.12250 (2021).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 lingual sentimental analysis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53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97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91A-258C-4C07-A4F6-BBC08FD6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D819C2-88BC-4964-1120-EB5ACE2E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63600"/>
              </p:ext>
            </p:extLst>
          </p:nvPr>
        </p:nvGraphicFramePr>
        <p:xfrm>
          <a:off x="1036319" y="1845734"/>
          <a:ext cx="9577893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57">
                  <a:extLst>
                    <a:ext uri="{9D8B030D-6E8A-4147-A177-3AD203B41FA5}">
                      <a16:colId xmlns:a16="http://schemas.microsoft.com/office/drawing/2014/main" val="4152536913"/>
                    </a:ext>
                  </a:extLst>
                </a:gridCol>
                <a:gridCol w="5818095">
                  <a:extLst>
                    <a:ext uri="{9D8B030D-6E8A-4147-A177-3AD203B41FA5}">
                      <a16:colId xmlns:a16="http://schemas.microsoft.com/office/drawing/2014/main" val="1030867957"/>
                    </a:ext>
                  </a:extLst>
                </a:gridCol>
                <a:gridCol w="2859741">
                  <a:extLst>
                    <a:ext uri="{9D8B030D-6E8A-4147-A177-3AD203B41FA5}">
                      <a16:colId xmlns:a16="http://schemas.microsoft.com/office/drawing/2014/main" val="91619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Wahba,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Yasmen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Nazim H. Madhavji, and John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Steinbacher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"Evaluating the effectiveness of static word embeddings on the classification of it support tickets." Proceedings of the 30th Annual International Conference on Computer Science and Software Engineering. 2020.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support ticket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Revina</a:t>
                      </a:r>
                      <a:r>
                        <a:rPr lang="en-US" sz="1000" dirty="0"/>
                        <a:t>, Aleksandra, Krisztian </a:t>
                      </a:r>
                      <a:r>
                        <a:rPr lang="en-US" sz="1000" dirty="0" err="1"/>
                        <a:t>Buza</a:t>
                      </a:r>
                      <a:r>
                        <a:rPr lang="en-US" sz="1000" dirty="0"/>
                        <a:t>, and Vera G. Meister. "It ticket classification: The simpler, the better." IEEE Access 8 (2020): 193380-193395.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text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7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Anderlucci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Laura, and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Cinzia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Viroli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"Mixtures of Dirichlet-multinomial distributions for supervised and unsupervised classification of short text data." Advances in Data Analysis and Classification 14.4 (2020): 759-770.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Classification of short text data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2020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Yosifova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Veneta,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Antoniya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Tasheva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R</a:t>
                      </a:r>
                      <a:r>
                        <a:rPr lang="az-Cyrl-AZ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umen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Trifonov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"Most commonly used machine learning algorithms for cybersecurity incident reports classification." Journal Computer and Communication Engineering 14.1 (2020).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Machine learning algorithms for cyber security incident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5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2019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Fiati-Kumasenu</a:t>
                      </a:r>
                      <a:r>
                        <a:rPr lang="en-US" sz="1000" dirty="0"/>
                        <a:t>, Albert. "Extracting Customer Sentiments from Email Support Tickets: A case for email support ticket </a:t>
                      </a:r>
                      <a:r>
                        <a:rPr lang="en-US" sz="1000" dirty="0" err="1"/>
                        <a:t>prioritisation</a:t>
                      </a:r>
                      <a:r>
                        <a:rPr lang="en-US" sz="1000" dirty="0"/>
                        <a:t>." (2019).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Email support ticket prioritization using sentimental analysis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2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44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91A-258C-4C07-A4F6-BBC08FD6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D819C2-88BC-4964-1120-EB5ACE2E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85634"/>
              </p:ext>
            </p:extLst>
          </p:nvPr>
        </p:nvGraphicFramePr>
        <p:xfrm>
          <a:off x="1036319" y="1845734"/>
          <a:ext cx="9577893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57">
                  <a:extLst>
                    <a:ext uri="{9D8B030D-6E8A-4147-A177-3AD203B41FA5}">
                      <a16:colId xmlns:a16="http://schemas.microsoft.com/office/drawing/2014/main" val="4152536913"/>
                    </a:ext>
                  </a:extLst>
                </a:gridCol>
                <a:gridCol w="5818095">
                  <a:extLst>
                    <a:ext uri="{9D8B030D-6E8A-4147-A177-3AD203B41FA5}">
                      <a16:colId xmlns:a16="http://schemas.microsoft.com/office/drawing/2014/main" val="1030867957"/>
                    </a:ext>
                  </a:extLst>
                </a:gridCol>
                <a:gridCol w="2859741">
                  <a:extLst>
                    <a:ext uri="{9D8B030D-6E8A-4147-A177-3AD203B41FA5}">
                      <a16:colId xmlns:a16="http://schemas.microsoft.com/office/drawing/2014/main" val="91619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7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2017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Koehler, Jana, et al. "Towards intelligent process support for customer service desks: Extracting problem descriptions from noisy and multi-lingual texts." </a:t>
                      </a:r>
                      <a:r>
                        <a:rPr lang="en-IN" sz="1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Process Management Workshops: BPM 2017 International Workshops, Barcelona, Spain, September 10-11, 2017, Revised Papers 15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Springer International Publishing, 2018.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Multi-lingual service ticket handling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4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2017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Song, Ge, et al. "Short text classification: a survey." Journal of multimedia 9.5 (2014).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Short text classification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6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Wang,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Zhiguo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Haitao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Mi, and Abraham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Ittycheriah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"Semi-supervised clustering for short text via deep representation learning." </a:t>
                      </a:r>
                      <a:r>
                        <a:rPr lang="en-IN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arXiv</a:t>
                      </a:r>
                      <a:r>
                        <a:rPr lang="en-IN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preprint arXiv:1602.06797 (2016).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Semi-supervised clustering for short text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37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2016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Silva, Nadia Felix F. Da, Luiz FS Coletta, and Eduardo R. </a:t>
                      </a:r>
                      <a:r>
                        <a:rPr lang="en-IN" sz="1000" dirty="0" err="1"/>
                        <a:t>Hruschka</a:t>
                      </a:r>
                      <a:r>
                        <a:rPr lang="en-IN" sz="1000" dirty="0"/>
                        <a:t>. "A survey and comparative study of tweet sentiment analysis via semi-supervised learning." ACM Computing Surveys (CSUR) 49.1 (2016): 1-26.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Review of tweet sentimental analysis using semi-supervised learning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1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Hajighorbani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Mohsen, et al. "A review of some semi-supervised learning methods." IEEE-2016, first international conference on new research achievements in electrical and computer engineering. 2016.</a:t>
                      </a:r>
                      <a:endParaRPr lang="en-IN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Review of semi-supervised learning methods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93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215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TOC_FormalLanguageProblems</Template>
  <TotalTime>343</TotalTime>
  <Words>2668</Words>
  <Application>Microsoft Office PowerPoint</Application>
  <PresentationFormat>Widescreen</PresentationFormat>
  <Paragraphs>221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Google Sans</vt:lpstr>
      <vt:lpstr>Wingdings</vt:lpstr>
      <vt:lpstr>Retrospect</vt:lpstr>
      <vt:lpstr>A SEMI-SUPERVISED AND BI-LINGUAL SHORT TEXT CLASSIFICATION MODEL FOR SUPPORT TICKETS </vt:lpstr>
      <vt:lpstr>CONTENTS</vt:lpstr>
      <vt:lpstr>INTRODUCTION</vt:lpstr>
      <vt:lpstr>INTRODUCTION (Contd.)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PROBLEM STATEMENT</vt:lpstr>
      <vt:lpstr>FEASIBILITY STUDY</vt:lpstr>
      <vt:lpstr>LIMITATIONS</vt:lpstr>
      <vt:lpstr>OBJECTIVES</vt:lpstr>
      <vt:lpstr>EXPECTED OUTCOME</vt:lpstr>
      <vt:lpstr>PROPOSED METHODOLOGY</vt:lpstr>
      <vt:lpstr>PROJECT PLAN</vt:lpstr>
      <vt:lpstr>SUMMARY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BILINGUAL SHORT TEXT CLASSIFICATION FOR SUPPORT TICKETS</dc:title>
  <dc:creator>IIITK</dc:creator>
  <cp:lastModifiedBy>Anwin Varghese</cp:lastModifiedBy>
  <cp:revision>66</cp:revision>
  <dcterms:created xsi:type="dcterms:W3CDTF">2022-02-06T23:49:41Z</dcterms:created>
  <dcterms:modified xsi:type="dcterms:W3CDTF">2023-09-03T05:04:12Z</dcterms:modified>
</cp:coreProperties>
</file>