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62" r:id="rId5"/>
    <p:sldId id="275" r:id="rId6"/>
    <p:sldId id="264" r:id="rId7"/>
    <p:sldId id="267" r:id="rId8"/>
    <p:sldId id="261" r:id="rId9"/>
    <p:sldId id="278" r:id="rId10"/>
    <p:sldId id="279" r:id="rId11"/>
    <p:sldId id="277" r:id="rId12"/>
    <p:sldId id="265" r:id="rId13"/>
    <p:sldId id="281" r:id="rId14"/>
    <p:sldId id="28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90" autoAdjust="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35DB0-5BCE-40D3-A63D-EEAB3C85CEB0}" type="datetimeFigureOut">
              <a:rPr lang="en-IN" smtClean="0"/>
              <a:t>14-10-2023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55C783-EA39-4FDD-A371-81E691FD80AE}" type="slidenum">
              <a:rPr lang="en-IN" smtClean="0"/>
              <a:t>‹#›</a:t>
            </a:fld>
            <a:endParaRPr lang="en-IN"/>
          </a:p>
        </p:txBody>
      </p:sp>
    </p:spTree>
    <p:extLst>
      <p:ext uri="{BB962C8B-B14F-4D97-AF65-F5344CB8AC3E}">
        <p14:creationId xmlns:p14="http://schemas.microsoft.com/office/powerpoint/2010/main" val="466446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55C783-EA39-4FDD-A371-81E691FD80AE}" type="slidenum">
              <a:rPr lang="en-IN" smtClean="0"/>
              <a:t>9</a:t>
            </a:fld>
            <a:endParaRPr lang="en-IN"/>
          </a:p>
        </p:txBody>
      </p:sp>
    </p:spTree>
    <p:extLst>
      <p:ext uri="{BB962C8B-B14F-4D97-AF65-F5344CB8AC3E}">
        <p14:creationId xmlns:p14="http://schemas.microsoft.com/office/powerpoint/2010/main" val="42692642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4581C8-ABD5-461E-A92B-F7F80438DFCF}" type="datetimeFigureOut">
              <a:rPr lang="en-IN" smtClean="0"/>
              <a:t>14-10-2023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EBE6C8-36D8-4FCD-B948-20F6822FB36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07236" y="5109029"/>
            <a:ext cx="2037618" cy="1149242"/>
          </a:xfrm>
          <a:prstGeom prst="rect">
            <a:avLst/>
          </a:prstGeom>
        </p:spPr>
      </p:pic>
    </p:spTree>
    <p:extLst>
      <p:ext uri="{BB962C8B-B14F-4D97-AF65-F5344CB8AC3E}">
        <p14:creationId xmlns:p14="http://schemas.microsoft.com/office/powerpoint/2010/main" val="530457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4581C8-ABD5-461E-A92B-F7F80438DFCF}" type="datetimeFigureOut">
              <a:rPr lang="en-IN" smtClean="0"/>
              <a:t>14-10-2023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EBE6C8-36D8-4FCD-B948-20F6822FB362}" type="slidenum">
              <a:rPr lang="en-IN" smtClean="0"/>
              <a:t>‹#›</a:t>
            </a:fld>
            <a:endParaRPr lang="en-IN"/>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07236" y="5109029"/>
            <a:ext cx="2037618" cy="1149242"/>
          </a:xfrm>
          <a:prstGeom prst="rect">
            <a:avLst/>
          </a:prstGeom>
        </p:spPr>
      </p:pic>
    </p:spTree>
    <p:extLst>
      <p:ext uri="{BB962C8B-B14F-4D97-AF65-F5344CB8AC3E}">
        <p14:creationId xmlns:p14="http://schemas.microsoft.com/office/powerpoint/2010/main" val="807573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4581C8-ABD5-461E-A92B-F7F80438DFCF}" type="datetimeFigureOut">
              <a:rPr lang="en-IN" smtClean="0"/>
              <a:t>14-10-2023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EBE6C8-36D8-4FCD-B948-20F6822FB362}" type="slidenum">
              <a:rPr lang="en-IN" smtClean="0"/>
              <a:t>‹#›</a:t>
            </a:fld>
            <a:endParaRPr lang="en-IN"/>
          </a:p>
        </p:txBody>
      </p:sp>
    </p:spTree>
    <p:extLst>
      <p:ext uri="{BB962C8B-B14F-4D97-AF65-F5344CB8AC3E}">
        <p14:creationId xmlns:p14="http://schemas.microsoft.com/office/powerpoint/2010/main" val="1439570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4581C8-ABD5-461E-A92B-F7F80438DFCF}" type="datetimeFigureOut">
              <a:rPr lang="en-IN" smtClean="0"/>
              <a:t>14-10-2023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EBE6C8-36D8-4FCD-B948-20F6822FB36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07236" y="5109029"/>
            <a:ext cx="2037618" cy="1149242"/>
          </a:xfrm>
          <a:prstGeom prst="rect">
            <a:avLst/>
          </a:prstGeom>
        </p:spPr>
      </p:pic>
    </p:spTree>
    <p:extLst>
      <p:ext uri="{BB962C8B-B14F-4D97-AF65-F5344CB8AC3E}">
        <p14:creationId xmlns:p14="http://schemas.microsoft.com/office/powerpoint/2010/main" val="368799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4581C8-ABD5-461E-A92B-F7F80438DFCF}" type="datetimeFigureOut">
              <a:rPr lang="en-IN" smtClean="0"/>
              <a:t>14-10-2023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EBE6C8-36D8-4FCD-B948-20F6822FB362}" type="slidenum">
              <a:rPr lang="en-IN" smtClean="0"/>
              <a:t>‹#›</a:t>
            </a:fld>
            <a:endParaRPr lang="en-IN"/>
          </a:p>
        </p:txBody>
      </p:sp>
    </p:spTree>
    <p:extLst>
      <p:ext uri="{BB962C8B-B14F-4D97-AF65-F5344CB8AC3E}">
        <p14:creationId xmlns:p14="http://schemas.microsoft.com/office/powerpoint/2010/main" val="737637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4581C8-ABD5-461E-A92B-F7F80438DFCF}" type="datetimeFigureOut">
              <a:rPr lang="en-IN" smtClean="0"/>
              <a:t>14-10-2023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EBE6C8-36D8-4FCD-B948-20F6822FB362}" type="slidenum">
              <a:rPr lang="en-IN" smtClean="0"/>
              <a:t>‹#›</a:t>
            </a:fld>
            <a:endParaRPr lang="en-IN"/>
          </a:p>
        </p:txBody>
      </p:sp>
    </p:spTree>
    <p:extLst>
      <p:ext uri="{BB962C8B-B14F-4D97-AF65-F5344CB8AC3E}">
        <p14:creationId xmlns:p14="http://schemas.microsoft.com/office/powerpoint/2010/main" val="3877359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4581C8-ABD5-461E-A92B-F7F80438DFCF}" type="datetimeFigureOut">
              <a:rPr lang="en-IN" smtClean="0"/>
              <a:t>14-10-2023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EBE6C8-36D8-4FCD-B948-20F6822FB362}" type="slidenum">
              <a:rPr lang="en-IN" smtClean="0"/>
              <a:t>‹#›</a:t>
            </a:fld>
            <a:endParaRPr lang="en-IN"/>
          </a:p>
        </p:txBody>
      </p:sp>
    </p:spTree>
    <p:extLst>
      <p:ext uri="{BB962C8B-B14F-4D97-AF65-F5344CB8AC3E}">
        <p14:creationId xmlns:p14="http://schemas.microsoft.com/office/powerpoint/2010/main" val="3245327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E4581C8-ABD5-461E-A92B-F7F80438DFCF}" type="datetimeFigureOut">
              <a:rPr lang="en-IN" smtClean="0"/>
              <a:t>14-10-2023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46EBE6C8-36D8-4FCD-B948-20F6822FB362}" type="slidenum">
              <a:rPr lang="en-IN" smtClean="0"/>
              <a:t>‹#›</a:t>
            </a:fld>
            <a:endParaRPr lang="en-IN"/>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07236" y="5109029"/>
            <a:ext cx="2037618" cy="1149242"/>
          </a:xfrm>
          <a:prstGeom prst="rect">
            <a:avLst/>
          </a:prstGeom>
        </p:spPr>
      </p:pic>
    </p:spTree>
    <p:extLst>
      <p:ext uri="{BB962C8B-B14F-4D97-AF65-F5344CB8AC3E}">
        <p14:creationId xmlns:p14="http://schemas.microsoft.com/office/powerpoint/2010/main" val="2345337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E4581C8-ABD5-461E-A92B-F7F80438DFCF}" type="datetimeFigureOut">
              <a:rPr lang="en-IN" smtClean="0"/>
              <a:t>14-10-2023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6EBE6C8-36D8-4FCD-B948-20F6822FB362}" type="slidenum">
              <a:rPr lang="en-IN" smtClean="0"/>
              <a:t>‹#›</a:t>
            </a:fld>
            <a:endParaRPr lang="en-IN"/>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07236" y="5109029"/>
            <a:ext cx="2037618" cy="1149242"/>
          </a:xfrm>
          <a:prstGeom prst="rect">
            <a:avLst/>
          </a:prstGeom>
        </p:spPr>
      </p:pic>
    </p:spTree>
    <p:extLst>
      <p:ext uri="{BB962C8B-B14F-4D97-AF65-F5344CB8AC3E}">
        <p14:creationId xmlns:p14="http://schemas.microsoft.com/office/powerpoint/2010/main" val="2722071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4581C8-ABD5-461E-A92B-F7F80438DFCF}" type="datetimeFigureOut">
              <a:rPr lang="en-IN" smtClean="0"/>
              <a:t>14-10-2023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EBE6C8-36D8-4FCD-B948-20F6822FB362}" type="slidenum">
              <a:rPr lang="en-IN" smtClean="0"/>
              <a:t>‹#›</a:t>
            </a:fld>
            <a:endParaRPr lang="en-IN"/>
          </a:p>
        </p:txBody>
      </p:sp>
    </p:spTree>
    <p:extLst>
      <p:ext uri="{BB962C8B-B14F-4D97-AF65-F5344CB8AC3E}">
        <p14:creationId xmlns:p14="http://schemas.microsoft.com/office/powerpoint/2010/main" val="3995794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E4581C8-ABD5-461E-A92B-F7F80438DFCF}" type="datetimeFigureOut">
              <a:rPr lang="en-IN" smtClean="0"/>
              <a:t>14-10-2023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6EBE6C8-36D8-4FCD-B948-20F6822FB362}"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107236" y="5109029"/>
            <a:ext cx="2037618" cy="1149242"/>
          </a:xfrm>
          <a:prstGeom prst="rect">
            <a:avLst/>
          </a:prstGeom>
        </p:spPr>
      </p:pic>
    </p:spTree>
    <p:extLst>
      <p:ext uri="{BB962C8B-B14F-4D97-AF65-F5344CB8AC3E}">
        <p14:creationId xmlns:p14="http://schemas.microsoft.com/office/powerpoint/2010/main" val="26131238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image" Target="../media/image5.wmf"/><Relationship Id="rId3" Type="http://schemas.openxmlformats.org/officeDocument/2006/relationships/hyperlink" Target="https://colab.research.google.com/drive/13lTbIhC-8kKfYrHEHtWbqFDemdggj5jy#scrollTo=eGGzUVrZIqKR" TargetMode="External"/><Relationship Id="rId7" Type="http://schemas.openxmlformats.org/officeDocument/2006/relationships/image" Target="../media/image2.wmf"/><Relationship Id="rId12" Type="http://schemas.openxmlformats.org/officeDocument/2006/relationships/oleObject" Target="../embeddings/oleObject4.bin"/><Relationship Id="rId2" Type="http://schemas.openxmlformats.org/officeDocument/2006/relationships/hyperlink" Target="https://colab.research.google.com/drive/1y19cGSSPaxFxmMcw04Jt_ZtUVXdhjf9X" TargetMode="External"/><Relationship Id="rId1" Type="http://schemas.openxmlformats.org/officeDocument/2006/relationships/slideLayout" Target="../slideLayouts/slideLayout2.xml"/><Relationship Id="rId6" Type="http://schemas.openxmlformats.org/officeDocument/2006/relationships/oleObject" Target="../embeddings/oleObject1.bin"/><Relationship Id="rId11" Type="http://schemas.openxmlformats.org/officeDocument/2006/relationships/image" Target="../media/image4.wmf"/><Relationship Id="rId5" Type="http://schemas.openxmlformats.org/officeDocument/2006/relationships/hyperlink" Target="https://colab.research.google.com/drive/1ocH0HHVRUQGqPI0JFDhnHfhHTTvLEKqU" TargetMode="External"/><Relationship Id="rId10" Type="http://schemas.openxmlformats.org/officeDocument/2006/relationships/oleObject" Target="../embeddings/oleObject3.bin"/><Relationship Id="rId4" Type="http://schemas.openxmlformats.org/officeDocument/2006/relationships/hyperlink" Target="https://colab.research.google.com/drive/1-Zmpnp0ilHdFkvk-z6csB1CB0W2a23zv" TargetMode="External"/><Relationship Id="rId9" Type="http://schemas.openxmlformats.org/officeDocument/2006/relationships/image" Target="../media/image3.wmf"/><Relationship Id="rId14"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E0B3E-4E8C-4469-95E7-334CD7028E7B}"/>
              </a:ext>
            </a:extLst>
          </p:cNvPr>
          <p:cNvSpPr>
            <a:spLocks noGrp="1"/>
          </p:cNvSpPr>
          <p:nvPr>
            <p:ph type="ctrTitle"/>
          </p:nvPr>
        </p:nvSpPr>
        <p:spPr/>
        <p:txBody>
          <a:bodyPr>
            <a:normAutofit fontScale="90000"/>
          </a:bodyPr>
          <a:lstStyle/>
          <a:p>
            <a:pPr algn="ctr"/>
            <a:r>
              <a:rPr lang="en-US" dirty="0"/>
              <a:t>A SEMI-SUPERVISED AND BI-LINGUAL SHORT TEXT CLASSIFICATION MODEL FOR SUPPORT TICKETS </a:t>
            </a:r>
            <a:endParaRPr lang="en-IN" dirty="0"/>
          </a:p>
        </p:txBody>
      </p:sp>
      <p:sp>
        <p:nvSpPr>
          <p:cNvPr id="3" name="Subtitle 2">
            <a:extLst>
              <a:ext uri="{FF2B5EF4-FFF2-40B4-BE49-F238E27FC236}">
                <a16:creationId xmlns:a16="http://schemas.microsoft.com/office/drawing/2014/main" id="{15223221-05FF-498C-8FEA-3851E6390671}"/>
              </a:ext>
            </a:extLst>
          </p:cNvPr>
          <p:cNvSpPr>
            <a:spLocks noGrp="1"/>
          </p:cNvSpPr>
          <p:nvPr>
            <p:ph type="subTitle" idx="1"/>
          </p:nvPr>
        </p:nvSpPr>
        <p:spPr>
          <a:xfrm>
            <a:off x="1100051" y="4455620"/>
            <a:ext cx="10058400" cy="1643427"/>
          </a:xfrm>
        </p:spPr>
        <p:txBody>
          <a:bodyPr>
            <a:normAutofit fontScale="92500" lnSpcReduction="20000"/>
          </a:bodyPr>
          <a:lstStyle/>
          <a:p>
            <a:pPr algn="ctr"/>
            <a:r>
              <a:rPr lang="en-US" sz="3000" dirty="0"/>
              <a:t>ANWIN VARGHESE</a:t>
            </a:r>
          </a:p>
          <a:p>
            <a:pPr algn="ctr"/>
            <a:r>
              <a:rPr lang="en-US" dirty="0"/>
              <a:t>2021MCS120017</a:t>
            </a:r>
          </a:p>
          <a:p>
            <a:pPr algn="ctr"/>
            <a:endParaRPr lang="en-US" dirty="0"/>
          </a:p>
          <a:p>
            <a:pPr algn="ctr"/>
            <a:r>
              <a:rPr lang="en-US" sz="1900" b="1" dirty="0"/>
              <a:t>OCTOBER 15, 2023</a:t>
            </a:r>
            <a:endParaRPr lang="en-IN" sz="1900" b="1" dirty="0"/>
          </a:p>
        </p:txBody>
      </p:sp>
    </p:spTree>
    <p:extLst>
      <p:ext uri="{BB962C8B-B14F-4D97-AF65-F5344CB8AC3E}">
        <p14:creationId xmlns:p14="http://schemas.microsoft.com/office/powerpoint/2010/main" val="567865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C42E1-9873-DF1E-78EC-B53DA5B8CF2A}"/>
              </a:ext>
            </a:extLst>
          </p:cNvPr>
          <p:cNvSpPr>
            <a:spLocks noGrp="1"/>
          </p:cNvSpPr>
          <p:nvPr>
            <p:ph type="title"/>
          </p:nvPr>
        </p:nvSpPr>
        <p:spPr/>
        <p:txBody>
          <a:bodyPr/>
          <a:lstStyle/>
          <a:p>
            <a:r>
              <a:rPr lang="en-IN" dirty="0"/>
              <a:t>ALGORITHMS</a:t>
            </a:r>
          </a:p>
        </p:txBody>
      </p:sp>
      <p:sp>
        <p:nvSpPr>
          <p:cNvPr id="3" name="Content Placeholder 2">
            <a:extLst>
              <a:ext uri="{FF2B5EF4-FFF2-40B4-BE49-F238E27FC236}">
                <a16:creationId xmlns:a16="http://schemas.microsoft.com/office/drawing/2014/main" id="{0E6983F7-5744-6141-CC82-FE5FD7481D5B}"/>
              </a:ext>
            </a:extLst>
          </p:cNvPr>
          <p:cNvSpPr>
            <a:spLocks noGrp="1"/>
          </p:cNvSpPr>
          <p:nvPr>
            <p:ph idx="1"/>
          </p:nvPr>
        </p:nvSpPr>
        <p:spPr/>
        <p:txBody>
          <a:bodyPr>
            <a:normAutofit fontScale="85000" lnSpcReduction="20000"/>
          </a:bodyPr>
          <a:lstStyle/>
          <a:p>
            <a:r>
              <a:rPr lang="en-IN" b="1" dirty="0">
                <a:solidFill>
                  <a:srgbClr val="000000"/>
                </a:solidFill>
                <a:effectLst/>
                <a:latin typeface="Inter"/>
              </a:rPr>
              <a:t>Basic</a:t>
            </a:r>
          </a:p>
          <a:p>
            <a:pPr lvl="1">
              <a:buFont typeface="Wingdings" panose="05000000000000000000" pitchFamily="2" charset="2"/>
              <a:buChar char="§"/>
            </a:pPr>
            <a:r>
              <a:rPr lang="en-IN" dirty="0">
                <a:solidFill>
                  <a:srgbClr val="000000"/>
                </a:solidFill>
                <a:effectLst/>
                <a:latin typeface="Inter"/>
              </a:rPr>
              <a:t>Label Propagation</a:t>
            </a:r>
            <a:endParaRPr lang="en-IN" dirty="0">
              <a:solidFill>
                <a:srgbClr val="008ABC"/>
              </a:solidFill>
              <a:effectLst/>
              <a:latin typeface="Inter"/>
            </a:endParaRPr>
          </a:p>
          <a:p>
            <a:pPr lvl="1">
              <a:buFont typeface="Wingdings" panose="05000000000000000000" pitchFamily="2" charset="2"/>
              <a:buChar char="§"/>
            </a:pPr>
            <a:r>
              <a:rPr lang="en-IN" dirty="0">
                <a:latin typeface="Inter"/>
              </a:rPr>
              <a:t>Label Spreading</a:t>
            </a:r>
          </a:p>
          <a:p>
            <a:pPr lvl="1">
              <a:buFont typeface="Wingdings" panose="05000000000000000000" pitchFamily="2" charset="2"/>
              <a:buChar char="§"/>
            </a:pPr>
            <a:r>
              <a:rPr lang="en-IN" dirty="0">
                <a:latin typeface="Inter"/>
              </a:rPr>
              <a:t>Naïve Bayes</a:t>
            </a:r>
          </a:p>
          <a:p>
            <a:r>
              <a:rPr lang="en-IN" b="1" dirty="0">
                <a:latin typeface="Inter"/>
              </a:rPr>
              <a:t>Topic Modelling</a:t>
            </a:r>
          </a:p>
          <a:p>
            <a:pPr lvl="1">
              <a:buFont typeface="Wingdings" panose="05000000000000000000" pitchFamily="2" charset="2"/>
              <a:buChar char="§"/>
            </a:pPr>
            <a:r>
              <a:rPr lang="en-IN" dirty="0">
                <a:latin typeface="Inter"/>
              </a:rPr>
              <a:t>Latent Semantic Analysis (LSA)</a:t>
            </a:r>
          </a:p>
          <a:p>
            <a:pPr lvl="1">
              <a:buFont typeface="Wingdings" panose="05000000000000000000" pitchFamily="2" charset="2"/>
              <a:buChar char="§"/>
            </a:pPr>
            <a:r>
              <a:rPr lang="en-IN" dirty="0">
                <a:latin typeface="Inter"/>
              </a:rPr>
              <a:t>Probabilistic Latent Semantic Analysis (</a:t>
            </a:r>
            <a:r>
              <a:rPr lang="en-IN" dirty="0" err="1">
                <a:latin typeface="Inter"/>
              </a:rPr>
              <a:t>pLSA</a:t>
            </a:r>
            <a:r>
              <a:rPr lang="en-IN" dirty="0">
                <a:latin typeface="Inter"/>
              </a:rPr>
              <a:t>)</a:t>
            </a:r>
          </a:p>
          <a:p>
            <a:pPr lvl="1">
              <a:buFont typeface="Wingdings" panose="05000000000000000000" pitchFamily="2" charset="2"/>
              <a:buChar char="§"/>
            </a:pPr>
            <a:r>
              <a:rPr lang="en-IN" dirty="0">
                <a:latin typeface="Inter"/>
              </a:rPr>
              <a:t>Latent Dirichlet Allocation (LDA) – lda2Vec</a:t>
            </a:r>
          </a:p>
          <a:p>
            <a:pPr lvl="1">
              <a:buFont typeface="Wingdings" panose="05000000000000000000" pitchFamily="2" charset="2"/>
              <a:buChar char="§"/>
            </a:pPr>
            <a:r>
              <a:rPr lang="en-IN" dirty="0">
                <a:latin typeface="Inter"/>
              </a:rPr>
              <a:t>Non-negative Matrix Factorization (NMF)</a:t>
            </a:r>
          </a:p>
          <a:p>
            <a:r>
              <a:rPr lang="en-IN" b="1" dirty="0">
                <a:latin typeface="Inter"/>
              </a:rPr>
              <a:t>LSTM</a:t>
            </a:r>
          </a:p>
          <a:p>
            <a:pPr lvl="1">
              <a:buFont typeface="Wingdings" panose="05000000000000000000" pitchFamily="2" charset="2"/>
              <a:buChar char="§"/>
            </a:pPr>
            <a:r>
              <a:rPr lang="en-IN" dirty="0" err="1">
                <a:latin typeface="Inter"/>
              </a:rPr>
              <a:t>ELMo</a:t>
            </a:r>
            <a:r>
              <a:rPr lang="en-IN" dirty="0">
                <a:latin typeface="Inter"/>
              </a:rPr>
              <a:t> - </a:t>
            </a:r>
            <a:r>
              <a:rPr lang="en-IN" b="0" i="0" dirty="0">
                <a:solidFill>
                  <a:srgbClr val="70757A"/>
                </a:solidFill>
                <a:effectLst/>
                <a:latin typeface="Inter"/>
              </a:rPr>
              <a:t> </a:t>
            </a:r>
            <a:r>
              <a:rPr lang="en-IN" b="0" i="0" dirty="0">
                <a:solidFill>
                  <a:srgbClr val="4D5156"/>
                </a:solidFill>
                <a:effectLst/>
                <a:latin typeface="Inter"/>
              </a:rPr>
              <a:t>Embeddings from Language Models</a:t>
            </a:r>
            <a:endParaRPr lang="en-IN" dirty="0">
              <a:latin typeface="Inter"/>
            </a:endParaRPr>
          </a:p>
          <a:p>
            <a:pPr lvl="1">
              <a:buFont typeface="Wingdings" panose="05000000000000000000" pitchFamily="2" charset="2"/>
              <a:buChar char="§"/>
            </a:pPr>
            <a:r>
              <a:rPr lang="en-IN" dirty="0" err="1">
                <a:latin typeface="Inter"/>
              </a:rPr>
              <a:t>ULMFit</a:t>
            </a:r>
            <a:r>
              <a:rPr lang="en-IN" dirty="0">
                <a:latin typeface="Inter"/>
              </a:rPr>
              <a:t> - </a:t>
            </a:r>
            <a:r>
              <a:rPr lang="en-IN" b="0" i="0" dirty="0">
                <a:solidFill>
                  <a:srgbClr val="202124"/>
                </a:solidFill>
                <a:effectLst/>
                <a:latin typeface="Inter"/>
              </a:rPr>
              <a:t>Universal Language Model Fine-tuning</a:t>
            </a:r>
            <a:endParaRPr lang="en-IN" dirty="0">
              <a:latin typeface="Inter"/>
            </a:endParaRPr>
          </a:p>
          <a:p>
            <a:r>
              <a:rPr lang="en-IN" b="1" dirty="0">
                <a:latin typeface="Inter"/>
              </a:rPr>
              <a:t>Transformers</a:t>
            </a:r>
          </a:p>
          <a:p>
            <a:pPr lvl="1">
              <a:buFont typeface="Wingdings" panose="05000000000000000000" pitchFamily="2" charset="2"/>
              <a:buChar char="§"/>
            </a:pPr>
            <a:r>
              <a:rPr lang="en-IN" dirty="0">
                <a:latin typeface="Inter"/>
              </a:rPr>
              <a:t>BERT - </a:t>
            </a:r>
            <a:r>
              <a:rPr lang="en-IN" b="0" i="0" dirty="0">
                <a:solidFill>
                  <a:srgbClr val="040C28"/>
                </a:solidFill>
                <a:effectLst/>
                <a:latin typeface="Inter"/>
              </a:rPr>
              <a:t>Bidirectional Encoder Representations from Transformers – </a:t>
            </a:r>
            <a:r>
              <a:rPr lang="en-IN" dirty="0" err="1">
                <a:latin typeface="Inter"/>
              </a:rPr>
              <a:t>BERTopic</a:t>
            </a:r>
            <a:r>
              <a:rPr lang="en-IN" dirty="0">
                <a:latin typeface="Inter"/>
              </a:rPr>
              <a:t>, MBERT, </a:t>
            </a:r>
            <a:r>
              <a:rPr lang="en-IN" dirty="0" err="1">
                <a:latin typeface="Inter"/>
              </a:rPr>
              <a:t>FinBERT</a:t>
            </a:r>
            <a:endParaRPr lang="en-IN" dirty="0">
              <a:latin typeface="Inter"/>
            </a:endParaRPr>
          </a:p>
          <a:p>
            <a:pPr lvl="1">
              <a:buFont typeface="Wingdings" panose="05000000000000000000" pitchFamily="2" charset="2"/>
              <a:buChar char="§"/>
            </a:pPr>
            <a:endParaRPr lang="en-IN" dirty="0"/>
          </a:p>
        </p:txBody>
      </p:sp>
    </p:spTree>
    <p:extLst>
      <p:ext uri="{BB962C8B-B14F-4D97-AF65-F5344CB8AC3E}">
        <p14:creationId xmlns:p14="http://schemas.microsoft.com/office/powerpoint/2010/main" val="561338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70E87-A3FC-A98F-0EEC-6EF7D58C8D4C}"/>
              </a:ext>
            </a:extLst>
          </p:cNvPr>
          <p:cNvSpPr>
            <a:spLocks noGrp="1"/>
          </p:cNvSpPr>
          <p:nvPr>
            <p:ph type="title"/>
          </p:nvPr>
        </p:nvSpPr>
        <p:spPr/>
        <p:txBody>
          <a:bodyPr/>
          <a:lstStyle/>
          <a:p>
            <a:r>
              <a:rPr lang="en-US" dirty="0"/>
              <a:t>Implementation of Objective-1</a:t>
            </a:r>
            <a:endParaRPr lang="en-IN" dirty="0"/>
          </a:p>
        </p:txBody>
      </p:sp>
      <p:sp>
        <p:nvSpPr>
          <p:cNvPr id="3" name="Content Placeholder 2">
            <a:extLst>
              <a:ext uri="{FF2B5EF4-FFF2-40B4-BE49-F238E27FC236}">
                <a16:creationId xmlns:a16="http://schemas.microsoft.com/office/drawing/2014/main" id="{0DFAEEDC-94BA-53FE-F41D-4E31C30A43D2}"/>
              </a:ext>
            </a:extLst>
          </p:cNvPr>
          <p:cNvSpPr>
            <a:spLocks noGrp="1"/>
          </p:cNvSpPr>
          <p:nvPr>
            <p:ph idx="1"/>
          </p:nvPr>
        </p:nvSpPr>
        <p:spPr>
          <a:xfrm>
            <a:off x="1191548" y="2411342"/>
            <a:ext cx="10761640" cy="2264353"/>
          </a:xfrm>
        </p:spPr>
        <p:txBody>
          <a:bodyPr/>
          <a:lstStyle/>
          <a:p>
            <a:pPr>
              <a:buFont typeface="Wingdings" panose="05000000000000000000" pitchFamily="2" charset="2"/>
              <a:buChar char="§"/>
            </a:pPr>
            <a:r>
              <a:rPr lang="en-US" dirty="0">
                <a:hlinkClick r:id="rId2"/>
              </a:rPr>
              <a:t>https://colab.research.google.com/drive/1y19cGSSPaxFxmMcw04Jt_ZtUVXdhjf9X</a:t>
            </a:r>
            <a:endParaRPr lang="en-US" dirty="0"/>
          </a:p>
          <a:p>
            <a:pPr>
              <a:buFont typeface="Wingdings" panose="05000000000000000000" pitchFamily="2" charset="2"/>
              <a:buChar char="§"/>
            </a:pPr>
            <a:r>
              <a:rPr lang="en-IN" dirty="0">
                <a:hlinkClick r:id="rId3"/>
              </a:rPr>
              <a:t>https://colab.research.google.com/drive/13lTbIhC-8kKfYrHEHtWbqFDemdggj5jy#scrollTo=eGGzUVrZIqKR</a:t>
            </a:r>
            <a:endParaRPr lang="en-IN" dirty="0"/>
          </a:p>
          <a:p>
            <a:pPr>
              <a:buFont typeface="Wingdings" panose="05000000000000000000" pitchFamily="2" charset="2"/>
              <a:buChar char="§"/>
            </a:pPr>
            <a:r>
              <a:rPr lang="en-IN" dirty="0">
                <a:hlinkClick r:id="rId4"/>
              </a:rPr>
              <a:t>https://colab.research.google.com/drive/1-Zmpnp0ilHdFkvk-z6csB1CB0W2a23zv</a:t>
            </a:r>
            <a:endParaRPr lang="en-IN" dirty="0"/>
          </a:p>
          <a:p>
            <a:pPr>
              <a:buFont typeface="Wingdings" panose="05000000000000000000" pitchFamily="2" charset="2"/>
              <a:buChar char="§"/>
            </a:pPr>
            <a:r>
              <a:rPr lang="en-IN" dirty="0">
                <a:hlinkClick r:id="rId5"/>
              </a:rPr>
              <a:t>https://colab.research.google.com/drive/1ocH0HHVRUQGqPI0JFDhnHfhHTTvLEKqU</a:t>
            </a:r>
            <a:endParaRPr lang="en-IN" dirty="0"/>
          </a:p>
          <a:p>
            <a:pPr>
              <a:buFont typeface="Wingdings" panose="05000000000000000000" pitchFamily="2" charset="2"/>
              <a:buChar char="§"/>
            </a:pPr>
            <a:endParaRPr lang="en-IN" dirty="0"/>
          </a:p>
        </p:txBody>
      </p:sp>
      <p:graphicFrame>
        <p:nvGraphicFramePr>
          <p:cNvPr id="4" name="Object 3">
            <a:extLst>
              <a:ext uri="{FF2B5EF4-FFF2-40B4-BE49-F238E27FC236}">
                <a16:creationId xmlns:a16="http://schemas.microsoft.com/office/drawing/2014/main" id="{67A33364-038A-13DC-8C88-4FFD1EE74E57}"/>
              </a:ext>
            </a:extLst>
          </p:cNvPr>
          <p:cNvGraphicFramePr>
            <a:graphicFrameLocks noChangeAspect="1"/>
          </p:cNvGraphicFramePr>
          <p:nvPr>
            <p:extLst>
              <p:ext uri="{D42A27DB-BD31-4B8C-83A1-F6EECF244321}">
                <p14:modId xmlns:p14="http://schemas.microsoft.com/office/powerpoint/2010/main" val="726771474"/>
              </p:ext>
            </p:extLst>
          </p:nvPr>
        </p:nvGraphicFramePr>
        <p:xfrm>
          <a:off x="9971252" y="4042331"/>
          <a:ext cx="728662" cy="439738"/>
        </p:xfrm>
        <a:graphic>
          <a:graphicData uri="http://schemas.openxmlformats.org/presentationml/2006/ole">
            <mc:AlternateContent xmlns:mc="http://schemas.openxmlformats.org/markup-compatibility/2006">
              <mc:Choice xmlns:v="urn:schemas-microsoft-com:vml" Requires="v">
                <p:oleObj name="Packager Shell Object" showAsIcon="1" r:id="rId6" imgW="729000" imgH="439560" progId="Package">
                  <p:embed/>
                </p:oleObj>
              </mc:Choice>
              <mc:Fallback>
                <p:oleObj name="Packager Shell Object" showAsIcon="1" r:id="rId6" imgW="729000" imgH="439560" progId="Package">
                  <p:embed/>
                  <p:pic>
                    <p:nvPicPr>
                      <p:cNvPr id="0" name=""/>
                      <p:cNvPicPr/>
                      <p:nvPr/>
                    </p:nvPicPr>
                    <p:blipFill>
                      <a:blip r:embed="rId7"/>
                      <a:stretch>
                        <a:fillRect/>
                      </a:stretch>
                    </p:blipFill>
                    <p:spPr>
                      <a:xfrm>
                        <a:off x="9971252" y="4042331"/>
                        <a:ext cx="728662" cy="439738"/>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89DB530D-13CD-4ACE-ED59-F1F895FA63F2}"/>
              </a:ext>
            </a:extLst>
          </p:cNvPr>
          <p:cNvGraphicFramePr>
            <a:graphicFrameLocks noChangeAspect="1"/>
          </p:cNvGraphicFramePr>
          <p:nvPr>
            <p:extLst>
              <p:ext uri="{D42A27DB-BD31-4B8C-83A1-F6EECF244321}">
                <p14:modId xmlns:p14="http://schemas.microsoft.com/office/powerpoint/2010/main" val="888939689"/>
              </p:ext>
            </p:extLst>
          </p:nvPr>
        </p:nvGraphicFramePr>
        <p:xfrm>
          <a:off x="9771096" y="2458735"/>
          <a:ext cx="663575" cy="439738"/>
        </p:xfrm>
        <a:graphic>
          <a:graphicData uri="http://schemas.openxmlformats.org/presentationml/2006/ole">
            <mc:AlternateContent xmlns:mc="http://schemas.openxmlformats.org/markup-compatibility/2006">
              <mc:Choice xmlns:v="urn:schemas-microsoft-com:vml" Requires="v">
                <p:oleObj name="Packager Shell Object" showAsIcon="1" r:id="rId8" imgW="664200" imgH="439560" progId="Package">
                  <p:embed/>
                </p:oleObj>
              </mc:Choice>
              <mc:Fallback>
                <p:oleObj name="Packager Shell Object" showAsIcon="1" r:id="rId8" imgW="664200" imgH="439560" progId="Package">
                  <p:embed/>
                  <p:pic>
                    <p:nvPicPr>
                      <p:cNvPr id="0" name=""/>
                      <p:cNvPicPr/>
                      <p:nvPr/>
                    </p:nvPicPr>
                    <p:blipFill>
                      <a:blip r:embed="rId9"/>
                      <a:stretch>
                        <a:fillRect/>
                      </a:stretch>
                    </p:blipFill>
                    <p:spPr>
                      <a:xfrm>
                        <a:off x="9771096" y="2458735"/>
                        <a:ext cx="663575" cy="439738"/>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99E03AD2-1ECB-94F6-C8BF-C267416AA5D5}"/>
              </a:ext>
            </a:extLst>
          </p:cNvPr>
          <p:cNvGraphicFramePr>
            <a:graphicFrameLocks noChangeAspect="1"/>
          </p:cNvGraphicFramePr>
          <p:nvPr>
            <p:extLst>
              <p:ext uri="{D42A27DB-BD31-4B8C-83A1-F6EECF244321}">
                <p14:modId xmlns:p14="http://schemas.microsoft.com/office/powerpoint/2010/main" val="1643350590"/>
              </p:ext>
            </p:extLst>
          </p:nvPr>
        </p:nvGraphicFramePr>
        <p:xfrm>
          <a:off x="7798700" y="3066073"/>
          <a:ext cx="663575" cy="439738"/>
        </p:xfrm>
        <a:graphic>
          <a:graphicData uri="http://schemas.openxmlformats.org/presentationml/2006/ole">
            <mc:AlternateContent xmlns:mc="http://schemas.openxmlformats.org/markup-compatibility/2006">
              <mc:Choice xmlns:v="urn:schemas-microsoft-com:vml" Requires="v">
                <p:oleObj name="Packager Shell Object" showAsIcon="1" r:id="rId10" imgW="664200" imgH="439560" progId="Package">
                  <p:embed/>
                </p:oleObj>
              </mc:Choice>
              <mc:Fallback>
                <p:oleObj name="Packager Shell Object" showAsIcon="1" r:id="rId10" imgW="664200" imgH="439560" progId="Package">
                  <p:embed/>
                  <p:pic>
                    <p:nvPicPr>
                      <p:cNvPr id="0" name=""/>
                      <p:cNvPicPr/>
                      <p:nvPr/>
                    </p:nvPicPr>
                    <p:blipFill>
                      <a:blip r:embed="rId11"/>
                      <a:stretch>
                        <a:fillRect/>
                      </a:stretch>
                    </p:blipFill>
                    <p:spPr>
                      <a:xfrm>
                        <a:off x="7798700" y="3066073"/>
                        <a:ext cx="663575" cy="439738"/>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2E4EC4A5-55E0-D132-42D1-03596F68F045}"/>
              </a:ext>
            </a:extLst>
          </p:cNvPr>
          <p:cNvGraphicFramePr>
            <a:graphicFrameLocks noChangeAspect="1"/>
          </p:cNvGraphicFramePr>
          <p:nvPr>
            <p:extLst>
              <p:ext uri="{D42A27DB-BD31-4B8C-83A1-F6EECF244321}">
                <p14:modId xmlns:p14="http://schemas.microsoft.com/office/powerpoint/2010/main" val="1383165563"/>
              </p:ext>
            </p:extLst>
          </p:nvPr>
        </p:nvGraphicFramePr>
        <p:xfrm>
          <a:off x="10567988" y="5116512"/>
          <a:ext cx="663575" cy="45719"/>
        </p:xfrm>
        <a:graphic>
          <a:graphicData uri="http://schemas.openxmlformats.org/presentationml/2006/ole">
            <mc:AlternateContent xmlns:mc="http://schemas.openxmlformats.org/markup-compatibility/2006">
              <mc:Choice xmlns:v="urn:schemas-microsoft-com:vml" Requires="v">
                <p:oleObj name="Packager Shell Object" showAsIcon="1" r:id="rId12" imgW="664200" imgH="439560" progId="Package">
                  <p:embed/>
                </p:oleObj>
              </mc:Choice>
              <mc:Fallback>
                <p:oleObj name="Packager Shell Object" showAsIcon="1" r:id="rId12" imgW="664200" imgH="439560" progId="Package">
                  <p:embed/>
                  <p:pic>
                    <p:nvPicPr>
                      <p:cNvPr id="0" name=""/>
                      <p:cNvPicPr/>
                      <p:nvPr/>
                    </p:nvPicPr>
                    <p:blipFill>
                      <a:blip r:embed="rId13"/>
                      <a:stretch>
                        <a:fillRect/>
                      </a:stretch>
                    </p:blipFill>
                    <p:spPr>
                      <a:xfrm>
                        <a:off x="10567988" y="5116512"/>
                        <a:ext cx="663575" cy="45719"/>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319D3463-4511-6615-4A4E-50834D731CD6}"/>
              </a:ext>
            </a:extLst>
          </p:cNvPr>
          <p:cNvGraphicFramePr>
            <a:graphicFrameLocks noChangeAspect="1"/>
          </p:cNvGraphicFramePr>
          <p:nvPr>
            <p:extLst>
              <p:ext uri="{D42A27DB-BD31-4B8C-83A1-F6EECF244321}">
                <p14:modId xmlns:p14="http://schemas.microsoft.com/office/powerpoint/2010/main" val="493206118"/>
              </p:ext>
            </p:extLst>
          </p:nvPr>
        </p:nvGraphicFramePr>
        <p:xfrm>
          <a:off x="9699487" y="3543518"/>
          <a:ext cx="663575" cy="439737"/>
        </p:xfrm>
        <a:graphic>
          <a:graphicData uri="http://schemas.openxmlformats.org/presentationml/2006/ole">
            <mc:AlternateContent xmlns:mc="http://schemas.openxmlformats.org/markup-compatibility/2006">
              <mc:Choice xmlns:v="urn:schemas-microsoft-com:vml" Requires="v">
                <p:oleObj name="Packager Shell Object" showAsIcon="1" r:id="rId14" imgW="664200" imgH="439560" progId="Package">
                  <p:embed/>
                </p:oleObj>
              </mc:Choice>
              <mc:Fallback>
                <p:oleObj name="Packager Shell Object" showAsIcon="1" r:id="rId14" imgW="664200" imgH="439560" progId="Package">
                  <p:embed/>
                  <p:pic>
                    <p:nvPicPr>
                      <p:cNvPr id="0" name=""/>
                      <p:cNvPicPr/>
                      <p:nvPr/>
                    </p:nvPicPr>
                    <p:blipFill>
                      <a:blip r:embed="rId13"/>
                      <a:stretch>
                        <a:fillRect/>
                      </a:stretch>
                    </p:blipFill>
                    <p:spPr>
                      <a:xfrm>
                        <a:off x="9699487" y="3543518"/>
                        <a:ext cx="663575" cy="439737"/>
                      </a:xfrm>
                      <a:prstGeom prst="rect">
                        <a:avLst/>
                      </a:prstGeom>
                    </p:spPr>
                  </p:pic>
                </p:oleObj>
              </mc:Fallback>
            </mc:AlternateContent>
          </a:graphicData>
        </a:graphic>
      </p:graphicFrame>
    </p:spTree>
    <p:extLst>
      <p:ext uri="{BB962C8B-B14F-4D97-AF65-F5344CB8AC3E}">
        <p14:creationId xmlns:p14="http://schemas.microsoft.com/office/powerpoint/2010/main" val="1088208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B3406-C3B0-4926-AB20-68EF3453D23B}"/>
              </a:ext>
            </a:extLst>
          </p:cNvPr>
          <p:cNvSpPr>
            <a:spLocks noGrp="1"/>
          </p:cNvSpPr>
          <p:nvPr>
            <p:ph type="title"/>
          </p:nvPr>
        </p:nvSpPr>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88ACAB81-0327-4C4E-8C27-AE07E7ED8032}"/>
              </a:ext>
            </a:extLst>
          </p:cNvPr>
          <p:cNvSpPr>
            <a:spLocks noGrp="1"/>
          </p:cNvSpPr>
          <p:nvPr>
            <p:ph idx="1"/>
          </p:nvPr>
        </p:nvSpPr>
        <p:spPr/>
        <p:txBody>
          <a:bodyPr/>
          <a:lstStyle/>
          <a:p>
            <a:endParaRPr lang="en-US" dirty="0"/>
          </a:p>
          <a:p>
            <a:endParaRPr lang="en-US" dirty="0"/>
          </a:p>
          <a:p>
            <a:pPr>
              <a:buFont typeface="Arial" panose="020B0604020202020204" pitchFamily="34" charset="0"/>
              <a:buChar char="•"/>
            </a:pPr>
            <a:r>
              <a:rPr lang="en-US" dirty="0"/>
              <a:t>The project aims to perform a detailed study of the existing semi-supervised and multi-lingual text classification algorithms.</a:t>
            </a:r>
          </a:p>
          <a:p>
            <a:pPr>
              <a:buFont typeface="Arial" panose="020B0604020202020204" pitchFamily="34" charset="0"/>
              <a:buChar char="•"/>
            </a:pPr>
            <a:endParaRPr lang="en-US" dirty="0"/>
          </a:p>
          <a:p>
            <a:pPr>
              <a:buFont typeface="Arial" panose="020B0604020202020204" pitchFamily="34" charset="0"/>
              <a:buChar char="•"/>
            </a:pPr>
            <a:r>
              <a:rPr lang="en-US" dirty="0"/>
              <a:t>Further it aims to propose a novel bi-lingual semi-supervised support ticket classification algorithm and have it implemented across support tickets in 2 different domains.</a:t>
            </a:r>
            <a:endParaRPr lang="en-IN" dirty="0"/>
          </a:p>
        </p:txBody>
      </p:sp>
    </p:spTree>
    <p:extLst>
      <p:ext uri="{BB962C8B-B14F-4D97-AF65-F5344CB8AC3E}">
        <p14:creationId xmlns:p14="http://schemas.microsoft.com/office/powerpoint/2010/main" val="826582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759B2-4F03-0EDB-CE9D-8FF278C372E0}"/>
              </a:ext>
            </a:extLst>
          </p:cNvPr>
          <p:cNvSpPr>
            <a:spLocks noGrp="1"/>
          </p:cNvSpPr>
          <p:nvPr>
            <p:ph type="title"/>
          </p:nvPr>
        </p:nvSpPr>
        <p:spPr/>
        <p:txBody>
          <a:bodyPr/>
          <a:lstStyle/>
          <a:p>
            <a:r>
              <a:rPr lang="en-IN" dirty="0"/>
              <a:t>LSTM</a:t>
            </a:r>
          </a:p>
        </p:txBody>
      </p:sp>
      <p:sp>
        <p:nvSpPr>
          <p:cNvPr id="3" name="Content Placeholder 2">
            <a:extLst>
              <a:ext uri="{FF2B5EF4-FFF2-40B4-BE49-F238E27FC236}">
                <a16:creationId xmlns:a16="http://schemas.microsoft.com/office/drawing/2014/main" id="{9D51DA2C-EC94-DDFC-2081-2CDC5933C195}"/>
              </a:ext>
            </a:extLst>
          </p:cNvPr>
          <p:cNvSpPr>
            <a:spLocks noGrp="1"/>
          </p:cNvSpPr>
          <p:nvPr>
            <p:ph idx="1"/>
          </p:nvPr>
        </p:nvSpPr>
        <p:spPr/>
        <p:txBody>
          <a:bodyPr/>
          <a:lstStyle/>
          <a:p>
            <a:r>
              <a:rPr lang="en-US" b="0" i="0" dirty="0">
                <a:solidFill>
                  <a:srgbClr val="273239"/>
                </a:solidFill>
                <a:effectLst/>
                <a:latin typeface="Nunito" pitchFamily="2" charset="0"/>
              </a:rPr>
              <a:t>Long Short-Term Memory is an advanced version of recurrent neural network (RNN) architecture that was designed to model chronological sequences and their long-range dependencies more precisely than conventional RNNs. </a:t>
            </a:r>
          </a:p>
          <a:p>
            <a:r>
              <a:rPr lang="en-US" b="0" i="0" dirty="0">
                <a:solidFill>
                  <a:srgbClr val="273239"/>
                </a:solidFill>
                <a:effectLst/>
                <a:latin typeface="Nunito" pitchFamily="2" charset="0"/>
              </a:rPr>
              <a:t>The basic difference between the architectures of RNNs and LSTMs is that the hidden layer of LSTM is a gated unit or gated cell. It consists of four layers that interact with one another in a way to produce the output of that cell along with the cell state. These two things are then passed onto the next hidden layer. Unlike RNNs which have got only a single neural net layer of tanh, LSTMs comprise three logistic sigmoid gates and one tanh layer. Gates have been introduced in order to limit the information that is passed through the cell. They determine which part of the information will be needed by the next cell and which part is to be discarded.</a:t>
            </a:r>
            <a:endParaRPr lang="en-IN" dirty="0"/>
          </a:p>
        </p:txBody>
      </p:sp>
    </p:spTree>
    <p:extLst>
      <p:ext uri="{BB962C8B-B14F-4D97-AF65-F5344CB8AC3E}">
        <p14:creationId xmlns:p14="http://schemas.microsoft.com/office/powerpoint/2010/main" val="1622003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66DAA-BA04-E101-9765-811EAE4176C2}"/>
              </a:ext>
            </a:extLst>
          </p:cNvPr>
          <p:cNvSpPr>
            <a:spLocks noGrp="1"/>
          </p:cNvSpPr>
          <p:nvPr>
            <p:ph type="title"/>
          </p:nvPr>
        </p:nvSpPr>
        <p:spPr/>
        <p:txBody>
          <a:bodyPr/>
          <a:lstStyle/>
          <a:p>
            <a:r>
              <a:rPr lang="en-IN" dirty="0"/>
              <a:t>Transformers</a:t>
            </a:r>
          </a:p>
        </p:txBody>
      </p:sp>
      <p:sp>
        <p:nvSpPr>
          <p:cNvPr id="3" name="Content Placeholder 2">
            <a:extLst>
              <a:ext uri="{FF2B5EF4-FFF2-40B4-BE49-F238E27FC236}">
                <a16:creationId xmlns:a16="http://schemas.microsoft.com/office/drawing/2014/main" id="{D0BFFC58-9489-B36A-E992-0799650C958C}"/>
              </a:ext>
            </a:extLst>
          </p:cNvPr>
          <p:cNvSpPr>
            <a:spLocks noGrp="1"/>
          </p:cNvSpPr>
          <p:nvPr>
            <p:ph idx="1"/>
          </p:nvPr>
        </p:nvSpPr>
        <p:spPr/>
        <p:txBody>
          <a:bodyPr>
            <a:normAutofit lnSpcReduction="10000"/>
          </a:bodyPr>
          <a:lstStyle/>
          <a:p>
            <a:r>
              <a:rPr lang="en-US" dirty="0"/>
              <a:t>The Transformer architecture was introduced in June 2017. The focus of the original research was on translation tasks. This was followed by the introduction of several influential models, including:</a:t>
            </a:r>
          </a:p>
          <a:p>
            <a:pPr lvl="1">
              <a:buFont typeface="Wingdings" panose="05000000000000000000" pitchFamily="2" charset="2"/>
              <a:buChar char="§"/>
            </a:pPr>
            <a:r>
              <a:rPr lang="en-US" dirty="0"/>
              <a:t>June 2018: GPT, the first pretrained Transformer model, used for fine-tuning on various NLP tasks and obtained state-of-the-art results</a:t>
            </a:r>
          </a:p>
          <a:p>
            <a:pPr lvl="1">
              <a:buFont typeface="Wingdings" panose="05000000000000000000" pitchFamily="2" charset="2"/>
              <a:buChar char="§"/>
            </a:pPr>
            <a:r>
              <a:rPr lang="en-US" dirty="0"/>
              <a:t>October 2018: BERT, another large pretrained model, this one designed to produce better summaries of sentences (more on this in the next chapter!)</a:t>
            </a:r>
          </a:p>
          <a:p>
            <a:pPr lvl="1">
              <a:buFont typeface="Wingdings" panose="05000000000000000000" pitchFamily="2" charset="2"/>
              <a:buChar char="§"/>
            </a:pPr>
            <a:r>
              <a:rPr lang="en-US" dirty="0"/>
              <a:t>February 2019: GPT-2, an improved (and bigger) version of GPT that was not immediately publicly released due to ethical concerns</a:t>
            </a:r>
          </a:p>
          <a:p>
            <a:pPr lvl="1">
              <a:buFont typeface="Wingdings" panose="05000000000000000000" pitchFamily="2" charset="2"/>
              <a:buChar char="§"/>
            </a:pPr>
            <a:r>
              <a:rPr lang="en-US" dirty="0"/>
              <a:t>October 2019: </a:t>
            </a:r>
            <a:r>
              <a:rPr lang="en-US" dirty="0" err="1"/>
              <a:t>DistilBERT</a:t>
            </a:r>
            <a:r>
              <a:rPr lang="en-US" dirty="0"/>
              <a:t>, a distilled version of BERT that is 60% faster, 40% lighter in memory, and still retains 97% of BERT’s performance</a:t>
            </a:r>
          </a:p>
          <a:p>
            <a:pPr lvl="1">
              <a:buFont typeface="Wingdings" panose="05000000000000000000" pitchFamily="2" charset="2"/>
              <a:buChar char="§"/>
            </a:pPr>
            <a:r>
              <a:rPr lang="en-US" dirty="0"/>
              <a:t>October 2019: BART and T5, two large pretrained models using the same architecture as the original Transformer model (the first to do so)</a:t>
            </a:r>
          </a:p>
          <a:p>
            <a:pPr lvl="1">
              <a:buFont typeface="Wingdings" panose="05000000000000000000" pitchFamily="2" charset="2"/>
              <a:buChar char="§"/>
            </a:pPr>
            <a:r>
              <a:rPr lang="en-US" dirty="0"/>
              <a:t>May 2020, GPT-3, an even bigger version of GPT-2 that is able to perform well on a variety of tasks without the need for fine-tuning (called zero-shot learning)</a:t>
            </a:r>
            <a:endParaRPr lang="en-IN" dirty="0"/>
          </a:p>
        </p:txBody>
      </p:sp>
    </p:spTree>
    <p:extLst>
      <p:ext uri="{BB962C8B-B14F-4D97-AF65-F5344CB8AC3E}">
        <p14:creationId xmlns:p14="http://schemas.microsoft.com/office/powerpoint/2010/main" val="3407783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A3DCD-8420-474C-8C4A-EAB128A087EE}"/>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13B22699-1539-4F65-8C06-0311CE176C42}"/>
              </a:ext>
            </a:extLst>
          </p:cNvPr>
          <p:cNvSpPr>
            <a:spLocks noGrp="1"/>
          </p:cNvSpPr>
          <p:nvPr>
            <p:ph idx="1"/>
          </p:nvPr>
        </p:nvSpPr>
        <p:spPr/>
        <p:txBody>
          <a:bodyPr>
            <a:normAutofit fontScale="92500" lnSpcReduction="20000"/>
          </a:bodyPr>
          <a:lstStyle/>
          <a:p>
            <a:pPr marL="457200" indent="-457200">
              <a:buFont typeface="+mj-lt"/>
              <a:buAutoNum type="arabicPeriod"/>
            </a:pPr>
            <a:r>
              <a:rPr lang="en-US" dirty="0"/>
              <a:t>Introduction</a:t>
            </a:r>
          </a:p>
          <a:p>
            <a:pPr marL="457200" indent="-457200">
              <a:buFont typeface="+mj-lt"/>
              <a:buAutoNum type="arabicPeriod"/>
            </a:pPr>
            <a:r>
              <a:rPr lang="en-US" dirty="0"/>
              <a:t>Problem Statement</a:t>
            </a:r>
          </a:p>
          <a:p>
            <a:pPr marL="457200" indent="-457200">
              <a:buFont typeface="+mj-lt"/>
              <a:buAutoNum type="arabicPeriod"/>
            </a:pPr>
            <a:r>
              <a:rPr lang="en-US" dirty="0"/>
              <a:t>Limitations</a:t>
            </a:r>
          </a:p>
          <a:p>
            <a:pPr marL="457200" indent="-457200">
              <a:buFont typeface="+mj-lt"/>
              <a:buAutoNum type="arabicPeriod"/>
            </a:pPr>
            <a:r>
              <a:rPr lang="en-US" dirty="0"/>
              <a:t>Objectives</a:t>
            </a:r>
          </a:p>
          <a:p>
            <a:pPr marL="457200" indent="-457200">
              <a:buFont typeface="+mj-lt"/>
              <a:buAutoNum type="arabicPeriod"/>
            </a:pPr>
            <a:r>
              <a:rPr lang="en-US" dirty="0"/>
              <a:t>Proposed Methodology</a:t>
            </a:r>
          </a:p>
          <a:p>
            <a:pPr marL="457200" indent="-457200">
              <a:buFont typeface="+mj-lt"/>
              <a:buAutoNum type="arabicPeriod"/>
            </a:pPr>
            <a:r>
              <a:rPr lang="en-US" dirty="0"/>
              <a:t>Project Plan</a:t>
            </a:r>
          </a:p>
          <a:p>
            <a:pPr marL="457200" indent="-457200">
              <a:buFont typeface="+mj-lt"/>
              <a:buAutoNum type="arabicPeriod"/>
            </a:pPr>
            <a:r>
              <a:rPr lang="en-US" dirty="0"/>
              <a:t>Datasets</a:t>
            </a:r>
          </a:p>
          <a:p>
            <a:pPr marL="457200" indent="-457200">
              <a:buFont typeface="+mj-lt"/>
              <a:buAutoNum type="arabicPeriod"/>
            </a:pPr>
            <a:r>
              <a:rPr lang="en-US" dirty="0"/>
              <a:t>Algorithms</a:t>
            </a:r>
          </a:p>
          <a:p>
            <a:pPr marL="457200" indent="-457200">
              <a:buFont typeface="+mj-lt"/>
              <a:buAutoNum type="arabicPeriod"/>
            </a:pPr>
            <a:r>
              <a:rPr lang="en-US" dirty="0"/>
              <a:t>Implementation of Objective-1</a:t>
            </a:r>
          </a:p>
          <a:p>
            <a:pPr marL="457200" indent="-457200">
              <a:buFont typeface="+mj-lt"/>
              <a:buAutoNum type="arabicPeriod"/>
            </a:pPr>
            <a:r>
              <a:rPr lang="en-US" dirty="0"/>
              <a:t>Summary</a:t>
            </a:r>
          </a:p>
          <a:p>
            <a:pPr marL="457200" indent="-457200">
              <a:buFont typeface="+mj-lt"/>
              <a:buAutoNum type="arabicPeriod"/>
            </a:pPr>
            <a:endParaRPr lang="en-IN" dirty="0"/>
          </a:p>
        </p:txBody>
      </p:sp>
    </p:spTree>
    <p:extLst>
      <p:ext uri="{BB962C8B-B14F-4D97-AF65-F5344CB8AC3E}">
        <p14:creationId xmlns:p14="http://schemas.microsoft.com/office/powerpoint/2010/main" val="4004582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62CEA-5C25-41B2-BE6B-086CD2238A69}"/>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F30C70A4-017A-40B5-B774-099D4105676D}"/>
              </a:ext>
            </a:extLst>
          </p:cNvPr>
          <p:cNvSpPr>
            <a:spLocks noGrp="1"/>
          </p:cNvSpPr>
          <p:nvPr>
            <p:ph idx="1"/>
          </p:nvPr>
        </p:nvSpPr>
        <p:spPr/>
        <p:txBody>
          <a:bodyPr>
            <a:normAutofit fontScale="92500" lnSpcReduction="20000"/>
          </a:bodyPr>
          <a:lstStyle/>
          <a:p>
            <a:pPr>
              <a:buFont typeface="Arial" panose="020B0604020202020204" pitchFamily="34" charset="0"/>
              <a:buChar char="•"/>
            </a:pPr>
            <a:endParaRPr lang="en-US" sz="1800" dirty="0"/>
          </a:p>
          <a:p>
            <a:pPr>
              <a:buFont typeface="Arial" panose="020B0604020202020204" pitchFamily="34" charset="0"/>
              <a:buChar char="•"/>
            </a:pPr>
            <a:r>
              <a:rPr lang="en-US" sz="1800" dirty="0"/>
              <a:t>Customer support is one of the main aspects of any business – products or services for retaining customers and a key goodwill feature that can lead to further market capture.</a:t>
            </a:r>
          </a:p>
          <a:p>
            <a:pPr>
              <a:buFont typeface="Arial" panose="020B0604020202020204" pitchFamily="34" charset="0"/>
              <a:buChar char="•"/>
            </a:pPr>
            <a:r>
              <a:rPr lang="en-US" sz="1800" dirty="0"/>
              <a:t>Support request is received in multiple ways – post in social media, </a:t>
            </a:r>
            <a:r>
              <a:rPr lang="en-IN" sz="1800" dirty="0"/>
              <a:t>call helpline number, email customer support mailbox, use product/service chatbot, visits service</a:t>
            </a:r>
          </a:p>
          <a:p>
            <a:pPr>
              <a:buFont typeface="Arial" panose="020B0604020202020204" pitchFamily="34" charset="0"/>
              <a:buChar char="•"/>
            </a:pPr>
            <a:r>
              <a:rPr lang="en-IN" sz="1800" dirty="0"/>
              <a:t>All the support queries needs to be classified appropriately as per customer level, issue impact, product/service category, location and such, in order to provide the right support within expected Service Level Agreements (SLA). Breach of SLA leads to huge financial penalty &amp; loss of goodwill.</a:t>
            </a:r>
          </a:p>
          <a:p>
            <a:pPr>
              <a:buFont typeface="Arial" panose="020B0604020202020204" pitchFamily="34" charset="0"/>
              <a:buChar char="•"/>
            </a:pPr>
            <a:r>
              <a:rPr lang="en-IN" sz="1800" dirty="0"/>
              <a:t>In order to provide timely support within agreed SLA there is need to classify them accurately and fast. Use of machine learning aids in the process.</a:t>
            </a:r>
          </a:p>
          <a:p>
            <a:pPr>
              <a:buFont typeface="Arial" panose="020B0604020202020204" pitchFamily="34" charset="0"/>
              <a:buChar char="•"/>
            </a:pPr>
            <a:r>
              <a:rPr lang="en-IN" sz="1800" dirty="0"/>
              <a:t>Practical implementation do not generally require either a supervised or an unsupervised classification and generally requires a semi-supervised short text classification in all practical scenarios</a:t>
            </a:r>
          </a:p>
          <a:p>
            <a:r>
              <a:rPr lang="en-IN" sz="1800" dirty="0"/>
              <a:t>This project aims to propose a semi-supervised bi-lingual short text classification model and implement it to classify support tickets across 2 different domains.</a:t>
            </a:r>
            <a:endParaRPr lang="en-US" sz="1800" dirty="0"/>
          </a:p>
          <a:p>
            <a:pPr>
              <a:buFont typeface="Arial" panose="020B0604020202020204" pitchFamily="34" charset="0"/>
              <a:buChar char="•"/>
            </a:pPr>
            <a:endParaRPr lang="en-IN" sz="1800" dirty="0"/>
          </a:p>
        </p:txBody>
      </p:sp>
    </p:spTree>
    <p:extLst>
      <p:ext uri="{BB962C8B-B14F-4D97-AF65-F5344CB8AC3E}">
        <p14:creationId xmlns:p14="http://schemas.microsoft.com/office/powerpoint/2010/main" val="3668489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EB75B-729A-4FA6-93F5-2A672F307961}"/>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3F6729F1-57EB-48BF-ABA2-7819BCDC3610}"/>
              </a:ext>
            </a:extLst>
          </p:cNvPr>
          <p:cNvSpPr>
            <a:spLocks noGrp="1"/>
          </p:cNvSpPr>
          <p:nvPr>
            <p:ph idx="1"/>
          </p:nvPr>
        </p:nvSpPr>
        <p:spPr/>
        <p:txBody>
          <a:bodyPr>
            <a:normAutofit lnSpcReduction="10000"/>
          </a:bodyPr>
          <a:lstStyle/>
          <a:p>
            <a:r>
              <a:rPr lang="en-US" sz="1800" dirty="0"/>
              <a:t>As per literature survey, we find that</a:t>
            </a:r>
          </a:p>
          <a:p>
            <a:pPr>
              <a:buFont typeface="Arial" panose="020B0604020202020204" pitchFamily="34" charset="0"/>
              <a:buChar char="•"/>
            </a:pPr>
            <a:r>
              <a:rPr lang="en-US" sz="1800" dirty="0"/>
              <a:t> there exists a good number of semi-supervised &amp; NLP based text classification models.</a:t>
            </a:r>
          </a:p>
          <a:p>
            <a:pPr>
              <a:buFont typeface="Arial" panose="020B0604020202020204" pitchFamily="34" charset="0"/>
              <a:buChar char="•"/>
            </a:pPr>
            <a:r>
              <a:rPr lang="en-US" sz="1800" dirty="0"/>
              <a:t> there exists a good number of multi-lingual text identification, conversion &amp; classification models that can be potentially used for support tickets classification.</a:t>
            </a:r>
          </a:p>
          <a:p>
            <a:pPr>
              <a:buFont typeface="Arial" panose="020B0604020202020204" pitchFamily="34" charset="0"/>
              <a:buChar char="•"/>
            </a:pPr>
            <a:r>
              <a:rPr lang="en-US" sz="1800" dirty="0"/>
              <a:t>there exists enterprise service management tools like ServiceNow, Remedy etc., that perform automatic classification based on keywords provided as input, making it a fully supervised classification. However, keywords will not be always available for new issues.</a:t>
            </a:r>
          </a:p>
          <a:p>
            <a:pPr>
              <a:buFont typeface="Arial" panose="020B0604020202020204" pitchFamily="34" charset="0"/>
              <a:buChar char="•"/>
            </a:pPr>
            <a:r>
              <a:rPr lang="en-US" sz="1800" dirty="0"/>
              <a:t>Hence, there are very limited or no semi-supervised multi-lingual short text classification models that can be used for support ticket classification.</a:t>
            </a:r>
          </a:p>
          <a:p>
            <a:pPr marL="0" indent="0">
              <a:buNone/>
            </a:pPr>
            <a:endParaRPr lang="en-US" sz="1800" dirty="0"/>
          </a:p>
          <a:p>
            <a:r>
              <a:rPr lang="en-US" sz="1800" dirty="0"/>
              <a:t>This project aims to bridge the gap by working to propose semi-supervised and bi-lingual model with accurate, fast &amp; precise short text classification implemented for support tickets across 2 different domains. </a:t>
            </a:r>
            <a:endParaRPr lang="en-IN" sz="1800" dirty="0"/>
          </a:p>
        </p:txBody>
      </p:sp>
    </p:spTree>
    <p:extLst>
      <p:ext uri="{BB962C8B-B14F-4D97-AF65-F5344CB8AC3E}">
        <p14:creationId xmlns:p14="http://schemas.microsoft.com/office/powerpoint/2010/main" val="4013632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D8FCF-C55F-B1A6-D6BF-69D221211189}"/>
              </a:ext>
            </a:extLst>
          </p:cNvPr>
          <p:cNvSpPr>
            <a:spLocks noGrp="1"/>
          </p:cNvSpPr>
          <p:nvPr>
            <p:ph type="title"/>
          </p:nvPr>
        </p:nvSpPr>
        <p:spPr/>
        <p:txBody>
          <a:bodyPr/>
          <a:lstStyle/>
          <a:p>
            <a:r>
              <a:rPr lang="en-US" dirty="0"/>
              <a:t>LIMITATIONS</a:t>
            </a:r>
            <a:endParaRPr lang="en-IN" dirty="0"/>
          </a:p>
        </p:txBody>
      </p:sp>
      <p:sp>
        <p:nvSpPr>
          <p:cNvPr id="3" name="Content Placeholder 2">
            <a:extLst>
              <a:ext uri="{FF2B5EF4-FFF2-40B4-BE49-F238E27FC236}">
                <a16:creationId xmlns:a16="http://schemas.microsoft.com/office/drawing/2014/main" id="{C4AF919F-E5C5-7E1F-D162-D430CE007394}"/>
              </a:ext>
            </a:extLst>
          </p:cNvPr>
          <p:cNvSpPr>
            <a:spLocks noGrp="1"/>
          </p:cNvSpPr>
          <p:nvPr>
            <p:ph idx="1"/>
          </p:nvPr>
        </p:nvSpPr>
        <p:spPr/>
        <p:txBody>
          <a:bodyPr/>
          <a:lstStyle/>
          <a:p>
            <a:pPr>
              <a:buFont typeface="Arial" panose="020B0604020202020204" pitchFamily="34" charset="0"/>
              <a:buChar char="•"/>
            </a:pPr>
            <a:r>
              <a:rPr lang="en-US" dirty="0"/>
              <a:t>Support ticket text contains domain related jargons. Hence, it is challenging to come up with a classification model which is domain agnostic.</a:t>
            </a:r>
          </a:p>
          <a:p>
            <a:pPr>
              <a:buFont typeface="Arial" panose="020B0604020202020204" pitchFamily="34" charset="0"/>
              <a:buChar char="•"/>
            </a:pPr>
            <a:endParaRPr lang="en-US" dirty="0"/>
          </a:p>
          <a:p>
            <a:pPr>
              <a:buFont typeface="Arial" panose="020B0604020202020204" pitchFamily="34" charset="0"/>
              <a:buChar char="•"/>
            </a:pPr>
            <a:r>
              <a:rPr lang="en-US" dirty="0"/>
              <a:t>Support ticket text might contain private, confidential &amp; restricted text, hence we need to mask or remove these texts before applying the classification model. Due to this, it might lead to low accuracy in results.</a:t>
            </a:r>
          </a:p>
          <a:p>
            <a:pPr>
              <a:buFont typeface="Arial" panose="020B0604020202020204" pitchFamily="34" charset="0"/>
              <a:buChar char="•"/>
            </a:pPr>
            <a:endParaRPr lang="en-US" dirty="0"/>
          </a:p>
          <a:p>
            <a:pPr>
              <a:buFont typeface="Arial" panose="020B0604020202020204" pitchFamily="34" charset="0"/>
              <a:buChar char="•"/>
            </a:pPr>
            <a:r>
              <a:rPr lang="en-US" dirty="0"/>
              <a:t>There exists very few non-English datasets for support tickets.</a:t>
            </a:r>
          </a:p>
          <a:p>
            <a:pPr>
              <a:buFont typeface="Arial" panose="020B0604020202020204" pitchFamily="34" charset="0"/>
              <a:buChar char="•"/>
            </a:pPr>
            <a:endParaRPr lang="en-US" dirty="0"/>
          </a:p>
          <a:p>
            <a:pPr>
              <a:buFont typeface="Arial" panose="020B0604020202020204" pitchFamily="34" charset="0"/>
              <a:buChar char="•"/>
            </a:pPr>
            <a:endParaRPr lang="en-US" dirty="0"/>
          </a:p>
          <a:p>
            <a:pPr marL="0" indent="0">
              <a:buNone/>
            </a:pPr>
            <a:endParaRPr lang="en-IN" dirty="0"/>
          </a:p>
        </p:txBody>
      </p:sp>
    </p:spTree>
    <p:extLst>
      <p:ext uri="{BB962C8B-B14F-4D97-AF65-F5344CB8AC3E}">
        <p14:creationId xmlns:p14="http://schemas.microsoft.com/office/powerpoint/2010/main" val="3475765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FBCD6-9D78-40F8-BB94-5D7471F6ECFD}"/>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9170A8D2-FCBE-4EB6-A0DC-4D2B9B0CBFEE}"/>
              </a:ext>
            </a:extLst>
          </p:cNvPr>
          <p:cNvSpPr>
            <a:spLocks noGrp="1"/>
          </p:cNvSpPr>
          <p:nvPr>
            <p:ph idx="1"/>
          </p:nvPr>
        </p:nvSpPr>
        <p:spPr/>
        <p:txBody>
          <a:bodyPr/>
          <a:lstStyle/>
          <a:p>
            <a:r>
              <a:rPr lang="en-US" dirty="0"/>
              <a:t>The project has the following objectives</a:t>
            </a:r>
          </a:p>
          <a:p>
            <a:r>
              <a:rPr lang="en-US" dirty="0"/>
              <a:t>Project Objective 1 – What are the existing semi supervised text &amp; NLP classification techniques used in support ticket classifications.</a:t>
            </a:r>
          </a:p>
          <a:p>
            <a:endParaRPr lang="en-US" dirty="0"/>
          </a:p>
          <a:p>
            <a:r>
              <a:rPr lang="en-US" dirty="0"/>
              <a:t>Project Objective 2 – What are the existing multi-lingual semi supervised techniques for support ticket classifications.</a:t>
            </a:r>
          </a:p>
          <a:p>
            <a:endParaRPr lang="en-US" dirty="0"/>
          </a:p>
          <a:p>
            <a:r>
              <a:rPr lang="en-US" dirty="0"/>
              <a:t>Project Objective 3 – Propose a novel bi-lingual semi-supervised short text classification algorithm for support ticket classifications across 2 different domain areas.</a:t>
            </a:r>
            <a:endParaRPr lang="en-IN" dirty="0"/>
          </a:p>
        </p:txBody>
      </p:sp>
    </p:spTree>
    <p:extLst>
      <p:ext uri="{BB962C8B-B14F-4D97-AF65-F5344CB8AC3E}">
        <p14:creationId xmlns:p14="http://schemas.microsoft.com/office/powerpoint/2010/main" val="2894459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81A50-4F77-454C-BE52-3FEE28D188FF}"/>
              </a:ext>
            </a:extLst>
          </p:cNvPr>
          <p:cNvSpPr>
            <a:spLocks noGrp="1"/>
          </p:cNvSpPr>
          <p:nvPr>
            <p:ph type="title"/>
          </p:nvPr>
        </p:nvSpPr>
        <p:spPr/>
        <p:txBody>
          <a:bodyPr/>
          <a:lstStyle/>
          <a:p>
            <a:r>
              <a:rPr lang="en-US" dirty="0"/>
              <a:t>PROPOSED METHODOLOGY</a:t>
            </a:r>
            <a:endParaRPr lang="en-IN" dirty="0"/>
          </a:p>
        </p:txBody>
      </p:sp>
      <p:sp>
        <p:nvSpPr>
          <p:cNvPr id="3" name="Content Placeholder 2">
            <a:extLst>
              <a:ext uri="{FF2B5EF4-FFF2-40B4-BE49-F238E27FC236}">
                <a16:creationId xmlns:a16="http://schemas.microsoft.com/office/drawing/2014/main" id="{77652DB7-CB1E-4A44-BCF5-A4B5F3AD585E}"/>
              </a:ext>
            </a:extLst>
          </p:cNvPr>
          <p:cNvSpPr>
            <a:spLocks noGrp="1"/>
          </p:cNvSpPr>
          <p:nvPr>
            <p:ph idx="1"/>
          </p:nvPr>
        </p:nvSpPr>
        <p:spPr/>
        <p:txBody>
          <a:bodyPr/>
          <a:lstStyle/>
          <a:p>
            <a:r>
              <a:rPr lang="en-US" dirty="0"/>
              <a:t>Determine one non-English language for the project.  Collect support tickets datasets from any 2 different domains in English &amp; non-English.</a:t>
            </a:r>
          </a:p>
          <a:p>
            <a:r>
              <a:rPr lang="en-US" dirty="0"/>
              <a:t>Implement the existing semi supervised text &amp; NLP algorithms on the support ticket datasets.</a:t>
            </a:r>
          </a:p>
          <a:p>
            <a:r>
              <a:rPr lang="en-US" dirty="0"/>
              <a:t>Implement the existing bilingual text classification algorithms on the support ticket datasets.</a:t>
            </a:r>
          </a:p>
          <a:p>
            <a:r>
              <a:rPr lang="en-US" dirty="0"/>
              <a:t>Propose a novel semi-supervised bilingual short text classification model.</a:t>
            </a:r>
          </a:p>
          <a:p>
            <a:r>
              <a:rPr lang="en-US" dirty="0"/>
              <a:t>Implement and measure performance the proposed model for support ticket classification in 2 domains.</a:t>
            </a:r>
          </a:p>
          <a:p>
            <a:endParaRPr lang="en-IN" dirty="0"/>
          </a:p>
        </p:txBody>
      </p:sp>
    </p:spTree>
    <p:extLst>
      <p:ext uri="{BB962C8B-B14F-4D97-AF65-F5344CB8AC3E}">
        <p14:creationId xmlns:p14="http://schemas.microsoft.com/office/powerpoint/2010/main" val="3804362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3A022-5FB4-427B-8324-121A4F408126}"/>
              </a:ext>
            </a:extLst>
          </p:cNvPr>
          <p:cNvSpPr>
            <a:spLocks noGrp="1"/>
          </p:cNvSpPr>
          <p:nvPr>
            <p:ph type="title"/>
          </p:nvPr>
        </p:nvSpPr>
        <p:spPr/>
        <p:txBody>
          <a:bodyPr/>
          <a:lstStyle/>
          <a:p>
            <a:r>
              <a:rPr lang="en-US" dirty="0"/>
              <a:t>PROJECT PLAN</a:t>
            </a:r>
            <a:endParaRPr lang="en-IN" dirty="0"/>
          </a:p>
        </p:txBody>
      </p:sp>
      <p:graphicFrame>
        <p:nvGraphicFramePr>
          <p:cNvPr id="4" name="Table 4">
            <a:extLst>
              <a:ext uri="{FF2B5EF4-FFF2-40B4-BE49-F238E27FC236}">
                <a16:creationId xmlns:a16="http://schemas.microsoft.com/office/drawing/2014/main" id="{27E24F50-9F30-48A6-CCFB-AD47B6B39155}"/>
              </a:ext>
            </a:extLst>
          </p:cNvPr>
          <p:cNvGraphicFramePr>
            <a:graphicFrameLocks noGrp="1"/>
          </p:cNvGraphicFramePr>
          <p:nvPr>
            <p:ph idx="1"/>
            <p:extLst>
              <p:ext uri="{D42A27DB-BD31-4B8C-83A1-F6EECF244321}">
                <p14:modId xmlns:p14="http://schemas.microsoft.com/office/powerpoint/2010/main" val="1611025548"/>
              </p:ext>
            </p:extLst>
          </p:nvPr>
        </p:nvGraphicFramePr>
        <p:xfrm>
          <a:off x="1066800" y="2697910"/>
          <a:ext cx="10058400" cy="185420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3774591657"/>
                    </a:ext>
                  </a:extLst>
                </a:gridCol>
                <a:gridCol w="5029200">
                  <a:extLst>
                    <a:ext uri="{9D8B030D-6E8A-4147-A177-3AD203B41FA5}">
                      <a16:colId xmlns:a16="http://schemas.microsoft.com/office/drawing/2014/main" val="3908248633"/>
                    </a:ext>
                  </a:extLst>
                </a:gridCol>
              </a:tblGrid>
              <a:tr h="370840">
                <a:tc>
                  <a:txBody>
                    <a:bodyPr/>
                    <a:lstStyle/>
                    <a:p>
                      <a:r>
                        <a:rPr lang="en-US" dirty="0"/>
                        <a:t>Milestone</a:t>
                      </a:r>
                      <a:endParaRPr lang="en-IN" dirty="0"/>
                    </a:p>
                  </a:txBody>
                  <a:tcPr/>
                </a:tc>
                <a:tc>
                  <a:txBody>
                    <a:bodyPr/>
                    <a:lstStyle/>
                    <a:p>
                      <a:r>
                        <a:rPr lang="en-US" dirty="0"/>
                        <a:t>Timelines </a:t>
                      </a:r>
                      <a:r>
                        <a:rPr lang="en-US"/>
                        <a:t>(tentative)</a:t>
                      </a:r>
                      <a:endParaRPr lang="en-IN" dirty="0"/>
                    </a:p>
                  </a:txBody>
                  <a:tcPr/>
                </a:tc>
                <a:extLst>
                  <a:ext uri="{0D108BD9-81ED-4DB2-BD59-A6C34878D82A}">
                    <a16:rowId xmlns:a16="http://schemas.microsoft.com/office/drawing/2014/main" val="4102999554"/>
                  </a:ext>
                </a:extLst>
              </a:tr>
              <a:tr h="370840">
                <a:tc>
                  <a:txBody>
                    <a:bodyPr/>
                    <a:lstStyle/>
                    <a:p>
                      <a:r>
                        <a:rPr lang="en-US" dirty="0"/>
                        <a:t>Domain identification &amp; dataset collection</a:t>
                      </a:r>
                      <a:endParaRPr lang="en-IN" dirty="0"/>
                    </a:p>
                  </a:txBody>
                  <a:tcPr/>
                </a:tc>
                <a:tc>
                  <a:txBody>
                    <a:bodyPr/>
                    <a:lstStyle/>
                    <a:p>
                      <a:r>
                        <a:rPr lang="en-US" dirty="0"/>
                        <a:t>September 15, 2023</a:t>
                      </a:r>
                      <a:endParaRPr lang="en-IN" dirty="0"/>
                    </a:p>
                  </a:txBody>
                  <a:tcPr/>
                </a:tc>
                <a:extLst>
                  <a:ext uri="{0D108BD9-81ED-4DB2-BD59-A6C34878D82A}">
                    <a16:rowId xmlns:a16="http://schemas.microsoft.com/office/drawing/2014/main" val="2887403705"/>
                  </a:ext>
                </a:extLst>
              </a:tr>
              <a:tr h="370840">
                <a:tc>
                  <a:txBody>
                    <a:bodyPr/>
                    <a:lstStyle/>
                    <a:p>
                      <a:r>
                        <a:rPr lang="en-US" dirty="0"/>
                        <a:t>Implementation of Objective 1</a:t>
                      </a:r>
                      <a:endParaRPr lang="en-IN" dirty="0"/>
                    </a:p>
                  </a:txBody>
                  <a:tcPr/>
                </a:tc>
                <a:tc>
                  <a:txBody>
                    <a:bodyPr/>
                    <a:lstStyle/>
                    <a:p>
                      <a:r>
                        <a:rPr lang="en-US" dirty="0"/>
                        <a:t>October 15, 2023</a:t>
                      </a:r>
                      <a:endParaRPr lang="en-IN" dirty="0"/>
                    </a:p>
                  </a:txBody>
                  <a:tcPr/>
                </a:tc>
                <a:extLst>
                  <a:ext uri="{0D108BD9-81ED-4DB2-BD59-A6C34878D82A}">
                    <a16:rowId xmlns:a16="http://schemas.microsoft.com/office/drawing/2014/main" val="21418206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Implementation of Objective 2</a:t>
                      </a:r>
                      <a:endParaRPr lang="en-IN" dirty="0"/>
                    </a:p>
                  </a:txBody>
                  <a:tcPr/>
                </a:tc>
                <a:tc>
                  <a:txBody>
                    <a:bodyPr/>
                    <a:lstStyle/>
                    <a:p>
                      <a:r>
                        <a:rPr lang="en-US" dirty="0"/>
                        <a:t>November 30, 2023</a:t>
                      </a:r>
                      <a:endParaRPr lang="en-IN" dirty="0"/>
                    </a:p>
                  </a:txBody>
                  <a:tcPr/>
                </a:tc>
                <a:extLst>
                  <a:ext uri="{0D108BD9-81ED-4DB2-BD59-A6C34878D82A}">
                    <a16:rowId xmlns:a16="http://schemas.microsoft.com/office/drawing/2014/main" val="17093436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Implementation of Objective 3</a:t>
                      </a:r>
                      <a:endParaRPr lang="en-IN" dirty="0"/>
                    </a:p>
                  </a:txBody>
                  <a:tcPr/>
                </a:tc>
                <a:tc>
                  <a:txBody>
                    <a:bodyPr/>
                    <a:lstStyle/>
                    <a:p>
                      <a:r>
                        <a:rPr lang="en-US" dirty="0"/>
                        <a:t>March 15, 2024</a:t>
                      </a:r>
                      <a:endParaRPr lang="en-IN" dirty="0"/>
                    </a:p>
                  </a:txBody>
                  <a:tcPr/>
                </a:tc>
                <a:extLst>
                  <a:ext uri="{0D108BD9-81ED-4DB2-BD59-A6C34878D82A}">
                    <a16:rowId xmlns:a16="http://schemas.microsoft.com/office/drawing/2014/main" val="2265491020"/>
                  </a:ext>
                </a:extLst>
              </a:tr>
            </a:tbl>
          </a:graphicData>
        </a:graphic>
      </p:graphicFrame>
    </p:spTree>
    <p:extLst>
      <p:ext uri="{BB962C8B-B14F-4D97-AF65-F5344CB8AC3E}">
        <p14:creationId xmlns:p14="http://schemas.microsoft.com/office/powerpoint/2010/main" val="896032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19E93-C15F-6213-AB48-0171E7506867}"/>
              </a:ext>
            </a:extLst>
          </p:cNvPr>
          <p:cNvSpPr>
            <a:spLocks noGrp="1"/>
          </p:cNvSpPr>
          <p:nvPr>
            <p:ph type="title"/>
          </p:nvPr>
        </p:nvSpPr>
        <p:spPr>
          <a:xfrm>
            <a:off x="1134987" y="823932"/>
            <a:ext cx="10058400" cy="731492"/>
          </a:xfrm>
        </p:spPr>
        <p:txBody>
          <a:bodyPr/>
          <a:lstStyle/>
          <a:p>
            <a:r>
              <a:rPr lang="en-US" dirty="0"/>
              <a:t>DATASETS</a:t>
            </a:r>
            <a:endParaRPr lang="en-IN" dirty="0"/>
          </a:p>
        </p:txBody>
      </p:sp>
      <p:sp>
        <p:nvSpPr>
          <p:cNvPr id="3" name="Content Placeholder 2">
            <a:extLst>
              <a:ext uri="{FF2B5EF4-FFF2-40B4-BE49-F238E27FC236}">
                <a16:creationId xmlns:a16="http://schemas.microsoft.com/office/drawing/2014/main" id="{B343E210-E680-2CC0-D186-FADE08E5CEE7}"/>
              </a:ext>
            </a:extLst>
          </p:cNvPr>
          <p:cNvSpPr>
            <a:spLocks noGrp="1"/>
          </p:cNvSpPr>
          <p:nvPr>
            <p:ph idx="1"/>
          </p:nvPr>
        </p:nvSpPr>
        <p:spPr>
          <a:xfrm>
            <a:off x="1066800" y="1791094"/>
            <a:ext cx="10058400" cy="4506011"/>
          </a:xfrm>
        </p:spPr>
        <p:txBody>
          <a:bodyPr>
            <a:normAutofit fontScale="62500" lnSpcReduction="20000"/>
          </a:bodyPr>
          <a:lstStyle/>
          <a:p>
            <a:r>
              <a:rPr lang="en-IN" sz="3200" b="1" i="0" dirty="0">
                <a:solidFill>
                  <a:srgbClr val="202124"/>
                </a:solidFill>
                <a:effectLst/>
                <a:latin typeface="Inter"/>
              </a:rPr>
              <a:t>latest_ticket_data.csv</a:t>
            </a:r>
          </a:p>
          <a:p>
            <a:r>
              <a:rPr lang="en-US" dirty="0">
                <a:solidFill>
                  <a:srgbClr val="3C4043"/>
                </a:solidFill>
                <a:latin typeface="Inter"/>
              </a:rPr>
              <a:t>Dataset of an IT company, internal service requests. The data set is in the csv format and contains 3000 internal service requests with 2 features.</a:t>
            </a:r>
          </a:p>
          <a:p>
            <a:r>
              <a:rPr lang="en-US" dirty="0">
                <a:solidFill>
                  <a:srgbClr val="3C4043"/>
                </a:solidFill>
                <a:latin typeface="Inter"/>
              </a:rPr>
              <a:t>URL - https://www.kaggle.com/datasets/aniketg11/supportticketsclassification/download?datasetVersionNumber=1</a:t>
            </a:r>
          </a:p>
          <a:p>
            <a:r>
              <a:rPr lang="en-IN" sz="3200" b="1" i="0" dirty="0">
                <a:solidFill>
                  <a:srgbClr val="202124"/>
                </a:solidFill>
                <a:effectLst/>
                <a:latin typeface="Inter"/>
              </a:rPr>
              <a:t>all_tickets.csv</a:t>
            </a:r>
          </a:p>
          <a:p>
            <a:r>
              <a:rPr lang="en-US" dirty="0">
                <a:solidFill>
                  <a:srgbClr val="3C4043"/>
                </a:solidFill>
                <a:latin typeface="Inter"/>
              </a:rPr>
              <a:t>Dataset of</a:t>
            </a:r>
            <a:r>
              <a:rPr lang="en-US" b="0" i="0" dirty="0">
                <a:solidFill>
                  <a:srgbClr val="3C4043"/>
                </a:solidFill>
                <a:effectLst/>
                <a:latin typeface="Inter"/>
              </a:rPr>
              <a:t> an IT company, internal service requests. The data set is in the csv format and contains 48,549 internal service requests with 9 features.</a:t>
            </a:r>
          </a:p>
          <a:p>
            <a:r>
              <a:rPr lang="en-US" dirty="0">
                <a:solidFill>
                  <a:srgbClr val="3C4043"/>
                </a:solidFill>
                <a:latin typeface="Inter"/>
              </a:rPr>
              <a:t>URL - https://www.kaggle.com/datasets/aniketg11/supportticketsclassification/download?datasetVersionNumber=1</a:t>
            </a:r>
          </a:p>
          <a:p>
            <a:r>
              <a:rPr lang="en-IN" sz="3200" b="1" i="0" dirty="0">
                <a:solidFill>
                  <a:srgbClr val="202124"/>
                </a:solidFill>
                <a:effectLst/>
                <a:latin typeface="Inter"/>
              </a:rPr>
              <a:t>complaints-2021-05-14_08_16_.json</a:t>
            </a:r>
          </a:p>
          <a:p>
            <a:r>
              <a:rPr lang="en-US" dirty="0">
                <a:solidFill>
                  <a:srgbClr val="3C4043"/>
                </a:solidFill>
                <a:latin typeface="Inter"/>
              </a:rPr>
              <a:t>Dataset of</a:t>
            </a:r>
            <a:r>
              <a:rPr lang="en-US" b="0" i="0" dirty="0">
                <a:solidFill>
                  <a:srgbClr val="3C4043"/>
                </a:solidFill>
                <a:effectLst/>
                <a:latin typeface="Inter"/>
              </a:rPr>
              <a:t> a Bank – JP Morgan, </a:t>
            </a:r>
            <a:r>
              <a:rPr lang="en-US" dirty="0">
                <a:solidFill>
                  <a:srgbClr val="3C4043"/>
                </a:solidFill>
                <a:latin typeface="Inter"/>
              </a:rPr>
              <a:t>ex</a:t>
            </a:r>
            <a:r>
              <a:rPr lang="en-US" b="0" i="0" dirty="0">
                <a:solidFill>
                  <a:srgbClr val="3C4043"/>
                </a:solidFill>
                <a:effectLst/>
                <a:latin typeface="Inter"/>
              </a:rPr>
              <a:t>ternal customer complaints. The data set is in the Json format and contains 78,313 internal service requests with 22 features.</a:t>
            </a:r>
          </a:p>
          <a:p>
            <a:r>
              <a:rPr lang="en-US" dirty="0">
                <a:solidFill>
                  <a:srgbClr val="3C4043"/>
                </a:solidFill>
                <a:latin typeface="Inter"/>
              </a:rPr>
              <a:t>URL - https://www.kaggle.com/datasets/venkatasubramanian/automatic-ticket-classification/download?datasetVersionNumber=1 </a:t>
            </a:r>
          </a:p>
          <a:p>
            <a:r>
              <a:rPr lang="en-US" sz="3200" b="1" dirty="0">
                <a:solidFill>
                  <a:srgbClr val="202124"/>
                </a:solidFill>
                <a:latin typeface="Inter"/>
              </a:rPr>
              <a:t>support-logiciels-libres-interministeriel-2012-2015-tickets.csv</a:t>
            </a:r>
          </a:p>
          <a:p>
            <a:r>
              <a:rPr lang="en-US" sz="2100" dirty="0">
                <a:solidFill>
                  <a:srgbClr val="3C4043"/>
                </a:solidFill>
                <a:latin typeface="Inter"/>
              </a:rPr>
              <a:t>Dataset contains list of tickets in French language opened as part of the inter-ministerial free software support market between the end of 2012 and 2015. It contains 517 internal service requests with 10 features.</a:t>
            </a:r>
          </a:p>
          <a:p>
            <a:r>
              <a:rPr lang="en-US" dirty="0">
                <a:solidFill>
                  <a:srgbClr val="3C4043"/>
                </a:solidFill>
                <a:latin typeface="Inter"/>
              </a:rPr>
              <a:t>URL - https://www.data.gouv.fr/fr/datasets/r/69b7e2c1-36e1-4ef4-a709-6f694b85735e</a:t>
            </a:r>
            <a:endParaRPr lang="en-US" b="0" i="0" dirty="0">
              <a:solidFill>
                <a:srgbClr val="3C4043"/>
              </a:solidFill>
              <a:effectLst/>
              <a:latin typeface="Inter"/>
            </a:endParaRPr>
          </a:p>
        </p:txBody>
      </p:sp>
    </p:spTree>
    <p:extLst>
      <p:ext uri="{BB962C8B-B14F-4D97-AF65-F5344CB8AC3E}">
        <p14:creationId xmlns:p14="http://schemas.microsoft.com/office/powerpoint/2010/main" val="1035848032"/>
      </p:ext>
    </p:extLst>
  </p:cSld>
  <p:clrMapOvr>
    <a:masterClrMapping/>
  </p:clrMapOvr>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TOC_FormalLanguageProblems</Template>
  <TotalTime>576</TotalTime>
  <Words>1386</Words>
  <Application>Microsoft Office PowerPoint</Application>
  <PresentationFormat>Widescreen</PresentationFormat>
  <Paragraphs>114</Paragraphs>
  <Slides>14</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2" baseType="lpstr">
      <vt:lpstr>Arial</vt:lpstr>
      <vt:lpstr>Calibri</vt:lpstr>
      <vt:lpstr>Calibri Light</vt:lpstr>
      <vt:lpstr>Inter</vt:lpstr>
      <vt:lpstr>Nunito</vt:lpstr>
      <vt:lpstr>Wingdings</vt:lpstr>
      <vt:lpstr>Retrospect</vt:lpstr>
      <vt:lpstr>Packager Shell Object</vt:lpstr>
      <vt:lpstr>A SEMI-SUPERVISED AND BI-LINGUAL SHORT TEXT CLASSIFICATION MODEL FOR SUPPORT TICKETS </vt:lpstr>
      <vt:lpstr>CONTENTS</vt:lpstr>
      <vt:lpstr>INTRODUCTION</vt:lpstr>
      <vt:lpstr>PROBLEM STATEMENT</vt:lpstr>
      <vt:lpstr>LIMITATIONS</vt:lpstr>
      <vt:lpstr>OBJECTIVES</vt:lpstr>
      <vt:lpstr>PROPOSED METHODOLOGY</vt:lpstr>
      <vt:lpstr>PROJECT PLAN</vt:lpstr>
      <vt:lpstr>DATASETS</vt:lpstr>
      <vt:lpstr>ALGORITHMS</vt:lpstr>
      <vt:lpstr>Implementation of Objective-1</vt:lpstr>
      <vt:lpstr>SUMMARY</vt:lpstr>
      <vt:lpstr>LSTM</vt:lpstr>
      <vt:lpstr>Transformers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SEMI-SUPERVISED BILINGUAL SHORT TEXT CLASSIFICATION FOR SUPPORT TICKETS</dc:title>
  <dc:creator>IIITK</dc:creator>
  <cp:lastModifiedBy>Anwin Varghese</cp:lastModifiedBy>
  <cp:revision>90</cp:revision>
  <dcterms:created xsi:type="dcterms:W3CDTF">2022-02-06T23:49:41Z</dcterms:created>
  <dcterms:modified xsi:type="dcterms:W3CDTF">2023-10-14T05:01:08Z</dcterms:modified>
</cp:coreProperties>
</file>