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2" r:id="rId6"/>
    <p:sldId id="264" r:id="rId7"/>
    <p:sldId id="261" r:id="rId8"/>
    <p:sldId id="278" r:id="rId9"/>
    <p:sldId id="279" r:id="rId10"/>
    <p:sldId id="277" r:id="rId11"/>
    <p:sldId id="284" r:id="rId12"/>
    <p:sldId id="286" r:id="rId13"/>
    <p:sldId id="285" r:id="rId14"/>
    <p:sldId id="282" r:id="rId15"/>
    <p:sldId id="288" r:id="rId16"/>
    <p:sldId id="289" r:id="rId17"/>
    <p:sldId id="290" r:id="rId18"/>
    <p:sldId id="287" r:id="rId19"/>
    <p:sldId id="283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5DB0-5BCE-40D3-A63D-EEAB3C85CEB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C783-EA39-4FDD-A371-81E691FD8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5C783-EA39-4FDD-A371-81E691FD80A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4581C8-ABD5-461E-A92B-F7F80438DFCF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B3E-4E8C-4469-95E7-334CD7028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SEMI-SUPERVISED BI-LINGUAL TOPIC MODEL FOR IT TICKETS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23221-05FF-498C-8FEA-3851E6390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000" dirty="0"/>
              <a:t>ANWIN VARGHESE</a:t>
            </a:r>
          </a:p>
          <a:p>
            <a:pPr algn="ctr"/>
            <a:r>
              <a:rPr lang="en-US" dirty="0"/>
              <a:t>2021MCS120017</a:t>
            </a:r>
          </a:p>
          <a:p>
            <a:pPr algn="ctr"/>
            <a:endParaRPr lang="en-US" dirty="0"/>
          </a:p>
          <a:p>
            <a:pPr algn="ctr"/>
            <a:r>
              <a:rPr lang="en-US" sz="1900" b="1" dirty="0"/>
              <a:t>December 10, 2023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56786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0E87-A3FC-A98F-0EEC-6EF7D58C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OBJECTIVE-1 IMPLEMENTATION</a:t>
            </a:r>
            <a:br>
              <a:rPr lang="en-US" dirty="0"/>
            </a:br>
            <a:r>
              <a:rPr lang="en-US" dirty="0" err="1"/>
              <a:t>SciKit</a:t>
            </a:r>
            <a:r>
              <a:rPr lang="en-US" dirty="0"/>
              <a:t> Learn- LDA &amp; LSA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BDCBA-E55B-EBE0-38A5-86FF2963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8" y="1930646"/>
            <a:ext cx="4440024" cy="4309116"/>
          </a:xfr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E4EC4A5-55E0-D132-42D1-03596F68F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165563"/>
              </p:ext>
            </p:extLst>
          </p:nvPr>
        </p:nvGraphicFramePr>
        <p:xfrm>
          <a:off x="10567988" y="5116512"/>
          <a:ext cx="66357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64200" imgH="439560" progId="Package">
                  <p:embed/>
                </p:oleObj>
              </mc:Choice>
              <mc:Fallback>
                <p:oleObj name="Packager Shell Object" showAsIcon="1" r:id="rId3" imgW="6642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7988" y="5116512"/>
                        <a:ext cx="663575" cy="457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5A0A98-CB2E-C357-B804-F635C3194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423" y="1930646"/>
            <a:ext cx="4325378" cy="43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2A27-9890-D439-74F9-04EE2D96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OBJECTIVE-1 IMPLEMENTATION</a:t>
            </a:r>
            <a:br>
              <a:rPr lang="en-US" dirty="0"/>
            </a:br>
            <a:r>
              <a:rPr lang="en-US" dirty="0" err="1"/>
              <a:t>Gensim</a:t>
            </a:r>
            <a:r>
              <a:rPr lang="en-US" dirty="0"/>
              <a:t> - NMF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45667-E242-1A70-0F12-9BD71780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48" y="1846263"/>
            <a:ext cx="7900429" cy="4022725"/>
          </a:xfrm>
        </p:spPr>
      </p:pic>
    </p:spTree>
    <p:extLst>
      <p:ext uri="{BB962C8B-B14F-4D97-AF65-F5344CB8AC3E}">
        <p14:creationId xmlns:p14="http://schemas.microsoft.com/office/powerpoint/2010/main" val="134793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E147-83EF-3A05-C2D5-2093A597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OBJECTIVE-1 Visualization </a:t>
            </a:r>
            <a:r>
              <a:rPr lang="en-US" dirty="0" err="1"/>
              <a:t>pyLDAvis</a:t>
            </a:r>
            <a:r>
              <a:rPr lang="en-US" dirty="0"/>
              <a:t> &amp; Bokeh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9192D-886A-6F66-7DD0-052EE5EB9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96" y="1865116"/>
            <a:ext cx="4120714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CAF1B-145C-44BB-0478-418263E31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01" y="1865116"/>
            <a:ext cx="6294766" cy="36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91D1-8A9D-48FC-6BB3-2D1DDA58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Quality Metrics – Word Cloud &amp; Top n words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31D2A-2C45-9A15-3E1F-F6AC3643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19" y="2298750"/>
            <a:ext cx="5239084" cy="2669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0D90A-1FAF-CCE4-04F3-B625201DC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81" y="1978242"/>
            <a:ext cx="3975077" cy="1450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14699-36A1-D92E-881E-A80C234C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98" y="3874416"/>
            <a:ext cx="4204730" cy="16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all_tickets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754595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0.7308994079114373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-19.153225808973993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-12.93062346333321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-0.4684703853988069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0.7338597967242195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-19.144084181043894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-13.089750994834631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-0.4740096418208119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0.7066598801063046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-18.581058351487716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-12.456365427104426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-0.4511255906960396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0.6872399455544336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-17.672569947901017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-11.006821573535806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-0.40597623585281106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0.7553662975462837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-19.687586738830632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-13.13538967144806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-0.4755634626871647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0.7012034363093355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-18.332419877402383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-12.788289975364261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-0.46583825240001814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0.44277923134354824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-4.335385217665007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-2.029696947662671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-0.031675891913764485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0.49108100127495175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-5.797941219415932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-1.9587533293244106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0.036257978391834346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8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complaints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959815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0.7195216847431853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-18.64964066879893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-12.580378895406016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-0.45678583211515306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0.6547900487206105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-17.234188595419884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-11.228701099762565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-0.4069495895289611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0.5824401685143206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-15.36872627636032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-9.638171191794743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-0.35029990502053676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0.6118690708072779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-15.697452121300406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-10.842321267634834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-0.3955119071279773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0.7443648901047881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-19.459504232968918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-12.235247979953696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-0.4434985139158049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0.6778730187096647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-17.472318166060347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-12.590358805766675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-0.45969405877446834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0.4043841528097378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-2.467365338613526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-0.21512798629177698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0.0054825905980013965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0.5304336847668605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-2.0991738393963684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-0.16214295288344877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0.052055372170235786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99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latest_tickets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472037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0.7832244706640701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-21.009950636239633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-16.133576597787588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-0.5781194831584026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0.782590625787148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-20.997562481908282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-16.12280441955316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-0.5779547165429033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0.7819971614661654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-20.996827589613474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-16.067431566363272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-0.5760336643574712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0.7982852663214071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-21.470707540584513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-16.471058664580795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-0.5916522029694039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0.798053673614751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-21.37442244023256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-16.5057534546176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-0.5930764386865868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0.7810169740126216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-20.939570312150575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-16.0832767367334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-0.5758110704051623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0.39927431534158636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-6.411422793204243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-6.410802634834008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-0.1887245213971136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0.5016714665051119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-5.106595975418942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-2.2791326503119773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0.06153880262997759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3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3A87-97C4-45F8-4940-4757AC3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OBJECTIVE-2 IMPLEMENTATION</a:t>
            </a:r>
            <a:br>
              <a:rPr lang="en-US" dirty="0"/>
            </a:br>
            <a:r>
              <a:rPr lang="en-US" dirty="0"/>
              <a:t>Model Evaluation for </a:t>
            </a:r>
            <a:r>
              <a:rPr lang="en-US" dirty="0" err="1"/>
              <a:t>support_tickets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5467EA-DF76-9DA5-B5A3-B1B4FBEBE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960262"/>
              </p:ext>
            </p:extLst>
          </p:nvPr>
        </p:nvGraphicFramePr>
        <p:xfrm>
          <a:off x="539960" y="1773711"/>
          <a:ext cx="10615720" cy="331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128">
                  <a:extLst>
                    <a:ext uri="{9D8B030D-6E8A-4147-A177-3AD203B41FA5}">
                      <a16:colId xmlns:a16="http://schemas.microsoft.com/office/drawing/2014/main" val="3105579377"/>
                    </a:ext>
                  </a:extLst>
                </a:gridCol>
                <a:gridCol w="2177685">
                  <a:extLst>
                    <a:ext uri="{9D8B030D-6E8A-4147-A177-3AD203B41FA5}">
                      <a16:colId xmlns:a16="http://schemas.microsoft.com/office/drawing/2014/main" val="109046415"/>
                    </a:ext>
                  </a:extLst>
                </a:gridCol>
                <a:gridCol w="2427806">
                  <a:extLst>
                    <a:ext uri="{9D8B030D-6E8A-4147-A177-3AD203B41FA5}">
                      <a16:colId xmlns:a16="http://schemas.microsoft.com/office/drawing/2014/main" val="1040736142"/>
                    </a:ext>
                  </a:extLst>
                </a:gridCol>
                <a:gridCol w="2215289">
                  <a:extLst>
                    <a:ext uri="{9D8B030D-6E8A-4147-A177-3AD203B41FA5}">
                      <a16:colId xmlns:a16="http://schemas.microsoft.com/office/drawing/2014/main" val="20630532"/>
                    </a:ext>
                  </a:extLst>
                </a:gridCol>
                <a:gridCol w="2404812">
                  <a:extLst>
                    <a:ext uri="{9D8B030D-6E8A-4147-A177-3AD203B41FA5}">
                      <a16:colId xmlns:a16="http://schemas.microsoft.com/office/drawing/2014/main" val="2822113737"/>
                    </a:ext>
                  </a:extLst>
                </a:gridCol>
              </a:tblGrid>
              <a:tr h="584168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c_v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u_mass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c_uci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Coherence Score (</a:t>
                      </a:r>
                      <a:r>
                        <a:rPr lang="en-IN" sz="1400" dirty="0" err="1"/>
                        <a:t>c</a:t>
                      </a:r>
                      <a:r>
                        <a:rPr lang="en-IN" sz="1400" err="1"/>
                        <a:t>_</a:t>
                      </a:r>
                      <a:r>
                        <a:rPr lang="en-IN" sz="1400"/>
                        <a:t>npmi</a:t>
                      </a:r>
                      <a:r>
                        <a:rPr lang="en-IN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5676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-23.038906709338264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519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LDA Multicore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-22.983634806459513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91264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Ensemble LDA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-22.983634806459513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70191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LSI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0.5497929557871809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-22.764989383135845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-0.7117129979274065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37149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US" sz="1400" dirty="0"/>
                        <a:t>HDP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0.549792955787181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-22.806187180967324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-19.448235011960648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-0.7117129979274066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5477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/>
                        <a:t>NMF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0.5497929557871809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-22.75547854596353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-19.44823501196065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-0.7117129979274066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3718"/>
                  </a:ext>
                </a:extLst>
              </a:tr>
              <a:tr h="357288">
                <a:tc>
                  <a:txBody>
                    <a:bodyPr/>
                    <a:lstStyle/>
                    <a:p>
                      <a:r>
                        <a:rPr lang="en-IN" sz="1400" dirty="0"/>
                        <a:t>CorEX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0.4815246979171907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-18.7793655343436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-14.190163078440397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-0.44581259054100075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19548"/>
                  </a:ext>
                </a:extLst>
              </a:tr>
              <a:tr h="338446">
                <a:tc>
                  <a:txBody>
                    <a:bodyPr/>
                    <a:lstStyle/>
                    <a:p>
                      <a:r>
                        <a:rPr lang="en-IN" sz="1400" dirty="0" err="1"/>
                        <a:t>BerTopic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0.38927932703655355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-10.927026441593382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-6.517487748752832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-0.09106441464177345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06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0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0A03-A9AD-2FF2-27D5-C477C45B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Topic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C63B-5149-8665-7640-4AFF9A8B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Guided LDA (Seeded LDA)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Anchored CorEX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Guided BERT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Zero-Shot and Few-Shot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Task-aware representation of sentences (TARS) within </a:t>
            </a:r>
            <a:r>
              <a:rPr lang="en-US" dirty="0"/>
              <a:t>Flair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NLI BART (Bidirectional and Auto-Regressive Transformer) &amp; </a:t>
            </a:r>
            <a:r>
              <a:rPr lang="en-US" dirty="0" err="1"/>
              <a:t>roBERTa</a:t>
            </a:r>
            <a:r>
              <a:rPr lang="en-US" dirty="0"/>
              <a:t> (Robustly Optimized BERT Pretraining Approach) within Hugging Face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>
              <a:buNone/>
            </a:pPr>
            <a:r>
              <a:rPr lang="en-US" dirty="0"/>
              <a:t>These Models largely used for short text data User Generated Content emotions detection, summarization etc. Possibly can be used for IT tickets first-level categorizations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92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D09E-486D-989F-B1FC-FAAB4DB4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NOVEL TM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0CE19-328A-BBB4-4F58-04F9BCD6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068830"/>
            <a:ext cx="6949440" cy="2720340"/>
          </a:xfrm>
        </p:spPr>
      </p:pic>
    </p:spTree>
    <p:extLst>
      <p:ext uri="{BB962C8B-B14F-4D97-AF65-F5344CB8AC3E}">
        <p14:creationId xmlns:p14="http://schemas.microsoft.com/office/powerpoint/2010/main" val="390340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DCD-8420-474C-8C4A-EAB128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699-1539-4F65-8C06-0311CE17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767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Topic Models &amp; 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Objective-1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Objective-2 Implementation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Proposed Novel TM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0458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406-C3B0-4926-AB20-68EF3453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AB81-0327-4C4E-8C27-AE07E7E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objectives PO1 is implemented using LDA, LSA, HDP, NMF, CorEX &amp; BERTopic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objective PO2 is implemented using qualitative &amp; quantitative TM evaluations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project objective PO3, experiments on leveraging a semi-supervised and hierarchical TM as per the proposed TM design is currently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58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F2FA-191D-456A-9DA4-7C62BDEC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6C6B-7134-4235-9448-4CF70061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" y="1845734"/>
            <a:ext cx="10354402" cy="4432518"/>
          </a:xfrm>
        </p:spPr>
        <p:txBody>
          <a:bodyPr>
            <a:normAutofit fontScale="62500" lnSpcReduction="20000"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Alessandro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Zangari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Matteo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Marcuzzo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Michele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Schiavinato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Andrea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Gasparetto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Andrea Albarelli, Ticket automation: An insight into current research with applications to multi-level classification scenarios, Expert Systems with Applications, Volume 225, 2023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Gabriele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Papadia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Massimo Pacella, Massimiliano Perrone, and Vincenzo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Giliberti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. A comparison of different topic modeling methods through a real case study of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italian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 customer care. Algorithms, 16(2):94, February 2023.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dirty="0">
              <a:solidFill>
                <a:srgbClr val="000000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C.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Pidej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 and S.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Thaicharoen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, "Bilingual IT Service Desk Ticket Classification Using Language Model Pre-training Techniques," 2021 16th International Joint Symposium on Artificial Intelligence and Natural Language Processing (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iSAI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-NLP), Ayutthaya, Thailand, 2021, pp. 1-6,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doi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: 10.1109/iSAI-NLP54397.2021.9678179.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kern="1200" dirty="0">
              <a:solidFill>
                <a:srgbClr val="000000"/>
              </a:solidFill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Zicari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 P., 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Folino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 G., 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Guarascio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 M., Pontieri L. Discovering accurate deep learning based predictive models for automatic customer support ticket classification. Proceedings of the 36th annual </a:t>
            </a:r>
            <a:r>
              <a:rPr lang="en-IN" sz="2200" b="0" i="0" u="none" strike="noStrike" kern="1200" dirty="0" err="1">
                <a:solidFill>
                  <a:srgbClr val="000000"/>
                </a:solidFill>
                <a:effectLst/>
              </a:rPr>
              <a:t>acm</a:t>
            </a: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 symposium on applied computing, Association for Computing Machinery, New York, NY, USA (2021), pp. 1098-1101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Al-</a:t>
            </a:r>
            <a:r>
              <a:rPr lang="en-US" sz="2200" dirty="0" err="1">
                <a:solidFill>
                  <a:srgbClr val="000000"/>
                </a:solidFill>
              </a:rPr>
              <a:t>Hawari</a:t>
            </a:r>
            <a:r>
              <a:rPr lang="en-US" sz="2200" dirty="0">
                <a:solidFill>
                  <a:srgbClr val="000000"/>
                </a:solidFill>
              </a:rPr>
              <a:t> F., Barham H., A machine learning based help desk system for IT service management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</a:rPr>
              <a:t>Journal of King Saud University - Computer and Information Sciences, 33 (6) (2021), pp. 702-718, 10.1016/j.jksuci.2019.04.001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200" b="1" i="0" u="none" strike="noStrike" kern="1200" dirty="0">
              <a:solidFill>
                <a:srgbClr val="FFFFFF"/>
              </a:solidFill>
              <a:effectLst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kern="1200" dirty="0">
                <a:solidFill>
                  <a:srgbClr val="FFFFFF"/>
                </a:solidFill>
                <a:effectLst/>
              </a:rPr>
              <a:t>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</a:rPr>
              <a:t>Kishaloy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Task-Halder et al, Aware Representation of Sentences for Generic Text Classification,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</a:rPr>
              <a:t>roceedings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of the 28th International Conference on Computational Linguistics, 2020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fontAlgn="t">
              <a:spcBef>
                <a:spcPts val="0"/>
              </a:spcBef>
              <a:spcAft>
                <a:spcPts val="0"/>
              </a:spcAft>
            </a:pPr>
            <a:r>
              <a:rPr lang="en-IN" sz="2200" dirty="0"/>
              <a:t>Jacob Devlin, Ming-Wei Chang, Kenton Lee, and Kristina Toutanova. BERT: Pre-training of deep bidirectional transformers for language understanding. 2018. </a:t>
            </a:r>
            <a:endParaRPr lang="en-IN" sz="2200" b="0" i="0" u="none" strike="noStrike" kern="1200" dirty="0">
              <a:solidFill>
                <a:srgbClr val="000000"/>
              </a:solidFill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IN" sz="2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200" b="0" i="0" u="none" strike="noStrike" kern="1200" dirty="0">
                <a:solidFill>
                  <a:srgbClr val="000000"/>
                </a:solidFill>
                <a:effectLst/>
              </a:rPr>
              <a:t>Koehler, Jana, et al. "Towards intelligent process support for customer service desks: Extracting problem descriptions from noisy and multi-lingual texts." </a:t>
            </a:r>
            <a:r>
              <a:rPr lang="en-IN" sz="2200" b="0" i="1" u="none" strike="noStrike" kern="1200" dirty="0">
                <a:solidFill>
                  <a:srgbClr val="000000"/>
                </a:solidFill>
                <a:effectLst/>
              </a:rPr>
              <a:t>Business Process Management </a:t>
            </a:r>
            <a:r>
              <a:rPr lang="en-IN" sz="1800" b="0" i="1" u="none" strike="noStrike" kern="1200" dirty="0">
                <a:solidFill>
                  <a:srgbClr val="000000"/>
                </a:solidFill>
                <a:effectLst/>
              </a:rPr>
              <a:t>Workshops: BPM 2017 International Workshops, Barcelona, Spain, September 10-11, 2017, Revised Papers 15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</a:rPr>
              <a:t>. Springer International Publishing, 2018.</a:t>
            </a:r>
          </a:p>
        </p:txBody>
      </p:sp>
    </p:spTree>
    <p:extLst>
      <p:ext uri="{BB962C8B-B14F-4D97-AF65-F5344CB8AC3E}">
        <p14:creationId xmlns:p14="http://schemas.microsoft.com/office/powerpoint/2010/main" val="420024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2CEA-5C25-41B2-BE6B-086CD22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70A4-017A-40B5-B774-099D4105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Customer support is one of the main aspects of any business – products or services for retaining customers and a key goodwill feature that can lead to further market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 request is received in multiple ways. Customer requests in social media, </a:t>
            </a:r>
            <a:r>
              <a:rPr lang="en-IN" sz="1800" dirty="0"/>
              <a:t>call helpline number, email customer support mailbox, use product/service chatbot, visits service centre etc. All these get aggregated in an IT ticket management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All the support tickets needs to be classified to the correct product/service problem area in order to provide the right support within expected Service Level Agreements (SLA). Breach of SLA leads to huge financial penalty &amp; loss of goodwill.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 order to provide timely support within agreed SLA there is need to classify the IT tickets accurately and fast.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Practical industry scenarios do not generally require either a supervised or an unsupervised classification and generally requires a semi-supervised short text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66848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FCF-C55F-B1A6-D6BF-69D2212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919F-E5C5-7E1F-D162-D430CE00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is user generated content (UGC) and is short-text with limited count of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contain domain related jargons. Hence, it is challenging to come up with a generic topic classification model which is domain agnostic.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be composed of different languages due to the globalization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tickets might require topic categorization and sub-categorization depending on the product/service.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ticket text might contain private, confidential &amp; restricted text, hence we need to mask or remove these texts before applying the classification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exists very few non-English IT ticket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76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B75B-729A-4FA6-93F5-2A672F3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29F1-57EB-48BF-ABA2-7819BCD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r>
              <a:rPr lang="en-US" sz="2400" b="1" dirty="0"/>
              <a:t>Given a large corpus of IT tickets in English and French, we need to optimally categorize and segregate the tickets.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6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CD6-9D78-40F8-BB94-5D7471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A8D2-FCBE-4EB6-A0DC-4D2B9B0C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1 (PO1) – What are the existing Topic Models available for short text and IT ticket classification?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2 (PO2) – What are the various short-text Topic Modeling evaluation metrics available 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Project Objective 3 (PO3) – Propose a novel semi-supervised short text classification algorithm intended for IT ticket classification.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44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A022-5FB4-427B-8324-121A4F40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E24F50-9F30-48A6-CCFB-AD47B6B39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25548"/>
              </p:ext>
            </p:extLst>
          </p:nvPr>
        </p:nvGraphicFramePr>
        <p:xfrm>
          <a:off x="1066800" y="269791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745916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0824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Timelines </a:t>
                      </a:r>
                      <a:r>
                        <a:rPr lang="en-US"/>
                        <a:t>(tentative)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identification &amp; dataset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of Objective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30,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15,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9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9E93-C15F-6213-AB48-0171E750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87" y="823932"/>
            <a:ext cx="10058400" cy="731492"/>
          </a:xfrm>
        </p:spPr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3E210-E680-2CC0-D186-FADE08E5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094"/>
            <a:ext cx="10058400" cy="4506011"/>
          </a:xfrm>
        </p:spPr>
        <p:txBody>
          <a:bodyPr>
            <a:normAutofit fontScale="62500" lnSpcReduction="20000"/>
          </a:bodyPr>
          <a:lstStyle/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latest_ticket_data.csv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 an IT company, internal service requests. The data set is in the csv format and contains 3000 internal service requests with 2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https://www.kaggle.com/datasets/aniketg11/supportticketsclassification/download?datasetVersionNumber=1</a:t>
            </a:r>
          </a:p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all_tickets.csv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an IT company, internal service requests. The data set is in the csv format and contains 48,549 internal service requests with 9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https://www.kaggle.com/datasets/aniketg11/supportticketsclassification/download?datasetVersionNumber=1</a:t>
            </a:r>
          </a:p>
          <a:p>
            <a:r>
              <a:rPr lang="en-IN" sz="3200" b="1" i="0" dirty="0">
                <a:solidFill>
                  <a:srgbClr val="202124"/>
                </a:solidFill>
                <a:effectLst/>
                <a:latin typeface="Inter"/>
              </a:rPr>
              <a:t>complaints-2021-05-14_08_16_.json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Dataset of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a Bank – JP Morgan, 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ex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ternal customer complaints. The data set is in the Json format and contains 78,313 internal service requests with 22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https://www.kaggle.com/datasets/venkatasubramanian/automatic-ticket-classification/download?datasetVersionNumber=1 </a:t>
            </a:r>
          </a:p>
          <a:p>
            <a:r>
              <a:rPr lang="en-US" sz="3200" b="1" dirty="0">
                <a:solidFill>
                  <a:srgbClr val="202124"/>
                </a:solidFill>
                <a:latin typeface="Inter"/>
              </a:rPr>
              <a:t>support-logiciels-libres-interministeriel-2012-2015-tickets.csv</a:t>
            </a:r>
          </a:p>
          <a:p>
            <a:r>
              <a:rPr lang="en-US" sz="2100" dirty="0">
                <a:solidFill>
                  <a:srgbClr val="3C4043"/>
                </a:solidFill>
                <a:latin typeface="Inter"/>
              </a:rPr>
              <a:t>Dataset contains list of tickets in French language opened as part of the inter-ministerial free software support market between the end of 2012 and 2015. It contains 517 internal service requests with 10 features.</a:t>
            </a:r>
          </a:p>
          <a:p>
            <a:r>
              <a:rPr lang="en-US" dirty="0">
                <a:solidFill>
                  <a:srgbClr val="3C4043"/>
                </a:solidFill>
                <a:latin typeface="Inter"/>
              </a:rPr>
              <a:t>URL - https://www.data.gouv.fr/fr/datasets/r/69b7e2c1-36e1-4ef4-a709-6f694b85735e</a:t>
            </a:r>
            <a:endParaRPr lang="en-US" b="0" i="0" dirty="0">
              <a:solidFill>
                <a:srgbClr val="3C404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3584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42E1-9873-DF1E-78EC-B53DA5B8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MODELS &amp;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83F7-5744-6141-CC82-FE5FD748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Inter"/>
              </a:rPr>
              <a:t>Topic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Latent Semantic Analysis (LSA)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Latent Dirichlet Allocation (LDA)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Hierarchical Dirichlet Process (HDP)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Non-negative Matrix Factorization (NMF)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Correlation Explanation (</a:t>
            </a:r>
            <a:r>
              <a:rPr lang="en-IN" dirty="0" err="1">
                <a:latin typeface="Inter"/>
              </a:rPr>
              <a:t>CorEX</a:t>
            </a:r>
            <a:r>
              <a:rPr lang="en-IN" dirty="0">
                <a:latin typeface="Inter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BERT - </a:t>
            </a:r>
            <a:r>
              <a:rPr lang="en-IN" b="0" i="0" dirty="0">
                <a:solidFill>
                  <a:srgbClr val="040C28"/>
                </a:solidFill>
                <a:effectLst/>
                <a:latin typeface="Inter"/>
              </a:rPr>
              <a:t>Bidirectional Encoder Representations from Transformers – </a:t>
            </a:r>
            <a:r>
              <a:rPr lang="en-IN" dirty="0">
                <a:latin typeface="Inter"/>
              </a:rPr>
              <a:t>BERTopic</a:t>
            </a:r>
          </a:p>
          <a:p>
            <a:pPr marL="201168" lvl="1" indent="0">
              <a:buNone/>
            </a:pPr>
            <a:endParaRPr lang="en-IN" dirty="0">
              <a:latin typeface="Inter"/>
            </a:endParaRPr>
          </a:p>
          <a:p>
            <a:pPr marL="0">
              <a:buNone/>
            </a:pPr>
            <a:r>
              <a:rPr lang="en-IN" dirty="0">
                <a:latin typeface="Inter"/>
              </a:rPr>
              <a:t>TM Evaluation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Qualitative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Inter"/>
              </a:rPr>
              <a:t>Quantitative Metrics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3386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TOC_FormalLanguageProblems</Template>
  <TotalTime>1454</TotalTime>
  <Words>1637</Words>
  <Application>Microsoft Office PowerPoint</Application>
  <PresentationFormat>Widescreen</PresentationFormat>
  <Paragraphs>302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Inter</vt:lpstr>
      <vt:lpstr>Wingdings</vt:lpstr>
      <vt:lpstr>Retrospect</vt:lpstr>
      <vt:lpstr>Packager Shell Object</vt:lpstr>
      <vt:lpstr>A SEMI-SUPERVISED BI-LINGUAL TOPIC MODEL FOR IT TICKETS </vt:lpstr>
      <vt:lpstr>CONTENTS</vt:lpstr>
      <vt:lpstr>INTRODUCTION</vt:lpstr>
      <vt:lpstr>CHALLENGES</vt:lpstr>
      <vt:lpstr>PROBLEM STATEMENT</vt:lpstr>
      <vt:lpstr>PROJECT OBJECTIVES</vt:lpstr>
      <vt:lpstr>PROJECT PLAN</vt:lpstr>
      <vt:lpstr>DATASETS</vt:lpstr>
      <vt:lpstr>TOPIC MODELS &amp; EVALUATION METRICS</vt:lpstr>
      <vt:lpstr>OBJECTIVE-1 IMPLEMENTATION SciKit Learn- LDA &amp; LSA</vt:lpstr>
      <vt:lpstr>OBJECTIVE-1 IMPLEMENTATION Gensim - NMF</vt:lpstr>
      <vt:lpstr>OBJECTIVE-1 Visualization pyLDAvis &amp; Bokeh</vt:lpstr>
      <vt:lpstr>OBJECTIVE-2 IMPLEMENTATION Quality Metrics – Word Cloud &amp; Top n words</vt:lpstr>
      <vt:lpstr>OBJECTIVE-2 IMPLEMENTATION Model Evaluation for all_tickets</vt:lpstr>
      <vt:lpstr>OBJECTIVE-2 IMPLEMENTATION Model Evaluation for complaints</vt:lpstr>
      <vt:lpstr>OBJECTIVE-2 IMPLEMENTATION Model Evaluation for latest_tickets</vt:lpstr>
      <vt:lpstr>OBJECTIVE-2 IMPLEMENTATION Model Evaluation for support_tickets</vt:lpstr>
      <vt:lpstr>Semi-Supervised Topic Models</vt:lpstr>
      <vt:lpstr>PROPOSED NOVEL TM DESIGN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BILINGUAL SHORT TEXT CLASSIFICATION FOR SUPPORT TICKETS</dc:title>
  <dc:creator>IIITK</dc:creator>
  <cp:lastModifiedBy>Anwin Varghese</cp:lastModifiedBy>
  <cp:revision>134</cp:revision>
  <dcterms:created xsi:type="dcterms:W3CDTF">2022-02-06T23:49:41Z</dcterms:created>
  <dcterms:modified xsi:type="dcterms:W3CDTF">2023-12-14T13:22:43Z</dcterms:modified>
</cp:coreProperties>
</file>