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5" r:id="rId5"/>
    <p:sldId id="262" r:id="rId6"/>
    <p:sldId id="264" r:id="rId7"/>
    <p:sldId id="261" r:id="rId8"/>
    <p:sldId id="278" r:id="rId9"/>
    <p:sldId id="279" r:id="rId10"/>
    <p:sldId id="282" r:id="rId11"/>
    <p:sldId id="288" r:id="rId12"/>
    <p:sldId id="289" r:id="rId13"/>
    <p:sldId id="290" r:id="rId14"/>
    <p:sldId id="287" r:id="rId15"/>
    <p:sldId id="294" r:id="rId16"/>
    <p:sldId id="291" r:id="rId17"/>
    <p:sldId id="292" r:id="rId18"/>
    <p:sldId id="293" r:id="rId19"/>
    <p:sldId id="296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35DB0-5BCE-40D3-A63D-EEAB3C85CEB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5C783-EA39-4FDD-A371-81E691FD8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44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5C783-EA39-4FDD-A371-81E691FD80A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26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36" y="5109029"/>
            <a:ext cx="2037618" cy="11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5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36" y="5109029"/>
            <a:ext cx="2037618" cy="11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7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57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36" y="5109029"/>
            <a:ext cx="2037618" cy="11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63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35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32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36" y="5109029"/>
            <a:ext cx="2037618" cy="11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3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4581C8-ABD5-461E-A92B-F7F80438DFC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36" y="5109029"/>
            <a:ext cx="2037618" cy="11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7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9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4581C8-ABD5-461E-A92B-F7F80438DFC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36" y="5109029"/>
            <a:ext cx="2037618" cy="11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2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0B3E-4E8C-4469-95E7-334CD7028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 SEMI-SUPERVISED TOPIC MODEL FOR IT SUPPORT TICKETS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23221-05FF-498C-8FEA-3851E6390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7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3000" dirty="0"/>
              <a:t>ANWIN VARGHESE</a:t>
            </a:r>
          </a:p>
          <a:p>
            <a:pPr algn="ctr"/>
            <a:r>
              <a:rPr lang="en-US" dirty="0"/>
              <a:t>2021MCS120017</a:t>
            </a:r>
          </a:p>
          <a:p>
            <a:pPr algn="ctr"/>
            <a:endParaRPr lang="en-US" sz="1900" b="1" dirty="0"/>
          </a:p>
          <a:p>
            <a:pPr algn="ctr"/>
            <a:r>
              <a:rPr lang="en-US" sz="1900" b="1" dirty="0"/>
              <a:t>PHASE II – REVIEW I</a:t>
            </a:r>
          </a:p>
          <a:p>
            <a:pPr algn="ctr"/>
            <a:r>
              <a:rPr lang="en-US" sz="1900" b="1" dirty="0"/>
              <a:t>February 24, 2024</a:t>
            </a:r>
            <a:endParaRPr lang="en-IN" sz="1900" b="1" dirty="0"/>
          </a:p>
        </p:txBody>
      </p:sp>
    </p:spTree>
    <p:extLst>
      <p:ext uri="{BB962C8B-B14F-4D97-AF65-F5344CB8AC3E}">
        <p14:creationId xmlns:p14="http://schemas.microsoft.com/office/powerpoint/2010/main" val="56786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3A87-97C4-45F8-4940-4757AC3B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OBJECTIVE-2 IMPLEMENTATION</a:t>
            </a:r>
            <a:br>
              <a:rPr lang="en-US" dirty="0"/>
            </a:br>
            <a:r>
              <a:rPr lang="en-US" dirty="0"/>
              <a:t>Model Evaluation for </a:t>
            </a:r>
            <a:r>
              <a:rPr lang="en-US" dirty="0" err="1"/>
              <a:t>all_tickets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5467EA-DF76-9DA5-B5A3-B1B4FBEBE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754595"/>
              </p:ext>
            </p:extLst>
          </p:nvPr>
        </p:nvGraphicFramePr>
        <p:xfrm>
          <a:off x="539960" y="1773711"/>
          <a:ext cx="10615720" cy="3310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128">
                  <a:extLst>
                    <a:ext uri="{9D8B030D-6E8A-4147-A177-3AD203B41FA5}">
                      <a16:colId xmlns:a16="http://schemas.microsoft.com/office/drawing/2014/main" val="3105579377"/>
                    </a:ext>
                  </a:extLst>
                </a:gridCol>
                <a:gridCol w="2177685">
                  <a:extLst>
                    <a:ext uri="{9D8B030D-6E8A-4147-A177-3AD203B41FA5}">
                      <a16:colId xmlns:a16="http://schemas.microsoft.com/office/drawing/2014/main" val="109046415"/>
                    </a:ext>
                  </a:extLst>
                </a:gridCol>
                <a:gridCol w="2427806">
                  <a:extLst>
                    <a:ext uri="{9D8B030D-6E8A-4147-A177-3AD203B41FA5}">
                      <a16:colId xmlns:a16="http://schemas.microsoft.com/office/drawing/2014/main" val="1040736142"/>
                    </a:ext>
                  </a:extLst>
                </a:gridCol>
                <a:gridCol w="2215289">
                  <a:extLst>
                    <a:ext uri="{9D8B030D-6E8A-4147-A177-3AD203B41FA5}">
                      <a16:colId xmlns:a16="http://schemas.microsoft.com/office/drawing/2014/main" val="20630532"/>
                    </a:ext>
                  </a:extLst>
                </a:gridCol>
                <a:gridCol w="2404812">
                  <a:extLst>
                    <a:ext uri="{9D8B030D-6E8A-4147-A177-3AD203B41FA5}">
                      <a16:colId xmlns:a16="http://schemas.microsoft.com/office/drawing/2014/main" val="2822113737"/>
                    </a:ext>
                  </a:extLst>
                </a:gridCol>
              </a:tblGrid>
              <a:tr h="584168">
                <a:tc>
                  <a:txBody>
                    <a:bodyPr/>
                    <a:lstStyle/>
                    <a:p>
                      <a:r>
                        <a:rPr lang="en-IN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c_v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u_mass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c_uci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c_npmi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6769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LDA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0.7308994079114373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-19.153225808973993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-12.93062346333321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-0.4684703853988069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975199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LDA Multicore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0.7338597967242195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-19.144084181043894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-13.089750994834631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-0.4740096418208119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891264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Ensemble LDA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0.7066598801063046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-18.581058351487716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-12.456365427104426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-0.4511255906960396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701917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LSI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0.6872399455544336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-17.672569947901017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-11.006821573535806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-0.40597623585281106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37149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HDP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0.7553662975462837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-19.687586738830632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-13.13538967144806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-0.4755634626871647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165477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IN" sz="1400" dirty="0"/>
                        <a:t>NMF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0.7012034363093355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-18.332419877402383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-12.788289975364261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-0.46583825240001814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3718"/>
                  </a:ext>
                </a:extLst>
              </a:tr>
              <a:tr h="357288">
                <a:tc>
                  <a:txBody>
                    <a:bodyPr/>
                    <a:lstStyle/>
                    <a:p>
                      <a:r>
                        <a:rPr lang="en-IN" sz="1400" dirty="0"/>
                        <a:t>CorEX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0.44277923134354824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-4.335385217665007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-2.029696947662671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-0.031675891913764485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619548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IN" sz="1400" dirty="0" err="1"/>
                        <a:t>BerTopic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0.49108100127495175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-5.797941219415932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-1.9587533293244106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0.036257978391834346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6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28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3A87-97C4-45F8-4940-4757AC3B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OBJECTIVE-2 IMPLEMENTATION</a:t>
            </a:r>
            <a:br>
              <a:rPr lang="en-US" dirty="0"/>
            </a:br>
            <a:r>
              <a:rPr lang="en-US" dirty="0"/>
              <a:t>Model Evaluation for complaints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5467EA-DF76-9DA5-B5A3-B1B4FBEBE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959815"/>
              </p:ext>
            </p:extLst>
          </p:nvPr>
        </p:nvGraphicFramePr>
        <p:xfrm>
          <a:off x="539960" y="1773711"/>
          <a:ext cx="10615720" cy="3310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128">
                  <a:extLst>
                    <a:ext uri="{9D8B030D-6E8A-4147-A177-3AD203B41FA5}">
                      <a16:colId xmlns:a16="http://schemas.microsoft.com/office/drawing/2014/main" val="3105579377"/>
                    </a:ext>
                  </a:extLst>
                </a:gridCol>
                <a:gridCol w="2177685">
                  <a:extLst>
                    <a:ext uri="{9D8B030D-6E8A-4147-A177-3AD203B41FA5}">
                      <a16:colId xmlns:a16="http://schemas.microsoft.com/office/drawing/2014/main" val="109046415"/>
                    </a:ext>
                  </a:extLst>
                </a:gridCol>
                <a:gridCol w="2427806">
                  <a:extLst>
                    <a:ext uri="{9D8B030D-6E8A-4147-A177-3AD203B41FA5}">
                      <a16:colId xmlns:a16="http://schemas.microsoft.com/office/drawing/2014/main" val="1040736142"/>
                    </a:ext>
                  </a:extLst>
                </a:gridCol>
                <a:gridCol w="2215289">
                  <a:extLst>
                    <a:ext uri="{9D8B030D-6E8A-4147-A177-3AD203B41FA5}">
                      <a16:colId xmlns:a16="http://schemas.microsoft.com/office/drawing/2014/main" val="20630532"/>
                    </a:ext>
                  </a:extLst>
                </a:gridCol>
                <a:gridCol w="2404812">
                  <a:extLst>
                    <a:ext uri="{9D8B030D-6E8A-4147-A177-3AD203B41FA5}">
                      <a16:colId xmlns:a16="http://schemas.microsoft.com/office/drawing/2014/main" val="2822113737"/>
                    </a:ext>
                  </a:extLst>
                </a:gridCol>
              </a:tblGrid>
              <a:tr h="584168">
                <a:tc>
                  <a:txBody>
                    <a:bodyPr/>
                    <a:lstStyle/>
                    <a:p>
                      <a:r>
                        <a:rPr lang="en-IN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c_v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u_mass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c_uci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c</a:t>
                      </a:r>
                      <a:r>
                        <a:rPr lang="en-IN" sz="1400" err="1"/>
                        <a:t>_</a:t>
                      </a:r>
                      <a:r>
                        <a:rPr lang="en-IN" sz="1400"/>
                        <a:t>npmi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6769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LDA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0.7195216847431853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-18.64964066879893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-12.580378895406016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-0.45678583211515306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975199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LDA Multicore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0.6547900487206105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-17.234188595419884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-11.228701099762565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-0.4069495895289611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891264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Ensemble LDA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0.5824401685143206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-15.36872627636032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-9.638171191794743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-0.35029990502053676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701917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LSI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0.6118690708072779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-15.697452121300406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-10.842321267634834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-0.3955119071279773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37149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HDP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0.7443648901047881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-19.459504232968918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-12.235247979953696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-0.4434985139158049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165477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IN" sz="1400" dirty="0"/>
                        <a:t>NMF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0.6778730187096647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-17.472318166060347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-12.590358805766675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-0.45969405877446834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3718"/>
                  </a:ext>
                </a:extLst>
              </a:tr>
              <a:tr h="357288">
                <a:tc>
                  <a:txBody>
                    <a:bodyPr/>
                    <a:lstStyle/>
                    <a:p>
                      <a:r>
                        <a:rPr lang="en-IN" sz="1400" dirty="0"/>
                        <a:t>CorEX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0.4043841528097378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-2.467365338613526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-0.21512798629177698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0.0054825905980013965</a:t>
                      </a:r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619548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IN" sz="1400" dirty="0" err="1"/>
                        <a:t>BerTopic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0.5304336847668605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-2.0991738393963684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-0.16214295288344877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0.052055372170235786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6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99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3A87-97C4-45F8-4940-4757AC3B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OBJECTIVE-2 IMPLEMENTATION</a:t>
            </a:r>
            <a:br>
              <a:rPr lang="en-US" dirty="0"/>
            </a:br>
            <a:r>
              <a:rPr lang="en-US" dirty="0"/>
              <a:t>Model Evaluation for </a:t>
            </a:r>
            <a:r>
              <a:rPr lang="en-US" dirty="0" err="1"/>
              <a:t>latest_tickets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5467EA-DF76-9DA5-B5A3-B1B4FBEBE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472037"/>
              </p:ext>
            </p:extLst>
          </p:nvPr>
        </p:nvGraphicFramePr>
        <p:xfrm>
          <a:off x="539960" y="1773711"/>
          <a:ext cx="10615720" cy="3310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128">
                  <a:extLst>
                    <a:ext uri="{9D8B030D-6E8A-4147-A177-3AD203B41FA5}">
                      <a16:colId xmlns:a16="http://schemas.microsoft.com/office/drawing/2014/main" val="3105579377"/>
                    </a:ext>
                  </a:extLst>
                </a:gridCol>
                <a:gridCol w="2177685">
                  <a:extLst>
                    <a:ext uri="{9D8B030D-6E8A-4147-A177-3AD203B41FA5}">
                      <a16:colId xmlns:a16="http://schemas.microsoft.com/office/drawing/2014/main" val="109046415"/>
                    </a:ext>
                  </a:extLst>
                </a:gridCol>
                <a:gridCol w="2427806">
                  <a:extLst>
                    <a:ext uri="{9D8B030D-6E8A-4147-A177-3AD203B41FA5}">
                      <a16:colId xmlns:a16="http://schemas.microsoft.com/office/drawing/2014/main" val="1040736142"/>
                    </a:ext>
                  </a:extLst>
                </a:gridCol>
                <a:gridCol w="2215289">
                  <a:extLst>
                    <a:ext uri="{9D8B030D-6E8A-4147-A177-3AD203B41FA5}">
                      <a16:colId xmlns:a16="http://schemas.microsoft.com/office/drawing/2014/main" val="20630532"/>
                    </a:ext>
                  </a:extLst>
                </a:gridCol>
                <a:gridCol w="2404812">
                  <a:extLst>
                    <a:ext uri="{9D8B030D-6E8A-4147-A177-3AD203B41FA5}">
                      <a16:colId xmlns:a16="http://schemas.microsoft.com/office/drawing/2014/main" val="2822113737"/>
                    </a:ext>
                  </a:extLst>
                </a:gridCol>
              </a:tblGrid>
              <a:tr h="584168">
                <a:tc>
                  <a:txBody>
                    <a:bodyPr/>
                    <a:lstStyle/>
                    <a:p>
                      <a:r>
                        <a:rPr lang="en-IN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c_v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u_mass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c_uci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c</a:t>
                      </a:r>
                      <a:r>
                        <a:rPr lang="en-IN" sz="1400" err="1"/>
                        <a:t>_</a:t>
                      </a:r>
                      <a:r>
                        <a:rPr lang="en-IN" sz="1400"/>
                        <a:t>npmi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6769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LDA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0.7832244706640701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-21.009950636239633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-16.133576597787588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-0.5781194831584026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975199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LDA Multicore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0.782590625787148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-20.997562481908282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-16.12280441955316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-0.5779547165429033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891264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Ensemble LDA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0.7819971614661654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-20.996827589613474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-16.067431566363272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-0.5760336643574712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701917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LSI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0.7982852663214071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-21.470707540584513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-16.471058664580795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-0.5916522029694039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37149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HDP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0.798053673614751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-21.37442244023256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-16.5057534546176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-0.5930764386865868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165477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IN" sz="1400" dirty="0"/>
                        <a:t>NMF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0.7810169740126216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-20.939570312150575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-16.0832767367334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-0.5758110704051623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3718"/>
                  </a:ext>
                </a:extLst>
              </a:tr>
              <a:tr h="357288">
                <a:tc>
                  <a:txBody>
                    <a:bodyPr/>
                    <a:lstStyle/>
                    <a:p>
                      <a:r>
                        <a:rPr lang="en-IN" sz="1400" dirty="0"/>
                        <a:t>CorEX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0.39927431534158636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-6.411422793204243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-6.410802634834008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-0.1887245213971136</a:t>
                      </a:r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619548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IN" sz="1400" dirty="0" err="1"/>
                        <a:t>BerTopic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0.5016714665051119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-5.106595975418942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-2.2791326503119773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0.06153880262997759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6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73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3A87-97C4-45F8-4940-4757AC3B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OBJECTIVE-2 IMPLEMENTATION</a:t>
            </a:r>
            <a:br>
              <a:rPr lang="en-US" dirty="0"/>
            </a:br>
            <a:r>
              <a:rPr lang="en-US" dirty="0"/>
              <a:t>Model Evaluation for </a:t>
            </a:r>
            <a:r>
              <a:rPr lang="en-US" dirty="0" err="1"/>
              <a:t>support_tickets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5467EA-DF76-9DA5-B5A3-B1B4FBEBE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960262"/>
              </p:ext>
            </p:extLst>
          </p:nvPr>
        </p:nvGraphicFramePr>
        <p:xfrm>
          <a:off x="539960" y="1773711"/>
          <a:ext cx="10615720" cy="3310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128">
                  <a:extLst>
                    <a:ext uri="{9D8B030D-6E8A-4147-A177-3AD203B41FA5}">
                      <a16:colId xmlns:a16="http://schemas.microsoft.com/office/drawing/2014/main" val="3105579377"/>
                    </a:ext>
                  </a:extLst>
                </a:gridCol>
                <a:gridCol w="2177685">
                  <a:extLst>
                    <a:ext uri="{9D8B030D-6E8A-4147-A177-3AD203B41FA5}">
                      <a16:colId xmlns:a16="http://schemas.microsoft.com/office/drawing/2014/main" val="109046415"/>
                    </a:ext>
                  </a:extLst>
                </a:gridCol>
                <a:gridCol w="2427806">
                  <a:extLst>
                    <a:ext uri="{9D8B030D-6E8A-4147-A177-3AD203B41FA5}">
                      <a16:colId xmlns:a16="http://schemas.microsoft.com/office/drawing/2014/main" val="1040736142"/>
                    </a:ext>
                  </a:extLst>
                </a:gridCol>
                <a:gridCol w="2215289">
                  <a:extLst>
                    <a:ext uri="{9D8B030D-6E8A-4147-A177-3AD203B41FA5}">
                      <a16:colId xmlns:a16="http://schemas.microsoft.com/office/drawing/2014/main" val="20630532"/>
                    </a:ext>
                  </a:extLst>
                </a:gridCol>
                <a:gridCol w="2404812">
                  <a:extLst>
                    <a:ext uri="{9D8B030D-6E8A-4147-A177-3AD203B41FA5}">
                      <a16:colId xmlns:a16="http://schemas.microsoft.com/office/drawing/2014/main" val="2822113737"/>
                    </a:ext>
                  </a:extLst>
                </a:gridCol>
              </a:tblGrid>
              <a:tr h="584168">
                <a:tc>
                  <a:txBody>
                    <a:bodyPr/>
                    <a:lstStyle/>
                    <a:p>
                      <a:r>
                        <a:rPr lang="en-IN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c_v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u_mass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c_uci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c</a:t>
                      </a:r>
                      <a:r>
                        <a:rPr lang="en-IN" sz="1400" err="1"/>
                        <a:t>_</a:t>
                      </a:r>
                      <a:r>
                        <a:rPr lang="en-IN" sz="1400"/>
                        <a:t>npmi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6769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LDA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0.5497929557871808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-23.038906709338264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-19.44823501196065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-0.7117129979274066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975199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LDA Multicore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0.5497929557871808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-22.983634806459513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-19.44823501196065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-0.7117129979274066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891264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Ensemble LDA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0.5497929557871808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-22.983634806459513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-19.44823501196065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-0.7117129979274066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701917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LSI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0.5497929557871809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-22.764989383135845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-19.44823501196065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-0.7117129979274065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37149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HDP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0.549792955787181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-22.806187180967324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-19.448235011960648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-0.7117129979274066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165477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IN" sz="1400" dirty="0"/>
                        <a:t>NMF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0.5497929557871809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-22.75547854596353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-19.44823501196065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-0.7117129979274066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3718"/>
                  </a:ext>
                </a:extLst>
              </a:tr>
              <a:tr h="357288">
                <a:tc>
                  <a:txBody>
                    <a:bodyPr/>
                    <a:lstStyle/>
                    <a:p>
                      <a:r>
                        <a:rPr lang="en-IN" sz="1400" dirty="0"/>
                        <a:t>CorEX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0.4815246979171907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-18.7793655343436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-14.190163078440397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-0.44581259054100075</a:t>
                      </a:r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619548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IN" sz="1400" dirty="0" err="1"/>
                        <a:t>BerTopic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0.38927932703655355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-10.927026441593382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-6.517487748752832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-0.09106441464177345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6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606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0A03-A9AD-2FF2-27D5-C477C45B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Topic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C63B-5149-8665-7640-4AFF9A8B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Guided LDA (Seeded LDA)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Anchored CorEX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Guided BERT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Zero-Shot and Few-Shot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Task-aware representation of sentences (TARS) within </a:t>
            </a:r>
            <a:r>
              <a:rPr lang="en-US" dirty="0"/>
              <a:t>Flair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NLI BART (Bidirectional and Auto-Regressive Transformer) &amp; </a:t>
            </a:r>
            <a:r>
              <a:rPr lang="en-US" dirty="0" err="1"/>
              <a:t>roBERTa</a:t>
            </a:r>
            <a:r>
              <a:rPr lang="en-US" dirty="0"/>
              <a:t> (Robustly Optimized BERT Pretraining Approach) within Hugging Face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>
              <a:buNone/>
            </a:pPr>
            <a:r>
              <a:rPr lang="en-US" dirty="0"/>
              <a:t>These Models largely used for short text data User Generated Content emotions detection, summarization etc. Possibly can be used for IT tickets first-level categorizations as well.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921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74CC-4BE3-ED16-9E67-2C71680A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STTM Approaches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9B627-8C33-0FDB-B61E-4787D0C7F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03" y="3160395"/>
            <a:ext cx="2712720" cy="1394460"/>
          </a:xfrm>
        </p:spPr>
      </p:pic>
    </p:spTree>
    <p:extLst>
      <p:ext uri="{BB962C8B-B14F-4D97-AF65-F5344CB8AC3E}">
        <p14:creationId xmlns:p14="http://schemas.microsoft.com/office/powerpoint/2010/main" val="300703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89B4-56E9-F463-1D16-EC5331C5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TSTTM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7D40E-BC72-1EAC-782E-3A6D2C93C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85666" y="1134579"/>
            <a:ext cx="4420668" cy="581476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9BB78B-7630-E2F6-B129-799F0D86550D}"/>
              </a:ext>
            </a:extLst>
          </p:cNvPr>
          <p:cNvSpPr txBox="1"/>
          <p:nvPr/>
        </p:nvSpPr>
        <p:spPr>
          <a:xfrm>
            <a:off x="8864338" y="3580298"/>
            <a:ext cx="33276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n-IN" sz="900" dirty="0" err="1">
                <a:solidFill>
                  <a:srgbClr val="000000"/>
                </a:solidFill>
              </a:rPr>
              <a:t>Murshed</a:t>
            </a:r>
            <a:r>
              <a:rPr lang="en-IN" sz="900" dirty="0">
                <a:solidFill>
                  <a:srgbClr val="000000"/>
                </a:solidFill>
              </a:rPr>
              <a:t>, B. A. H., </a:t>
            </a:r>
            <a:r>
              <a:rPr lang="en-IN" sz="900" dirty="0" err="1">
                <a:solidFill>
                  <a:srgbClr val="000000"/>
                </a:solidFill>
              </a:rPr>
              <a:t>Mallappa</a:t>
            </a:r>
            <a:r>
              <a:rPr lang="en-IN" sz="900" dirty="0">
                <a:solidFill>
                  <a:srgbClr val="000000"/>
                </a:solidFill>
              </a:rPr>
              <a:t>, S., </a:t>
            </a:r>
            <a:r>
              <a:rPr lang="en-IN" sz="900" dirty="0" err="1">
                <a:solidFill>
                  <a:srgbClr val="000000"/>
                </a:solidFill>
              </a:rPr>
              <a:t>Abawajy</a:t>
            </a:r>
            <a:r>
              <a:rPr lang="en-IN" sz="900" dirty="0">
                <a:solidFill>
                  <a:srgbClr val="000000"/>
                </a:solidFill>
              </a:rPr>
              <a:t>, J., Saif, M. A. N., Al-ariki, H. D. E., &amp; </a:t>
            </a:r>
            <a:r>
              <a:rPr lang="en-IN" sz="900" dirty="0" err="1">
                <a:solidFill>
                  <a:srgbClr val="000000"/>
                </a:solidFill>
              </a:rPr>
              <a:t>Abdulwahab</a:t>
            </a:r>
            <a:r>
              <a:rPr lang="en-IN" sz="900" dirty="0">
                <a:solidFill>
                  <a:srgbClr val="000000"/>
                </a:solidFill>
              </a:rPr>
              <a:t>, H. M. (2022). Short text topic modelling approaches in the context of big data: taxonomy, survey, and analysis. In Artificial Intelligence Review (Vol. 56, Issue 6, pp. 5133–5260). Springer Science and Business Media LLC. https://doi.org/10.1007/s10462-022-10254-w</a:t>
            </a:r>
          </a:p>
        </p:txBody>
      </p:sp>
    </p:spTree>
    <p:extLst>
      <p:ext uri="{BB962C8B-B14F-4D97-AF65-F5344CB8AC3E}">
        <p14:creationId xmlns:p14="http://schemas.microsoft.com/office/powerpoint/2010/main" val="3414153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8853-2248-C4D8-9066-B70B7387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ASTTM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EFE64E-371F-3EB4-8834-95F2CB3EA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83" y="2111426"/>
            <a:ext cx="5060034" cy="37630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E901ED-0647-B04D-EFE9-46B0952F5DEB}"/>
              </a:ext>
            </a:extLst>
          </p:cNvPr>
          <p:cNvSpPr txBox="1"/>
          <p:nvPr/>
        </p:nvSpPr>
        <p:spPr>
          <a:xfrm>
            <a:off x="8864338" y="3580298"/>
            <a:ext cx="33276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n-IN" sz="900" dirty="0" err="1">
                <a:solidFill>
                  <a:srgbClr val="000000"/>
                </a:solidFill>
              </a:rPr>
              <a:t>Murshed</a:t>
            </a:r>
            <a:r>
              <a:rPr lang="en-IN" sz="900" dirty="0">
                <a:solidFill>
                  <a:srgbClr val="000000"/>
                </a:solidFill>
              </a:rPr>
              <a:t>, B. A. H., </a:t>
            </a:r>
            <a:r>
              <a:rPr lang="en-IN" sz="900" dirty="0" err="1">
                <a:solidFill>
                  <a:srgbClr val="000000"/>
                </a:solidFill>
              </a:rPr>
              <a:t>Mallappa</a:t>
            </a:r>
            <a:r>
              <a:rPr lang="en-IN" sz="900" dirty="0">
                <a:solidFill>
                  <a:srgbClr val="000000"/>
                </a:solidFill>
              </a:rPr>
              <a:t>, S., </a:t>
            </a:r>
            <a:r>
              <a:rPr lang="en-IN" sz="900" dirty="0" err="1">
                <a:solidFill>
                  <a:srgbClr val="000000"/>
                </a:solidFill>
              </a:rPr>
              <a:t>Abawajy</a:t>
            </a:r>
            <a:r>
              <a:rPr lang="en-IN" sz="900" dirty="0">
                <a:solidFill>
                  <a:srgbClr val="000000"/>
                </a:solidFill>
              </a:rPr>
              <a:t>, J., Saif, M. A. N., Al-ariki, H. D. E., &amp; </a:t>
            </a:r>
            <a:r>
              <a:rPr lang="en-IN" sz="900" dirty="0" err="1">
                <a:solidFill>
                  <a:srgbClr val="000000"/>
                </a:solidFill>
              </a:rPr>
              <a:t>Abdulwahab</a:t>
            </a:r>
            <a:r>
              <a:rPr lang="en-IN" sz="900" dirty="0">
                <a:solidFill>
                  <a:srgbClr val="000000"/>
                </a:solidFill>
              </a:rPr>
              <a:t>, H. M. (2022). Short text topic modelling approaches in the context of big data: taxonomy, survey, and analysis. In Artificial Intelligence Review (Vol. 56, Issue 6, pp. 5133–5260). Springer Science and Business Media LLC. https://doi.org/10.1007/s10462-022-10254-w</a:t>
            </a:r>
          </a:p>
        </p:txBody>
      </p:sp>
    </p:spTree>
    <p:extLst>
      <p:ext uri="{BB962C8B-B14F-4D97-AF65-F5344CB8AC3E}">
        <p14:creationId xmlns:p14="http://schemas.microsoft.com/office/powerpoint/2010/main" val="88464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CE45A-AB6A-0C97-6F8B-ABA5CCBCC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6322-6E76-3847-FE3C-93564EFA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TM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E88976-43FD-B437-27AB-CA57CCB9C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913" y="2809875"/>
            <a:ext cx="4762500" cy="2095500"/>
          </a:xfrm>
        </p:spPr>
      </p:pic>
    </p:spTree>
    <p:extLst>
      <p:ext uri="{BB962C8B-B14F-4D97-AF65-F5344CB8AC3E}">
        <p14:creationId xmlns:p14="http://schemas.microsoft.com/office/powerpoint/2010/main" val="3194092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9C03-0114-683B-F4AD-A2B29668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Experiments - TM for IT Support Tickets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5E2A-E101-9AFC-2A71-639C75071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2800" b="1" u="sng" dirty="0"/>
              <a:t>Facts</a:t>
            </a:r>
            <a:r>
              <a:rPr lang="en-IN" sz="2800" dirty="0"/>
              <a:t> -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The support tickets are short texts and not too large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First layer of topics or category names will be known – can be seeded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The challenge is to bucket the incident ticket into appropriate category label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Initial Keywords for each category names can be provided and updated progressively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The second layer categorization is unsupervised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pPr marL="0" indent="0">
              <a:buNone/>
            </a:pPr>
            <a:r>
              <a:rPr lang="en-IN" sz="2800" b="1" u="sng" dirty="0"/>
              <a:t>Model 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Need to check out STTM Models – BTM, TKM, WNTM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Needs to be a mix of semi-supervised for first layer and unsupervised model for second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Semi supervised for layer 1 -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/>
              <a:t>Seeded LDA – Tried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/>
              <a:t>Similarity based – lbl2vc – zero-shot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/>
              <a:t>Label propagation – variation of WNTM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Unsupervised model for layer 2 –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/>
              <a:t>KMeans Clustering post Keywords matching &amp; n-grams - Tried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25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3DCD-8420-474C-8C4A-EAB128A0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2699-1539-4F65-8C06-0311CE176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3476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Challenges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Project Objectives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Project Plan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Topic Models &amp; Evaluation Metrics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Objective-1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780B61-6DA7-33C7-96C7-2FE8D928E704}"/>
              </a:ext>
            </a:extLst>
          </p:cNvPr>
          <p:cNvSpPr txBox="1">
            <a:spLocks/>
          </p:cNvSpPr>
          <p:nvPr/>
        </p:nvSpPr>
        <p:spPr>
          <a:xfrm>
            <a:off x="6156960" y="1845386"/>
            <a:ext cx="4998720" cy="43476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Objective-2 Implementation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Semi-Supervised Topic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STTM – TSTTM &amp; ASTTM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Generic TM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Experiments - TM for IT Support Tickets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Summary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04582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3406-C3B0-4926-AB20-68EF3453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CAB81-0327-4C4E-8C27-AE07E7ED8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objectives PO1 is implemented using LDA, LSA, HDP, NMF, CorEX &amp; BERTopic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objective PO2 is implemented using qualitative &amp; quantitative TM evaluations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project objective PO3, experiments on leveraging a semi-supervised TM as per the proposed TM design is currently in progress.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582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F2FA-191D-456A-9DA4-7C62BDEC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6C6B-7134-4235-9448-4CF70061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" y="1845734"/>
            <a:ext cx="10354402" cy="4460798"/>
          </a:xfrm>
        </p:spPr>
        <p:txBody>
          <a:bodyPr>
            <a:normAutofit fontScale="92500" lnSpcReduction="10000"/>
          </a:bodyPr>
          <a:lstStyle/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</a:rPr>
              <a:t>Alessandro </a:t>
            </a:r>
            <a:r>
              <a:rPr lang="en-IN" sz="1200" dirty="0" err="1">
                <a:solidFill>
                  <a:srgbClr val="000000"/>
                </a:solidFill>
              </a:rPr>
              <a:t>Zangari</a:t>
            </a:r>
            <a:r>
              <a:rPr lang="en-IN" sz="1200" dirty="0">
                <a:solidFill>
                  <a:srgbClr val="000000"/>
                </a:solidFill>
              </a:rPr>
              <a:t>, Matteo </a:t>
            </a:r>
            <a:r>
              <a:rPr lang="en-IN" sz="1200" dirty="0" err="1">
                <a:solidFill>
                  <a:srgbClr val="000000"/>
                </a:solidFill>
              </a:rPr>
              <a:t>Marcuzzo</a:t>
            </a:r>
            <a:r>
              <a:rPr lang="en-IN" sz="1200" dirty="0">
                <a:solidFill>
                  <a:srgbClr val="000000"/>
                </a:solidFill>
              </a:rPr>
              <a:t>, Michele </a:t>
            </a:r>
            <a:r>
              <a:rPr lang="en-IN" sz="1200" dirty="0" err="1">
                <a:solidFill>
                  <a:srgbClr val="000000"/>
                </a:solidFill>
              </a:rPr>
              <a:t>Schiavinato</a:t>
            </a:r>
            <a:r>
              <a:rPr lang="en-IN" sz="1200" dirty="0">
                <a:solidFill>
                  <a:srgbClr val="000000"/>
                </a:solidFill>
              </a:rPr>
              <a:t>, Andrea </a:t>
            </a:r>
            <a:r>
              <a:rPr lang="en-IN" sz="1200" dirty="0" err="1">
                <a:solidFill>
                  <a:srgbClr val="000000"/>
                </a:solidFill>
              </a:rPr>
              <a:t>Gasparetto</a:t>
            </a:r>
            <a:r>
              <a:rPr lang="en-IN" sz="1200" dirty="0">
                <a:solidFill>
                  <a:srgbClr val="000000"/>
                </a:solidFill>
              </a:rPr>
              <a:t>, Andrea Albarelli, Ticket automation: An insight into current research with applications to multi-level classification scenarios, Expert Systems with Applications, Volume 225, 2023</a:t>
            </a: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</a:endParaRP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</a:endParaRP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</a:rPr>
              <a:t>Gabriele </a:t>
            </a:r>
            <a:r>
              <a:rPr lang="en-IN" sz="1200" dirty="0" err="1">
                <a:solidFill>
                  <a:srgbClr val="000000"/>
                </a:solidFill>
              </a:rPr>
              <a:t>Papadia</a:t>
            </a:r>
            <a:r>
              <a:rPr lang="en-IN" sz="1200" dirty="0">
                <a:solidFill>
                  <a:srgbClr val="000000"/>
                </a:solidFill>
              </a:rPr>
              <a:t>, Massimo Pacella, Massimiliano Perrone, and Vincenzo </a:t>
            </a:r>
            <a:r>
              <a:rPr lang="en-IN" sz="1200" dirty="0" err="1">
                <a:solidFill>
                  <a:srgbClr val="000000"/>
                </a:solidFill>
              </a:rPr>
              <a:t>Giliberti</a:t>
            </a:r>
            <a:r>
              <a:rPr lang="en-IN" sz="1200" dirty="0">
                <a:solidFill>
                  <a:srgbClr val="000000"/>
                </a:solidFill>
              </a:rPr>
              <a:t>. A comparison of different topic modeling methods through a real case study of </a:t>
            </a:r>
            <a:r>
              <a:rPr lang="en-IN" sz="1200" dirty="0" err="1">
                <a:solidFill>
                  <a:srgbClr val="000000"/>
                </a:solidFill>
              </a:rPr>
              <a:t>italian</a:t>
            </a:r>
            <a:r>
              <a:rPr lang="en-IN" sz="1200" dirty="0">
                <a:solidFill>
                  <a:srgbClr val="000000"/>
                </a:solidFill>
              </a:rPr>
              <a:t> customer care. Algorithms, 16(2):94, February 2023. </a:t>
            </a: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</a:endParaRP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</a:rPr>
              <a:t>Schopf</a:t>
            </a:r>
            <a:r>
              <a:rPr lang="en-US" sz="1200" dirty="0">
                <a:solidFill>
                  <a:srgbClr val="000000"/>
                </a:solidFill>
              </a:rPr>
              <a:t>, T., Braun, D., &amp; Matthes, F. (2022). Evaluating Unsupervised Text Classification: Zero-shot and Similarity-based Approaches. In Proceedings of the 2022 6th International Conference on Natural Language Processing and Information Retrieval. NLPIR 2022: 2022 6th International Conference on Natural Language Processing and Information Retrieval. ACM. https://doi.org/10.1145/3582768.3582795</a:t>
            </a:r>
            <a:endParaRPr lang="en-IN" sz="1200" dirty="0">
              <a:solidFill>
                <a:srgbClr val="000000"/>
              </a:solidFill>
            </a:endParaRP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</a:endParaRP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</a:rPr>
              <a:t>Murshed</a:t>
            </a:r>
            <a:r>
              <a:rPr lang="en-IN" sz="1200" dirty="0">
                <a:solidFill>
                  <a:srgbClr val="000000"/>
                </a:solidFill>
              </a:rPr>
              <a:t>, B. A. H., </a:t>
            </a:r>
            <a:r>
              <a:rPr lang="en-IN" sz="1200" dirty="0" err="1">
                <a:solidFill>
                  <a:srgbClr val="000000"/>
                </a:solidFill>
              </a:rPr>
              <a:t>Mallappa</a:t>
            </a:r>
            <a:r>
              <a:rPr lang="en-IN" sz="1200" dirty="0">
                <a:solidFill>
                  <a:srgbClr val="000000"/>
                </a:solidFill>
              </a:rPr>
              <a:t>, S., </a:t>
            </a:r>
            <a:r>
              <a:rPr lang="en-IN" sz="1200" dirty="0" err="1">
                <a:solidFill>
                  <a:srgbClr val="000000"/>
                </a:solidFill>
              </a:rPr>
              <a:t>Abawajy</a:t>
            </a:r>
            <a:r>
              <a:rPr lang="en-IN" sz="1200" dirty="0">
                <a:solidFill>
                  <a:srgbClr val="000000"/>
                </a:solidFill>
              </a:rPr>
              <a:t>, J., Saif, M. A. N., Al-ariki, H. D. E., &amp; </a:t>
            </a:r>
            <a:r>
              <a:rPr lang="en-IN" sz="1200" dirty="0" err="1">
                <a:solidFill>
                  <a:srgbClr val="000000"/>
                </a:solidFill>
              </a:rPr>
              <a:t>Abdulwahab</a:t>
            </a:r>
            <a:r>
              <a:rPr lang="en-IN" sz="1200" dirty="0">
                <a:solidFill>
                  <a:srgbClr val="000000"/>
                </a:solidFill>
              </a:rPr>
              <a:t>, H. M. (2022). Short text topic modelling approaches in the context of big data: taxonomy, survey, and analysis. In Artificial Intelligence Review (Vol. 56, Issue 6, pp. 5133–5260). Springer Science and Business Media LLC. https://doi.org/10.1007/s10462-022-10254-w</a:t>
            </a: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</a:endParaRP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</a:rPr>
              <a:t>C. </a:t>
            </a:r>
            <a:r>
              <a:rPr lang="en-IN" sz="1200" dirty="0" err="1">
                <a:solidFill>
                  <a:srgbClr val="000000"/>
                </a:solidFill>
              </a:rPr>
              <a:t>Pidej</a:t>
            </a:r>
            <a:r>
              <a:rPr lang="en-IN" sz="1200" dirty="0">
                <a:solidFill>
                  <a:srgbClr val="000000"/>
                </a:solidFill>
              </a:rPr>
              <a:t> and S. </a:t>
            </a:r>
            <a:r>
              <a:rPr lang="en-IN" sz="1200" dirty="0" err="1">
                <a:solidFill>
                  <a:srgbClr val="000000"/>
                </a:solidFill>
              </a:rPr>
              <a:t>Thaicharoen</a:t>
            </a:r>
            <a:r>
              <a:rPr lang="en-IN" sz="1200" dirty="0">
                <a:solidFill>
                  <a:srgbClr val="000000"/>
                </a:solidFill>
              </a:rPr>
              <a:t>, "Bilingual IT Service Desk Ticket Classification Using Language Model Pre-training Techniques," 2021 16th International Joint Symposium on Artificial Intelligence and Natural Language Processing (</a:t>
            </a:r>
            <a:r>
              <a:rPr lang="en-IN" sz="1200" dirty="0" err="1">
                <a:solidFill>
                  <a:srgbClr val="000000"/>
                </a:solidFill>
              </a:rPr>
              <a:t>iSAI</a:t>
            </a:r>
            <a:r>
              <a:rPr lang="en-IN" sz="1200" dirty="0">
                <a:solidFill>
                  <a:srgbClr val="000000"/>
                </a:solidFill>
              </a:rPr>
              <a:t>-NLP), Ayutthaya, Thailand, 2021, pp. 1-6, </a:t>
            </a:r>
            <a:r>
              <a:rPr lang="en-IN" sz="1200" dirty="0" err="1">
                <a:solidFill>
                  <a:srgbClr val="000000"/>
                </a:solidFill>
              </a:rPr>
              <a:t>doi</a:t>
            </a:r>
            <a:r>
              <a:rPr lang="en-IN" sz="1200" dirty="0">
                <a:solidFill>
                  <a:srgbClr val="000000"/>
                </a:solidFill>
              </a:rPr>
              <a:t>: 10.1109/iSAI-NLP54397.2021.9678179.</a:t>
            </a: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</a:endParaRP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</a:endParaRP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</a:rPr>
              <a:t>Zicari</a:t>
            </a:r>
            <a:r>
              <a:rPr lang="en-IN" sz="1200" dirty="0">
                <a:solidFill>
                  <a:srgbClr val="000000"/>
                </a:solidFill>
              </a:rPr>
              <a:t> P., </a:t>
            </a:r>
            <a:r>
              <a:rPr lang="en-IN" sz="1200" dirty="0" err="1">
                <a:solidFill>
                  <a:srgbClr val="000000"/>
                </a:solidFill>
              </a:rPr>
              <a:t>Folino</a:t>
            </a:r>
            <a:r>
              <a:rPr lang="en-IN" sz="1200" dirty="0">
                <a:solidFill>
                  <a:srgbClr val="000000"/>
                </a:solidFill>
              </a:rPr>
              <a:t> G., </a:t>
            </a:r>
            <a:r>
              <a:rPr lang="en-IN" sz="1200" dirty="0" err="1">
                <a:solidFill>
                  <a:srgbClr val="000000"/>
                </a:solidFill>
              </a:rPr>
              <a:t>Guarascio</a:t>
            </a:r>
            <a:r>
              <a:rPr lang="en-IN" sz="1200" dirty="0">
                <a:solidFill>
                  <a:srgbClr val="000000"/>
                </a:solidFill>
              </a:rPr>
              <a:t> M., Pontieri L. Discovering accurate deep learning based predictive models for automatic customer support ticket classification. Proceedings of the 36th annual </a:t>
            </a:r>
            <a:r>
              <a:rPr lang="en-IN" sz="1200" dirty="0" err="1">
                <a:solidFill>
                  <a:srgbClr val="000000"/>
                </a:solidFill>
              </a:rPr>
              <a:t>acm</a:t>
            </a:r>
            <a:r>
              <a:rPr lang="en-IN" sz="1200" dirty="0">
                <a:solidFill>
                  <a:srgbClr val="000000"/>
                </a:solidFill>
              </a:rPr>
              <a:t> symposium on applied computing, Association for Computing Machinery, New York, NY, USA (2021), pp. 1098-1101</a:t>
            </a: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</a:endParaRP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</a:rPr>
              <a:t> Al-</a:t>
            </a:r>
            <a:r>
              <a:rPr lang="en-US" sz="1200" dirty="0" err="1">
                <a:solidFill>
                  <a:srgbClr val="000000"/>
                </a:solidFill>
              </a:rPr>
              <a:t>Hawari</a:t>
            </a:r>
            <a:r>
              <a:rPr lang="en-US" sz="1200" dirty="0">
                <a:solidFill>
                  <a:srgbClr val="000000"/>
                </a:solidFill>
              </a:rPr>
              <a:t> F., Barham H., A machine learning based help desk system for IT service management</a:t>
            </a: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</a:rPr>
              <a:t>Journal of King Saud University - Computer and Information Sciences, 33 (6) (2021), pp. 702-718, 10.1016/j.jksuci.2019.04.001</a:t>
            </a: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</a:endParaRP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</a:rPr>
              <a:t>A </a:t>
            </a:r>
            <a:r>
              <a:rPr lang="en-US" altLang="en-US" sz="1200" dirty="0" err="1">
                <a:solidFill>
                  <a:srgbClr val="000000"/>
                </a:solidFill>
              </a:rPr>
              <a:t>Kishaloy</a:t>
            </a:r>
            <a:r>
              <a:rPr lang="en-US" altLang="en-US" sz="1200" dirty="0">
                <a:solidFill>
                  <a:srgbClr val="000000"/>
                </a:solidFill>
              </a:rPr>
              <a:t> Task-Halder et al, Aware Representation of Sentences for Generic Text Classification, </a:t>
            </a:r>
            <a:r>
              <a:rPr lang="en-US" altLang="en-US" sz="1200" dirty="0" err="1">
                <a:solidFill>
                  <a:srgbClr val="000000"/>
                </a:solidFill>
              </a:rPr>
              <a:t>roceedings</a:t>
            </a:r>
            <a:r>
              <a:rPr lang="en-US" altLang="en-US" sz="1200" dirty="0">
                <a:solidFill>
                  <a:srgbClr val="000000"/>
                </a:solidFill>
              </a:rPr>
              <a:t> of the 28th International Conference on Computational Linguistics, 2020</a:t>
            </a: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</a:endParaRP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</a:rPr>
              <a:t>Jacob Devlin, Ming-Wei Chang, Kenton Lee, and Kristina Toutanova. BERT: Pre-training of deep bidirectional transformers for language understanding. 2018. </a:t>
            </a: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</a:endParaRP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</a:rPr>
              <a:t>Koehler, Jana, et al. "Towards intelligent process support for customer service desks: Extracting problem descriptions from noisy and multi-lingual texts." Business Process Management Workshops: BPM 2017 International Workshops, Barcelona, Spain, September 10-11, 2017, Revised Papers 15. Springer International Publishing, 2018.</a:t>
            </a:r>
          </a:p>
        </p:txBody>
      </p:sp>
    </p:spTree>
    <p:extLst>
      <p:ext uri="{BB962C8B-B14F-4D97-AF65-F5344CB8AC3E}">
        <p14:creationId xmlns:p14="http://schemas.microsoft.com/office/powerpoint/2010/main" val="420024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2CEA-5C25-41B2-BE6B-086CD223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70A4-017A-40B5-B774-099D4105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Customer support is one of the main aspects of any business – products or services for retaining customers and a key goodwill feature that can lead to further market capture.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Support request is received in multiple ways. Customer requests in social media, </a:t>
            </a:r>
            <a:r>
              <a:rPr lang="en-IN" sz="1800" dirty="0"/>
              <a:t>call helpline number, email customer support mailbox, use product/service chatbot, visits service centre etc. All these get aggregated in an IT ticket management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All the support tickets needs to be classified to the correct product/service problem area in order to provide the right support within expected Service Level Agreements (SLA). Breach of SLA leads to huge financial penalty &amp; loss of goodwill.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In order to provide timely support within agreed SLA there is need to classify the IT tickets accurately and fast.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Practical industry scenarios do not generally require either a supervised or an unsupervised classification and generally requires a semi-supervised short text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66848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8FCF-C55F-B1A6-D6BF-69D22121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919F-E5C5-7E1F-D162-D430CE007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ticket text is user generated content (UGC) and is short-text with limited count of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ticket text might contain domain related jargons. Hence, it is challenging to come up with a generic topic classification model which is domain agnostic.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ticket text might be composed of different languages due to the globalization effect.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tickets might require topic categorization and sub-categorization depending on the product/service.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ticket text might contain private, confidential &amp; restricted text, hence we need to mask or remove these texts before applying the classification model.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exists very few non-English IT ticket datasets.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76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B75B-729A-4FA6-93F5-2A672F30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729F1-57EB-48BF-ABA2-7819BCDC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b="1" dirty="0"/>
          </a:p>
          <a:p>
            <a:endParaRPr lang="en-US" sz="1600" b="1" dirty="0"/>
          </a:p>
          <a:p>
            <a:r>
              <a:rPr lang="en-US" sz="2400" b="1" dirty="0"/>
              <a:t>Given a large corpus of IT tickets in English, we need to optimally categorize and segregate the tickets.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36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BCD6-9D78-40F8-BB94-5D7471F6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A8D2-FCBE-4EB6-A0DC-4D2B9B0CB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Project Objective 1 (PO1) – What are the existing Topic Models available for short text and IT ticket classification?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Project Objective 2 (PO2) – What are the various short-text Topic Modeling evaluation metrics available 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Project Objective 3 (PO3) – Propose a novel semi-supervised short text classification algorithm intended for IT ticket classification.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9445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A022-5FB4-427B-8324-121A4F40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E24F50-9F30-48A6-CCFB-AD47B6B391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025548"/>
              </p:ext>
            </p:extLst>
          </p:nvPr>
        </p:nvGraphicFramePr>
        <p:xfrm>
          <a:off x="1066800" y="2697910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77459165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908248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Timelines </a:t>
                      </a:r>
                      <a:r>
                        <a:rPr lang="en-US"/>
                        <a:t>(tentative)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99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Domain identification &amp; dataset collection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 15, 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40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Implementation of Objective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October 15, 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2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 of Objective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November 30, 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34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 of Objective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 15, 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491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03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9E93-C15F-6213-AB48-0171E750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987" y="823932"/>
            <a:ext cx="10058400" cy="731492"/>
          </a:xfrm>
        </p:spPr>
        <p:txBody>
          <a:bodyPr/>
          <a:lstStyle/>
          <a:p>
            <a:r>
              <a:rPr lang="en-US" dirty="0"/>
              <a:t>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3E210-E680-2CC0-D186-FADE08E5C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1094"/>
            <a:ext cx="10058400" cy="4506011"/>
          </a:xfrm>
        </p:spPr>
        <p:txBody>
          <a:bodyPr>
            <a:normAutofit fontScale="77500" lnSpcReduction="20000"/>
          </a:bodyPr>
          <a:lstStyle/>
          <a:p>
            <a:r>
              <a:rPr lang="en-IN" sz="3200" b="1" i="0" dirty="0">
                <a:solidFill>
                  <a:srgbClr val="202124"/>
                </a:solidFill>
                <a:effectLst/>
                <a:latin typeface="Inter"/>
              </a:rPr>
              <a:t>latest_ticket_data.csv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Dataset of an IT company, internal service requests. The data set is in the csv format and contains 3000 internal service requests with 2 features.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URL - https://www.kaggle.com/datasets/aniketg11/supportticketsclassification/download?datasetVersionNumber=1</a:t>
            </a:r>
          </a:p>
          <a:p>
            <a:r>
              <a:rPr lang="en-IN" sz="3200" b="1" i="0" dirty="0">
                <a:solidFill>
                  <a:srgbClr val="202124"/>
                </a:solidFill>
                <a:effectLst/>
                <a:latin typeface="Inter"/>
              </a:rPr>
              <a:t>all_tickets.csv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Dataset of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 an IT company, internal service requests. The data set is in the csv format and contains 48,549 internal service requests with 9 features.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URL - https://www.kaggle.com/datasets/aniketg11/supportticketsclassification/download?datasetVersionNumber=1</a:t>
            </a:r>
          </a:p>
          <a:p>
            <a:r>
              <a:rPr lang="en-IN" sz="3200" b="1" i="0" dirty="0">
                <a:solidFill>
                  <a:srgbClr val="202124"/>
                </a:solidFill>
                <a:effectLst/>
                <a:latin typeface="Inter"/>
              </a:rPr>
              <a:t>complaints-2021-05-14_08_16_.json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Dataset of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 a Bank – JP Morgan, 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ex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ternal customer complaints. The data set is in the Json format and contains 78,313 internal service requests with 22 features.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URL - https://www.kaggle.com/datasets/venkatasubramanian/automatic-ticket-classification/download?datasetVersionNumber=1 </a:t>
            </a:r>
          </a:p>
        </p:txBody>
      </p:sp>
    </p:spTree>
    <p:extLst>
      <p:ext uri="{BB962C8B-B14F-4D97-AF65-F5344CB8AC3E}">
        <p14:creationId xmlns:p14="http://schemas.microsoft.com/office/powerpoint/2010/main" val="103584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42E1-9873-DF1E-78EC-B53DA5B8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 MODELS &amp;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983F7-5744-6141-CC82-FE5FD7481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Inter"/>
              </a:rPr>
              <a:t>Topic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Inter"/>
              </a:rPr>
              <a:t>Latent Semantic Analysis (LSA)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Inter"/>
              </a:rPr>
              <a:t>Latent Dirichlet Allocation (LDA)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Inter"/>
              </a:rPr>
              <a:t>Hierarchical Dirichlet Process (HDP)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Inter"/>
              </a:rPr>
              <a:t>Non-negative Matrix Factorization (NMF)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Inter"/>
              </a:rPr>
              <a:t>Correlation Explanation (</a:t>
            </a:r>
            <a:r>
              <a:rPr lang="en-IN" dirty="0" err="1">
                <a:latin typeface="Inter"/>
              </a:rPr>
              <a:t>CorEX</a:t>
            </a:r>
            <a:r>
              <a:rPr lang="en-IN" dirty="0">
                <a:latin typeface="Inter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Inter"/>
              </a:rPr>
              <a:t>BERT - </a:t>
            </a:r>
            <a:r>
              <a:rPr lang="en-IN" b="0" i="0" dirty="0">
                <a:solidFill>
                  <a:srgbClr val="040C28"/>
                </a:solidFill>
                <a:effectLst/>
                <a:latin typeface="Inter"/>
              </a:rPr>
              <a:t>Bidirectional Encoder Representations from Transformers – </a:t>
            </a:r>
            <a:r>
              <a:rPr lang="en-IN" dirty="0">
                <a:latin typeface="Inter"/>
              </a:rPr>
              <a:t>BERTopic</a:t>
            </a:r>
          </a:p>
          <a:p>
            <a:pPr marL="201168" lvl="1" indent="0">
              <a:buNone/>
            </a:pPr>
            <a:endParaRPr lang="en-IN" dirty="0">
              <a:latin typeface="Inter"/>
            </a:endParaRPr>
          </a:p>
          <a:p>
            <a:pPr marL="0">
              <a:buNone/>
            </a:pPr>
            <a:r>
              <a:rPr lang="en-IN" dirty="0">
                <a:latin typeface="Inter"/>
              </a:rPr>
              <a:t>TM Evaluation Metrics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Inter"/>
              </a:rPr>
              <a:t>Qualitative Metrics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Inter"/>
              </a:rPr>
              <a:t>Quantitative Metrics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3386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TOC_FormalLanguageProblems</Template>
  <TotalTime>1818</TotalTime>
  <Words>2041</Words>
  <Application>Microsoft Office PowerPoint</Application>
  <PresentationFormat>Widescreen</PresentationFormat>
  <Paragraphs>325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Inter</vt:lpstr>
      <vt:lpstr>Wingdings</vt:lpstr>
      <vt:lpstr>Retrospect</vt:lpstr>
      <vt:lpstr>A SEMI-SUPERVISED TOPIC MODEL FOR IT SUPPORT TICKETS </vt:lpstr>
      <vt:lpstr>CONTENTS</vt:lpstr>
      <vt:lpstr>INTRODUCTION</vt:lpstr>
      <vt:lpstr>CHALLENGES</vt:lpstr>
      <vt:lpstr>PROBLEM STATEMENT</vt:lpstr>
      <vt:lpstr>PROJECT OBJECTIVES</vt:lpstr>
      <vt:lpstr>PROJECT PLAN</vt:lpstr>
      <vt:lpstr>DATASETS</vt:lpstr>
      <vt:lpstr>TOPIC MODELS &amp; EVALUATION METRICS</vt:lpstr>
      <vt:lpstr>OBJECTIVE-2 IMPLEMENTATION Model Evaluation for all_tickets</vt:lpstr>
      <vt:lpstr>OBJECTIVE-2 IMPLEMENTATION Model Evaluation for complaints</vt:lpstr>
      <vt:lpstr>OBJECTIVE-2 IMPLEMENTATION Model Evaluation for latest_tickets</vt:lpstr>
      <vt:lpstr>OBJECTIVE-2 IMPLEMENTATION Model Evaluation for support_tickets</vt:lpstr>
      <vt:lpstr>Semi-Supervised Topic Models</vt:lpstr>
      <vt:lpstr>STTM Approaches</vt:lpstr>
      <vt:lpstr>TSTTM</vt:lpstr>
      <vt:lpstr>ASTTM</vt:lpstr>
      <vt:lpstr>Generic TM DESIGN</vt:lpstr>
      <vt:lpstr>Experiments - TM for IT Support Tickets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BILINGUAL SHORT TEXT CLASSIFICATION FOR SUPPORT TICKETS</dc:title>
  <dc:creator>IIITK</dc:creator>
  <cp:lastModifiedBy>Anwin Varghese</cp:lastModifiedBy>
  <cp:revision>159</cp:revision>
  <dcterms:created xsi:type="dcterms:W3CDTF">2022-02-06T23:49:41Z</dcterms:created>
  <dcterms:modified xsi:type="dcterms:W3CDTF">2024-02-24T05:08:44Z</dcterms:modified>
</cp:coreProperties>
</file>