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316" r:id="rId4"/>
    <p:sldId id="258" r:id="rId5"/>
    <p:sldId id="275" r:id="rId6"/>
    <p:sldId id="262" r:id="rId7"/>
    <p:sldId id="264" r:id="rId8"/>
    <p:sldId id="278" r:id="rId9"/>
    <p:sldId id="279" r:id="rId10"/>
    <p:sldId id="313" r:id="rId11"/>
    <p:sldId id="282" r:id="rId12"/>
    <p:sldId id="288" r:id="rId13"/>
    <p:sldId id="289" r:id="rId14"/>
    <p:sldId id="290" r:id="rId15"/>
    <p:sldId id="308" r:id="rId16"/>
    <p:sldId id="309" r:id="rId17"/>
    <p:sldId id="297" r:id="rId18"/>
    <p:sldId id="303" r:id="rId19"/>
    <p:sldId id="302" r:id="rId20"/>
    <p:sldId id="304" r:id="rId21"/>
    <p:sldId id="298" r:id="rId22"/>
    <p:sldId id="300" r:id="rId23"/>
    <p:sldId id="320" r:id="rId24"/>
    <p:sldId id="317" r:id="rId25"/>
    <p:sldId id="312" r:id="rId26"/>
    <p:sldId id="319" r:id="rId27"/>
    <p:sldId id="318" r:id="rId28"/>
    <p:sldId id="306" r:id="rId29"/>
    <p:sldId id="305" r:id="rId30"/>
    <p:sldId id="299" r:id="rId31"/>
    <p:sldId id="311" r:id="rId32"/>
    <p:sldId id="310"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90"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35DB0-5BCE-40D3-A63D-EEAB3C85CEB0}" type="datetimeFigureOut">
              <a:rPr lang="en-IN" smtClean="0"/>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55C783-EA39-4FDD-A371-81E691FD80AE}" type="slidenum">
              <a:rPr lang="en-IN" smtClean="0"/>
              <a:t>‹#›</a:t>
            </a:fld>
            <a:endParaRPr lang="en-IN"/>
          </a:p>
        </p:txBody>
      </p:sp>
    </p:spTree>
    <p:extLst>
      <p:ext uri="{BB962C8B-B14F-4D97-AF65-F5344CB8AC3E}">
        <p14:creationId xmlns:p14="http://schemas.microsoft.com/office/powerpoint/2010/main" val="46644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155C783-EA39-4FDD-A371-81E691FD80AE}" type="slidenum">
              <a:rPr lang="en-IN" smtClean="0"/>
              <a:t>8</a:t>
            </a:fld>
            <a:endParaRPr lang="en-IN"/>
          </a:p>
        </p:txBody>
      </p:sp>
    </p:spTree>
    <p:extLst>
      <p:ext uri="{BB962C8B-B14F-4D97-AF65-F5344CB8AC3E}">
        <p14:creationId xmlns:p14="http://schemas.microsoft.com/office/powerpoint/2010/main" val="42692642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4581C8-ABD5-461E-A92B-F7F80438DFCF}"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BE6C8-36D8-4FCD-B948-20F6822FB36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7236" y="5109029"/>
            <a:ext cx="2037618" cy="1149242"/>
          </a:xfrm>
          <a:prstGeom prst="rect">
            <a:avLst/>
          </a:prstGeom>
        </p:spPr>
      </p:pic>
    </p:spTree>
    <p:extLst>
      <p:ext uri="{BB962C8B-B14F-4D97-AF65-F5344CB8AC3E}">
        <p14:creationId xmlns:p14="http://schemas.microsoft.com/office/powerpoint/2010/main" val="530457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581C8-ABD5-461E-A92B-F7F80438DFCF}"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BE6C8-36D8-4FCD-B948-20F6822FB362}" type="slidenum">
              <a:rPr lang="en-IN" smtClean="0"/>
              <a:t>‹#›</a:t>
            </a:fld>
            <a:endParaRPr lang="en-IN"/>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7236" y="5109029"/>
            <a:ext cx="2037618" cy="1149242"/>
          </a:xfrm>
          <a:prstGeom prst="rect">
            <a:avLst/>
          </a:prstGeom>
        </p:spPr>
      </p:pic>
    </p:spTree>
    <p:extLst>
      <p:ext uri="{BB962C8B-B14F-4D97-AF65-F5344CB8AC3E}">
        <p14:creationId xmlns:p14="http://schemas.microsoft.com/office/powerpoint/2010/main" val="807573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581C8-ABD5-461E-A92B-F7F80438DFCF}"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BE6C8-36D8-4FCD-B948-20F6822FB362}" type="slidenum">
              <a:rPr lang="en-IN" smtClean="0"/>
              <a:t>‹#›</a:t>
            </a:fld>
            <a:endParaRPr lang="en-IN"/>
          </a:p>
        </p:txBody>
      </p:sp>
    </p:spTree>
    <p:extLst>
      <p:ext uri="{BB962C8B-B14F-4D97-AF65-F5344CB8AC3E}">
        <p14:creationId xmlns:p14="http://schemas.microsoft.com/office/powerpoint/2010/main" val="1439570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4581C8-ABD5-461E-A92B-F7F80438DFCF}"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BE6C8-36D8-4FCD-B948-20F6822FB36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7236" y="5109029"/>
            <a:ext cx="2037618" cy="1149242"/>
          </a:xfrm>
          <a:prstGeom prst="rect">
            <a:avLst/>
          </a:prstGeom>
        </p:spPr>
      </p:pic>
    </p:spTree>
    <p:extLst>
      <p:ext uri="{BB962C8B-B14F-4D97-AF65-F5344CB8AC3E}">
        <p14:creationId xmlns:p14="http://schemas.microsoft.com/office/powerpoint/2010/main" val="368799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4581C8-ABD5-461E-A92B-F7F80438DFCF}" type="datetimeFigureOut">
              <a:rPr lang="en-IN" smtClean="0"/>
              <a:t>06-04-2024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EBE6C8-36D8-4FCD-B948-20F6822FB362}" type="slidenum">
              <a:rPr lang="en-IN" smtClean="0"/>
              <a:t>‹#›</a:t>
            </a:fld>
            <a:endParaRPr lang="en-IN"/>
          </a:p>
        </p:txBody>
      </p:sp>
    </p:spTree>
    <p:extLst>
      <p:ext uri="{BB962C8B-B14F-4D97-AF65-F5344CB8AC3E}">
        <p14:creationId xmlns:p14="http://schemas.microsoft.com/office/powerpoint/2010/main" val="737637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4581C8-ABD5-461E-A92B-F7F80438DFCF}" type="datetimeFigureOut">
              <a:rPr lang="en-IN" smtClean="0"/>
              <a:t>06-04-2024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EBE6C8-36D8-4FCD-B948-20F6822FB362}" type="slidenum">
              <a:rPr lang="en-IN" smtClean="0"/>
              <a:t>‹#›</a:t>
            </a:fld>
            <a:endParaRPr lang="en-IN"/>
          </a:p>
        </p:txBody>
      </p:sp>
    </p:spTree>
    <p:extLst>
      <p:ext uri="{BB962C8B-B14F-4D97-AF65-F5344CB8AC3E}">
        <p14:creationId xmlns:p14="http://schemas.microsoft.com/office/powerpoint/2010/main" val="3877359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4581C8-ABD5-461E-A92B-F7F80438DFCF}" type="datetimeFigureOut">
              <a:rPr lang="en-IN" smtClean="0"/>
              <a:t>06-04-2024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EBE6C8-36D8-4FCD-B948-20F6822FB362}" type="slidenum">
              <a:rPr lang="en-IN" smtClean="0"/>
              <a:t>‹#›</a:t>
            </a:fld>
            <a:endParaRPr lang="en-IN"/>
          </a:p>
        </p:txBody>
      </p:sp>
    </p:spTree>
    <p:extLst>
      <p:ext uri="{BB962C8B-B14F-4D97-AF65-F5344CB8AC3E}">
        <p14:creationId xmlns:p14="http://schemas.microsoft.com/office/powerpoint/2010/main" val="3245327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E4581C8-ABD5-461E-A92B-F7F80438DFCF}" type="datetimeFigureOut">
              <a:rPr lang="en-IN" smtClean="0"/>
              <a:t>06-04-2024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6EBE6C8-36D8-4FCD-B948-20F6822FB362}" type="slidenum">
              <a:rPr lang="en-IN" smtClean="0"/>
              <a:t>‹#›</a:t>
            </a:fld>
            <a:endParaRPr lang="en-IN"/>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7236" y="5109029"/>
            <a:ext cx="2037618" cy="1149242"/>
          </a:xfrm>
          <a:prstGeom prst="rect">
            <a:avLst/>
          </a:prstGeom>
        </p:spPr>
      </p:pic>
    </p:spTree>
    <p:extLst>
      <p:ext uri="{BB962C8B-B14F-4D97-AF65-F5344CB8AC3E}">
        <p14:creationId xmlns:p14="http://schemas.microsoft.com/office/powerpoint/2010/main" val="234533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4581C8-ABD5-461E-A92B-F7F80438DFCF}" type="datetimeFigureOut">
              <a:rPr lang="en-IN" smtClean="0"/>
              <a:t>06-04-2024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6EBE6C8-36D8-4FCD-B948-20F6822FB362}" type="slidenum">
              <a:rPr lang="en-IN" smtClean="0"/>
              <a:t>‹#›</a:t>
            </a:fld>
            <a:endParaRPr lang="en-IN"/>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7236" y="5109029"/>
            <a:ext cx="2037618" cy="1149242"/>
          </a:xfrm>
          <a:prstGeom prst="rect">
            <a:avLst/>
          </a:prstGeom>
        </p:spPr>
      </p:pic>
    </p:spTree>
    <p:extLst>
      <p:ext uri="{BB962C8B-B14F-4D97-AF65-F5344CB8AC3E}">
        <p14:creationId xmlns:p14="http://schemas.microsoft.com/office/powerpoint/2010/main" val="272207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581C8-ABD5-461E-A92B-F7F80438DFCF}" type="datetimeFigureOut">
              <a:rPr lang="en-IN" smtClean="0"/>
              <a:t>06-04-2024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EBE6C8-36D8-4FCD-B948-20F6822FB362}" type="slidenum">
              <a:rPr lang="en-IN" smtClean="0"/>
              <a:t>‹#›</a:t>
            </a:fld>
            <a:endParaRPr lang="en-IN"/>
          </a:p>
        </p:txBody>
      </p:sp>
    </p:spTree>
    <p:extLst>
      <p:ext uri="{BB962C8B-B14F-4D97-AF65-F5344CB8AC3E}">
        <p14:creationId xmlns:p14="http://schemas.microsoft.com/office/powerpoint/2010/main" val="399579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E4581C8-ABD5-461E-A92B-F7F80438DFCF}" type="datetimeFigureOut">
              <a:rPr lang="en-IN" smtClean="0"/>
              <a:t>06-04-2024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6EBE6C8-36D8-4FCD-B948-20F6822FB36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107236" y="5109029"/>
            <a:ext cx="2037618" cy="1149242"/>
          </a:xfrm>
          <a:prstGeom prst="rect">
            <a:avLst/>
          </a:prstGeom>
        </p:spPr>
      </p:pic>
    </p:spTree>
    <p:extLst>
      <p:ext uri="{BB962C8B-B14F-4D97-AF65-F5344CB8AC3E}">
        <p14:creationId xmlns:p14="http://schemas.microsoft.com/office/powerpoint/2010/main" val="26131238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0B3E-4E8C-4469-95E7-334CD7028E7B}"/>
              </a:ext>
            </a:extLst>
          </p:cNvPr>
          <p:cNvSpPr>
            <a:spLocks noGrp="1"/>
          </p:cNvSpPr>
          <p:nvPr>
            <p:ph type="ctrTitle"/>
          </p:nvPr>
        </p:nvSpPr>
        <p:spPr/>
        <p:txBody>
          <a:bodyPr>
            <a:normAutofit/>
          </a:bodyPr>
          <a:lstStyle/>
          <a:p>
            <a:pPr algn="ctr"/>
            <a:r>
              <a:rPr lang="en-US" dirty="0"/>
              <a:t>A MULTI SHOT TOPIC MODEL FOR IT SUPPORT TICKETS </a:t>
            </a:r>
            <a:endParaRPr lang="en-IN" dirty="0"/>
          </a:p>
        </p:txBody>
      </p:sp>
      <p:sp>
        <p:nvSpPr>
          <p:cNvPr id="3" name="Subtitle 2">
            <a:extLst>
              <a:ext uri="{FF2B5EF4-FFF2-40B4-BE49-F238E27FC236}">
                <a16:creationId xmlns:a16="http://schemas.microsoft.com/office/drawing/2014/main" id="{15223221-05FF-498C-8FEA-3851E6390671}"/>
              </a:ext>
            </a:extLst>
          </p:cNvPr>
          <p:cNvSpPr>
            <a:spLocks noGrp="1"/>
          </p:cNvSpPr>
          <p:nvPr>
            <p:ph type="subTitle" idx="1"/>
          </p:nvPr>
        </p:nvSpPr>
        <p:spPr>
          <a:xfrm>
            <a:off x="1100051" y="4455620"/>
            <a:ext cx="10058400" cy="1643427"/>
          </a:xfrm>
        </p:spPr>
        <p:txBody>
          <a:bodyPr>
            <a:normAutofit fontScale="70000" lnSpcReduction="20000"/>
          </a:bodyPr>
          <a:lstStyle/>
          <a:p>
            <a:pPr algn="ctr"/>
            <a:r>
              <a:rPr lang="en-US" sz="3000" dirty="0"/>
              <a:t>ANWIN VARGHESE</a:t>
            </a:r>
          </a:p>
          <a:p>
            <a:pPr algn="ctr"/>
            <a:r>
              <a:rPr lang="en-US" dirty="0"/>
              <a:t>2021MCS120017</a:t>
            </a:r>
          </a:p>
          <a:p>
            <a:pPr algn="ctr"/>
            <a:endParaRPr lang="en-US" sz="1900" b="1" dirty="0"/>
          </a:p>
          <a:p>
            <a:pPr algn="ctr"/>
            <a:r>
              <a:rPr lang="en-US" sz="1900" b="1" dirty="0"/>
              <a:t>PHASE II – REVIEW II</a:t>
            </a:r>
          </a:p>
          <a:p>
            <a:pPr algn="ctr"/>
            <a:r>
              <a:rPr lang="en-US" sz="1900" b="1" dirty="0"/>
              <a:t>April 6, 2024</a:t>
            </a:r>
            <a:endParaRPr lang="en-IN" sz="1900" b="1" dirty="0"/>
          </a:p>
        </p:txBody>
      </p:sp>
    </p:spTree>
    <p:extLst>
      <p:ext uri="{BB962C8B-B14F-4D97-AF65-F5344CB8AC3E}">
        <p14:creationId xmlns:p14="http://schemas.microsoft.com/office/powerpoint/2010/main" val="567865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1F705-EE68-A07A-C6E4-D2B57CCD60F4}"/>
              </a:ext>
            </a:extLst>
          </p:cNvPr>
          <p:cNvSpPr>
            <a:spLocks noGrp="1"/>
          </p:cNvSpPr>
          <p:nvPr>
            <p:ph type="title"/>
          </p:nvPr>
        </p:nvSpPr>
        <p:spPr/>
        <p:txBody>
          <a:bodyPr/>
          <a:lstStyle/>
          <a:p>
            <a:r>
              <a:rPr lang="en-IN" dirty="0"/>
              <a:t>TM Evaluation Metrics</a:t>
            </a:r>
          </a:p>
        </p:txBody>
      </p:sp>
      <p:sp>
        <p:nvSpPr>
          <p:cNvPr id="3" name="Content Placeholder 2">
            <a:extLst>
              <a:ext uri="{FF2B5EF4-FFF2-40B4-BE49-F238E27FC236}">
                <a16:creationId xmlns:a16="http://schemas.microsoft.com/office/drawing/2014/main" id="{6104AEC2-4447-2425-3E88-5677742506AC}"/>
              </a:ext>
            </a:extLst>
          </p:cNvPr>
          <p:cNvSpPr>
            <a:spLocks noGrp="1"/>
          </p:cNvSpPr>
          <p:nvPr>
            <p:ph idx="1"/>
          </p:nvPr>
        </p:nvSpPr>
        <p:spPr/>
        <p:txBody>
          <a:bodyPr>
            <a:normAutofit fontScale="92500" lnSpcReduction="10000"/>
          </a:bodyPr>
          <a:lstStyle/>
          <a:p>
            <a:pPr marL="0">
              <a:buNone/>
            </a:pPr>
            <a:r>
              <a:rPr lang="en-IN" dirty="0">
                <a:latin typeface="Inter"/>
              </a:rPr>
              <a:t>TM Evaluation Metrics</a:t>
            </a:r>
          </a:p>
          <a:p>
            <a:pPr marL="0">
              <a:buNone/>
            </a:pPr>
            <a:endParaRPr lang="en-IN" dirty="0">
              <a:latin typeface="Inter"/>
            </a:endParaRPr>
          </a:p>
          <a:p>
            <a:pPr lvl="1">
              <a:buFont typeface="Wingdings" panose="05000000000000000000" pitchFamily="2" charset="2"/>
              <a:buChar char="§"/>
            </a:pPr>
            <a:r>
              <a:rPr lang="en-IN" dirty="0">
                <a:latin typeface="Inter"/>
              </a:rPr>
              <a:t>Qualitative Metrics – Coherence</a:t>
            </a:r>
          </a:p>
          <a:p>
            <a:pPr lvl="2">
              <a:buFont typeface="Wingdings" panose="05000000000000000000" pitchFamily="2" charset="2"/>
              <a:buChar char="§"/>
            </a:pPr>
            <a:r>
              <a:rPr lang="en-US" dirty="0">
                <a:latin typeface="Inter"/>
              </a:rPr>
              <a:t>Topic Coherence Metric assesses is how well a topic is ‘supported’ by a text set (called reference corpus). It uses statistics and probabilities drawn from the reference corpus, especially focused on the word’s context, to give a coherence score to a topic.</a:t>
            </a:r>
          </a:p>
          <a:p>
            <a:pPr lvl="2">
              <a:buFont typeface="Wingdings" panose="05000000000000000000" pitchFamily="2" charset="2"/>
              <a:buChar char="§"/>
            </a:pPr>
            <a:r>
              <a:rPr lang="en-US" dirty="0">
                <a:latin typeface="Inter"/>
              </a:rPr>
              <a:t>There is no one way to determine whether the coherence score is good or bad. The score and its value depend on the data that it's calculated from. For instance, in one case, the score of 0.5 might be good enough but in another case not acceptable. </a:t>
            </a:r>
          </a:p>
          <a:p>
            <a:pPr lvl="3">
              <a:buFont typeface="Wingdings" panose="05000000000000000000" pitchFamily="2" charset="2"/>
              <a:buChar char="§"/>
            </a:pPr>
            <a:r>
              <a:rPr lang="en-US" dirty="0">
                <a:latin typeface="Inter"/>
              </a:rPr>
              <a:t>Maximize the C_V (Coherent Vector) score</a:t>
            </a:r>
          </a:p>
          <a:p>
            <a:pPr lvl="3">
              <a:buFont typeface="Wingdings" panose="05000000000000000000" pitchFamily="2" charset="2"/>
              <a:buChar char="§"/>
            </a:pPr>
            <a:r>
              <a:rPr lang="en-US" dirty="0" err="1">
                <a:latin typeface="Inter"/>
              </a:rPr>
              <a:t>U_mass</a:t>
            </a:r>
            <a:r>
              <a:rPr lang="en-US" dirty="0">
                <a:latin typeface="Inter"/>
              </a:rPr>
              <a:t> to be close to zero</a:t>
            </a:r>
          </a:p>
          <a:p>
            <a:pPr lvl="3">
              <a:buFont typeface="Wingdings" panose="05000000000000000000" pitchFamily="2" charset="2"/>
              <a:buChar char="§"/>
            </a:pPr>
            <a:r>
              <a:rPr lang="en-US" dirty="0" err="1">
                <a:latin typeface="Inter"/>
              </a:rPr>
              <a:t>Maximise</a:t>
            </a:r>
            <a:r>
              <a:rPr lang="en-US" dirty="0">
                <a:latin typeface="Inter"/>
              </a:rPr>
              <a:t> </a:t>
            </a:r>
            <a:r>
              <a:rPr lang="en-US" dirty="0" err="1">
                <a:latin typeface="Inter"/>
              </a:rPr>
              <a:t>C_npmi</a:t>
            </a:r>
            <a:r>
              <a:rPr lang="en-US" dirty="0">
                <a:latin typeface="Inter"/>
              </a:rPr>
              <a:t> (Normalized pointwise mutual information) ranges from  -1 to 1</a:t>
            </a:r>
          </a:p>
          <a:p>
            <a:pPr lvl="3">
              <a:buFont typeface="Wingdings" panose="05000000000000000000" pitchFamily="2" charset="2"/>
              <a:buChar char="§"/>
            </a:pPr>
            <a:r>
              <a:rPr lang="en-US" dirty="0" err="1">
                <a:latin typeface="Inter"/>
              </a:rPr>
              <a:t>Maximise</a:t>
            </a:r>
            <a:r>
              <a:rPr lang="en-US" dirty="0">
                <a:latin typeface="Inter"/>
              </a:rPr>
              <a:t> C_UCI (</a:t>
            </a:r>
            <a:r>
              <a:rPr lang="en-US" dirty="0" err="1">
                <a:latin typeface="Inter"/>
              </a:rPr>
              <a:t>pmi</a:t>
            </a:r>
            <a:r>
              <a:rPr lang="en-US" dirty="0">
                <a:latin typeface="Inter"/>
              </a:rPr>
              <a:t> with words and top words)</a:t>
            </a:r>
          </a:p>
          <a:p>
            <a:pPr lvl="2">
              <a:buFont typeface="Wingdings" panose="05000000000000000000" pitchFamily="2" charset="2"/>
              <a:buChar char="§"/>
            </a:pPr>
            <a:endParaRPr lang="en-IN" dirty="0">
              <a:latin typeface="Inter"/>
            </a:endParaRPr>
          </a:p>
          <a:p>
            <a:pPr lvl="1">
              <a:buFont typeface="Wingdings" panose="05000000000000000000" pitchFamily="2" charset="2"/>
              <a:buChar char="§"/>
            </a:pPr>
            <a:r>
              <a:rPr lang="en-IN" dirty="0">
                <a:latin typeface="Inter"/>
              </a:rPr>
              <a:t>Quantitative Metrics – Accuracy</a:t>
            </a:r>
          </a:p>
          <a:p>
            <a:pPr lvl="2">
              <a:buFont typeface="Wingdings" panose="05000000000000000000" pitchFamily="2" charset="2"/>
              <a:buChar char="§"/>
            </a:pPr>
            <a:r>
              <a:rPr lang="en-US" dirty="0">
                <a:latin typeface="Inter"/>
              </a:rPr>
              <a:t> Accuracy is defined as the percentage of correct predictions out of all the observations</a:t>
            </a:r>
          </a:p>
          <a:p>
            <a:pPr lvl="2">
              <a:buFont typeface="Wingdings" panose="05000000000000000000" pitchFamily="2" charset="2"/>
              <a:buChar char="§"/>
            </a:pPr>
            <a:r>
              <a:rPr lang="en-IN" dirty="0">
                <a:latin typeface="Inter"/>
              </a:rPr>
              <a:t>Accuracy = (True positives + True Negatives)/ (True positives + True negatives + False positives + False negatives)</a:t>
            </a:r>
          </a:p>
          <a:p>
            <a:pPr lvl="2">
              <a:buFont typeface="Wingdings" panose="05000000000000000000" pitchFamily="2" charset="2"/>
              <a:buChar char="§"/>
            </a:pPr>
            <a:r>
              <a:rPr lang="en-IN" dirty="0">
                <a:latin typeface="Inter"/>
              </a:rPr>
              <a:t>Accuracy = (TP + TN)/ (TP + TN + FP + FN)</a:t>
            </a:r>
          </a:p>
          <a:p>
            <a:endParaRPr lang="en-IN" dirty="0"/>
          </a:p>
        </p:txBody>
      </p:sp>
    </p:spTree>
    <p:extLst>
      <p:ext uri="{BB962C8B-B14F-4D97-AF65-F5344CB8AC3E}">
        <p14:creationId xmlns:p14="http://schemas.microsoft.com/office/powerpoint/2010/main" val="281671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3A87-97C4-45F8-4940-4757AC3B073E}"/>
              </a:ext>
            </a:extLst>
          </p:cNvPr>
          <p:cNvSpPr>
            <a:spLocks noGrp="1"/>
          </p:cNvSpPr>
          <p:nvPr>
            <p:ph type="title"/>
          </p:nvPr>
        </p:nvSpPr>
        <p:spPr/>
        <p:txBody>
          <a:bodyPr>
            <a:normAutofit/>
          </a:bodyPr>
          <a:lstStyle/>
          <a:p>
            <a:r>
              <a:rPr lang="en-US" dirty="0"/>
              <a:t>OBJECTIVE-2 IMPLEMENTATION</a:t>
            </a:r>
            <a:br>
              <a:rPr lang="en-US" dirty="0"/>
            </a:br>
            <a:r>
              <a:rPr lang="en-US" dirty="0"/>
              <a:t>Model Evaluation for </a:t>
            </a:r>
            <a:r>
              <a:rPr lang="en-US" dirty="0" err="1"/>
              <a:t>all_tickets</a:t>
            </a:r>
            <a:endParaRPr lang="en-IN" dirty="0"/>
          </a:p>
        </p:txBody>
      </p:sp>
      <p:graphicFrame>
        <p:nvGraphicFramePr>
          <p:cNvPr id="4" name="Content Placeholder 3">
            <a:extLst>
              <a:ext uri="{FF2B5EF4-FFF2-40B4-BE49-F238E27FC236}">
                <a16:creationId xmlns:a16="http://schemas.microsoft.com/office/drawing/2014/main" id="{D05467EA-DF76-9DA5-B5A3-B1B4FBEBEB5E}"/>
              </a:ext>
            </a:extLst>
          </p:cNvPr>
          <p:cNvGraphicFramePr>
            <a:graphicFrameLocks noGrp="1"/>
          </p:cNvGraphicFramePr>
          <p:nvPr>
            <p:ph idx="1"/>
            <p:extLst>
              <p:ext uri="{D42A27DB-BD31-4B8C-83A1-F6EECF244321}">
                <p14:modId xmlns:p14="http://schemas.microsoft.com/office/powerpoint/2010/main" val="3474041205"/>
              </p:ext>
            </p:extLst>
          </p:nvPr>
        </p:nvGraphicFramePr>
        <p:xfrm>
          <a:off x="539960" y="1773711"/>
          <a:ext cx="11290089" cy="3310578"/>
        </p:xfrm>
        <a:graphic>
          <a:graphicData uri="http://schemas.openxmlformats.org/drawingml/2006/table">
            <a:tbl>
              <a:tblPr firstRow="1" bandRow="1">
                <a:tableStyleId>{5C22544A-7EE6-4342-B048-85BDC9FD1C3A}</a:tableStyleId>
              </a:tblPr>
              <a:tblGrid>
                <a:gridCol w="1226778">
                  <a:extLst>
                    <a:ext uri="{9D8B030D-6E8A-4147-A177-3AD203B41FA5}">
                      <a16:colId xmlns:a16="http://schemas.microsoft.com/office/drawing/2014/main" val="3105579377"/>
                    </a:ext>
                  </a:extLst>
                </a:gridCol>
                <a:gridCol w="1921792">
                  <a:extLst>
                    <a:ext uri="{9D8B030D-6E8A-4147-A177-3AD203B41FA5}">
                      <a16:colId xmlns:a16="http://schemas.microsoft.com/office/drawing/2014/main" val="1432554720"/>
                    </a:ext>
                  </a:extLst>
                </a:gridCol>
                <a:gridCol w="1921792">
                  <a:extLst>
                    <a:ext uri="{9D8B030D-6E8A-4147-A177-3AD203B41FA5}">
                      <a16:colId xmlns:a16="http://schemas.microsoft.com/office/drawing/2014/main" val="109046415"/>
                    </a:ext>
                  </a:extLst>
                </a:gridCol>
                <a:gridCol w="2142521">
                  <a:extLst>
                    <a:ext uri="{9D8B030D-6E8A-4147-A177-3AD203B41FA5}">
                      <a16:colId xmlns:a16="http://schemas.microsoft.com/office/drawing/2014/main" val="1040736142"/>
                    </a:ext>
                  </a:extLst>
                </a:gridCol>
                <a:gridCol w="1954977">
                  <a:extLst>
                    <a:ext uri="{9D8B030D-6E8A-4147-A177-3AD203B41FA5}">
                      <a16:colId xmlns:a16="http://schemas.microsoft.com/office/drawing/2014/main" val="20630532"/>
                    </a:ext>
                  </a:extLst>
                </a:gridCol>
                <a:gridCol w="2122229">
                  <a:extLst>
                    <a:ext uri="{9D8B030D-6E8A-4147-A177-3AD203B41FA5}">
                      <a16:colId xmlns:a16="http://schemas.microsoft.com/office/drawing/2014/main" val="2822113737"/>
                    </a:ext>
                  </a:extLst>
                </a:gridCol>
              </a:tblGrid>
              <a:tr h="584168">
                <a:tc>
                  <a:txBody>
                    <a:bodyPr/>
                    <a:lstStyle/>
                    <a:p>
                      <a:r>
                        <a:rPr lang="en-IN" sz="1400" dirty="0"/>
                        <a:t>Model</a:t>
                      </a:r>
                    </a:p>
                  </a:txBody>
                  <a:tcPr/>
                </a:tc>
                <a:tc>
                  <a:txBody>
                    <a:bodyPr/>
                    <a:lstStyle/>
                    <a:p>
                      <a:r>
                        <a:rPr lang="en-IN" sz="1400" dirty="0"/>
                        <a:t>Accuracy</a:t>
                      </a:r>
                    </a:p>
                  </a:txBody>
                  <a:tcPr/>
                </a:tc>
                <a:tc>
                  <a:txBody>
                    <a:bodyPr/>
                    <a:lstStyle/>
                    <a:p>
                      <a:r>
                        <a:rPr lang="en-IN" sz="1400" dirty="0"/>
                        <a:t>Coherence Score (</a:t>
                      </a:r>
                      <a:r>
                        <a:rPr lang="en-IN" sz="1400" dirty="0" err="1"/>
                        <a:t>c_v</a:t>
                      </a:r>
                      <a:r>
                        <a:rPr lang="en-IN" sz="1400" dirty="0"/>
                        <a:t>)</a:t>
                      </a:r>
                    </a:p>
                  </a:txBody>
                  <a:tcPr/>
                </a:tc>
                <a:tc>
                  <a:txBody>
                    <a:bodyPr/>
                    <a:lstStyle/>
                    <a:p>
                      <a:r>
                        <a:rPr lang="en-IN" sz="1400" dirty="0"/>
                        <a:t>Coherence Score (</a:t>
                      </a:r>
                      <a:r>
                        <a:rPr lang="en-IN" sz="1400" dirty="0" err="1"/>
                        <a:t>u_mass</a:t>
                      </a:r>
                      <a:r>
                        <a:rPr lang="en-IN" sz="1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Coherence Score (</a:t>
                      </a:r>
                      <a:r>
                        <a:rPr lang="en-IN" sz="1400" dirty="0" err="1"/>
                        <a:t>c_uci</a:t>
                      </a:r>
                      <a:r>
                        <a:rPr lang="en-IN" sz="1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Coherence Score (</a:t>
                      </a:r>
                      <a:r>
                        <a:rPr lang="en-IN" sz="1400" dirty="0" err="1"/>
                        <a:t>c_npmi</a:t>
                      </a:r>
                      <a:r>
                        <a:rPr lang="en-IN" sz="1400" dirty="0"/>
                        <a:t>)</a:t>
                      </a:r>
                    </a:p>
                  </a:txBody>
                  <a:tcPr/>
                </a:tc>
                <a:extLst>
                  <a:ext uri="{0D108BD9-81ED-4DB2-BD59-A6C34878D82A}">
                    <a16:rowId xmlns:a16="http://schemas.microsoft.com/office/drawing/2014/main" val="393956769"/>
                  </a:ext>
                </a:extLst>
              </a:tr>
              <a:tr h="338446">
                <a:tc>
                  <a:txBody>
                    <a:bodyPr/>
                    <a:lstStyle/>
                    <a:p>
                      <a:r>
                        <a:rPr lang="en-US" sz="1400" dirty="0"/>
                        <a:t>LDA</a:t>
                      </a:r>
                      <a:endParaRPr lang="en-IN" sz="1400" dirty="0"/>
                    </a:p>
                  </a:txBody>
                  <a:tcPr/>
                </a:tc>
                <a:tc>
                  <a:txBody>
                    <a:bodyPr/>
                    <a:lstStyle/>
                    <a:p>
                      <a:r>
                        <a:rPr lang="en-IN" sz="1400" dirty="0"/>
                        <a:t>0.089</a:t>
                      </a:r>
                    </a:p>
                  </a:txBody>
                  <a:tcPr/>
                </a:tc>
                <a:tc>
                  <a:txBody>
                    <a:bodyPr/>
                    <a:lstStyle/>
                    <a:p>
                      <a:r>
                        <a:rPr lang="en-IN" sz="1400" b="0" i="0" kern="1200" dirty="0">
                          <a:solidFill>
                            <a:schemeClr val="dk1"/>
                          </a:solidFill>
                          <a:effectLst/>
                          <a:latin typeface="+mn-lt"/>
                          <a:ea typeface="+mn-ea"/>
                          <a:cs typeface="+mn-cs"/>
                        </a:rPr>
                        <a:t>0.462</a:t>
                      </a:r>
                      <a:endParaRPr lang="en-IN" sz="1400" dirty="0"/>
                    </a:p>
                  </a:txBody>
                  <a:tcPr/>
                </a:tc>
                <a:tc>
                  <a:txBody>
                    <a:bodyPr/>
                    <a:lstStyle/>
                    <a:p>
                      <a:r>
                        <a:rPr lang="en-IN" sz="1400" kern="1200" dirty="0">
                          <a:solidFill>
                            <a:schemeClr val="dk1"/>
                          </a:solidFill>
                          <a:effectLst/>
                          <a:latin typeface="+mn-lt"/>
                          <a:ea typeface="+mn-ea"/>
                          <a:cs typeface="+mn-cs"/>
                        </a:rPr>
                        <a:t>-3.609</a:t>
                      </a:r>
                    </a:p>
                  </a:txBody>
                  <a:tcPr/>
                </a:tc>
                <a:tc>
                  <a:txBody>
                    <a:bodyPr/>
                    <a:lstStyle/>
                    <a:p>
                      <a:r>
                        <a:rPr lang="en-IN" sz="1400" dirty="0"/>
                        <a:t>-1.842</a:t>
                      </a:r>
                    </a:p>
                  </a:txBody>
                  <a:tcPr/>
                </a:tc>
                <a:tc>
                  <a:txBody>
                    <a:bodyPr/>
                    <a:lstStyle/>
                    <a:p>
                      <a:r>
                        <a:rPr lang="en-IN" sz="1400" dirty="0"/>
                        <a:t>-0.041</a:t>
                      </a:r>
                    </a:p>
                  </a:txBody>
                  <a:tcPr/>
                </a:tc>
                <a:extLst>
                  <a:ext uri="{0D108BD9-81ED-4DB2-BD59-A6C34878D82A}">
                    <a16:rowId xmlns:a16="http://schemas.microsoft.com/office/drawing/2014/main" val="968975199"/>
                  </a:ext>
                </a:extLst>
              </a:tr>
              <a:tr h="338446">
                <a:tc>
                  <a:txBody>
                    <a:bodyPr/>
                    <a:lstStyle/>
                    <a:p>
                      <a:r>
                        <a:rPr lang="en-US" sz="1400" dirty="0"/>
                        <a:t>LDA Multicore</a:t>
                      </a:r>
                      <a:endParaRPr lang="en-IN" sz="1400" dirty="0"/>
                    </a:p>
                  </a:txBody>
                  <a:tcPr/>
                </a:tc>
                <a:tc>
                  <a:txBody>
                    <a:bodyPr/>
                    <a:lstStyle/>
                    <a:p>
                      <a:r>
                        <a:rPr lang="en-IN" sz="1400" dirty="0"/>
                        <a:t>0.055</a:t>
                      </a:r>
                    </a:p>
                  </a:txBody>
                  <a:tcPr/>
                </a:tc>
                <a:tc>
                  <a:txBody>
                    <a:bodyPr/>
                    <a:lstStyle/>
                    <a:p>
                      <a:r>
                        <a:rPr lang="en-IN" sz="1400" dirty="0"/>
                        <a:t>0.415</a:t>
                      </a:r>
                    </a:p>
                  </a:txBody>
                  <a:tcPr/>
                </a:tc>
                <a:tc>
                  <a:txBody>
                    <a:bodyPr/>
                    <a:lstStyle/>
                    <a:p>
                      <a:r>
                        <a:rPr lang="en-IN" sz="1400" kern="1200" dirty="0">
                          <a:solidFill>
                            <a:schemeClr val="dk1"/>
                          </a:solidFill>
                          <a:effectLst/>
                          <a:latin typeface="+mn-lt"/>
                          <a:ea typeface="+mn-ea"/>
                          <a:cs typeface="+mn-cs"/>
                        </a:rPr>
                        <a:t>-3.963</a:t>
                      </a:r>
                    </a:p>
                  </a:txBody>
                  <a:tcPr/>
                </a:tc>
                <a:tc>
                  <a:txBody>
                    <a:bodyPr/>
                    <a:lstStyle/>
                    <a:p>
                      <a:r>
                        <a:rPr lang="en-IN" sz="1400" dirty="0"/>
                        <a:t>-3.034</a:t>
                      </a:r>
                    </a:p>
                  </a:txBody>
                  <a:tcPr/>
                </a:tc>
                <a:tc>
                  <a:txBody>
                    <a:bodyPr/>
                    <a:lstStyle/>
                    <a:p>
                      <a:r>
                        <a:rPr lang="en-IN" sz="1400" dirty="0"/>
                        <a:t>-0.080</a:t>
                      </a:r>
                    </a:p>
                  </a:txBody>
                  <a:tcPr/>
                </a:tc>
                <a:extLst>
                  <a:ext uri="{0D108BD9-81ED-4DB2-BD59-A6C34878D82A}">
                    <a16:rowId xmlns:a16="http://schemas.microsoft.com/office/drawing/2014/main" val="1332891264"/>
                  </a:ext>
                </a:extLst>
              </a:tr>
              <a:tr h="338446">
                <a:tc>
                  <a:txBody>
                    <a:bodyPr/>
                    <a:lstStyle/>
                    <a:p>
                      <a:r>
                        <a:rPr lang="en-US" sz="1400" dirty="0"/>
                        <a:t>Ensemble LDA</a:t>
                      </a:r>
                      <a:endParaRPr lang="en-IN" sz="1400" dirty="0"/>
                    </a:p>
                  </a:txBody>
                  <a:tcPr/>
                </a:tc>
                <a:tc>
                  <a:txBody>
                    <a:bodyPr/>
                    <a:lstStyle/>
                    <a:p>
                      <a:endParaRPr lang="en-IN" sz="1400" dirty="0"/>
                    </a:p>
                  </a:txBody>
                  <a:tcPr/>
                </a:tc>
                <a:tc>
                  <a:txBody>
                    <a:bodyPr/>
                    <a:lstStyle/>
                    <a:p>
                      <a:r>
                        <a:rPr lang="en-IN" sz="1400" b="0" i="0" kern="1200" dirty="0">
                          <a:solidFill>
                            <a:schemeClr val="dk1"/>
                          </a:solidFill>
                          <a:effectLst/>
                          <a:latin typeface="+mn-lt"/>
                          <a:ea typeface="+mn-ea"/>
                          <a:cs typeface="+mn-cs"/>
                        </a:rPr>
                        <a:t>0.513</a:t>
                      </a:r>
                      <a:endParaRPr lang="en-IN" sz="1400" dirty="0"/>
                    </a:p>
                  </a:txBody>
                  <a:tcPr/>
                </a:tc>
                <a:tc>
                  <a:txBody>
                    <a:bodyPr/>
                    <a:lstStyle/>
                    <a:p>
                      <a:r>
                        <a:rPr lang="en-IN" sz="1400" kern="1200" dirty="0">
                          <a:solidFill>
                            <a:schemeClr val="dk1"/>
                          </a:solidFill>
                          <a:effectLst/>
                          <a:latin typeface="+mn-lt"/>
                          <a:ea typeface="+mn-ea"/>
                          <a:cs typeface="+mn-cs"/>
                        </a:rPr>
                        <a:t>-2.637</a:t>
                      </a:r>
                    </a:p>
                  </a:txBody>
                  <a:tcPr/>
                </a:tc>
                <a:tc>
                  <a:txBody>
                    <a:bodyPr/>
                    <a:lstStyle/>
                    <a:p>
                      <a:r>
                        <a:rPr lang="en-IN" sz="1400" dirty="0"/>
                        <a:t>-2.754</a:t>
                      </a:r>
                    </a:p>
                  </a:txBody>
                  <a:tcPr/>
                </a:tc>
                <a:tc>
                  <a:txBody>
                    <a:bodyPr/>
                    <a:lstStyle/>
                    <a:p>
                      <a:r>
                        <a:rPr lang="en-IN" sz="1400" dirty="0"/>
                        <a:t>-0.024</a:t>
                      </a:r>
                    </a:p>
                  </a:txBody>
                  <a:tcPr/>
                </a:tc>
                <a:extLst>
                  <a:ext uri="{0D108BD9-81ED-4DB2-BD59-A6C34878D82A}">
                    <a16:rowId xmlns:a16="http://schemas.microsoft.com/office/drawing/2014/main" val="3599701917"/>
                  </a:ext>
                </a:extLst>
              </a:tr>
              <a:tr h="338446">
                <a:tc>
                  <a:txBody>
                    <a:bodyPr/>
                    <a:lstStyle/>
                    <a:p>
                      <a:r>
                        <a:rPr lang="en-US" sz="1400" dirty="0"/>
                        <a:t>LSI</a:t>
                      </a:r>
                      <a:endParaRPr lang="en-IN" sz="1400" dirty="0"/>
                    </a:p>
                  </a:txBody>
                  <a:tcPr/>
                </a:tc>
                <a:tc>
                  <a:txBody>
                    <a:bodyPr/>
                    <a:lstStyle/>
                    <a:p>
                      <a:endParaRPr lang="en-IN" sz="1400" dirty="0"/>
                    </a:p>
                  </a:txBody>
                  <a:tcPr/>
                </a:tc>
                <a:tc>
                  <a:txBody>
                    <a:bodyPr/>
                    <a:lstStyle/>
                    <a:p>
                      <a:r>
                        <a:rPr lang="en-IN" sz="1400" dirty="0"/>
                        <a:t>0.369</a:t>
                      </a:r>
                    </a:p>
                  </a:txBody>
                  <a:tcPr/>
                </a:tc>
                <a:tc>
                  <a:txBody>
                    <a:bodyPr/>
                    <a:lstStyle/>
                    <a:p>
                      <a:r>
                        <a:rPr lang="en-IN" sz="1400" kern="1200" dirty="0">
                          <a:solidFill>
                            <a:schemeClr val="dk1"/>
                          </a:solidFill>
                          <a:effectLst/>
                          <a:latin typeface="+mn-lt"/>
                          <a:ea typeface="+mn-ea"/>
                          <a:cs typeface="+mn-cs"/>
                        </a:rPr>
                        <a:t>-3.161</a:t>
                      </a:r>
                    </a:p>
                  </a:txBody>
                  <a:tcPr/>
                </a:tc>
                <a:tc>
                  <a:txBody>
                    <a:bodyPr/>
                    <a:lstStyle/>
                    <a:p>
                      <a:r>
                        <a:rPr lang="en-IN" sz="1400" dirty="0"/>
                        <a:t>-1.884</a:t>
                      </a:r>
                    </a:p>
                  </a:txBody>
                  <a:tcPr/>
                </a:tc>
                <a:tc>
                  <a:txBody>
                    <a:bodyPr/>
                    <a:lstStyle/>
                    <a:p>
                      <a:r>
                        <a:rPr lang="en-IN" sz="1400" dirty="0"/>
                        <a:t>-0.071</a:t>
                      </a:r>
                    </a:p>
                  </a:txBody>
                  <a:tcPr/>
                </a:tc>
                <a:extLst>
                  <a:ext uri="{0D108BD9-81ED-4DB2-BD59-A6C34878D82A}">
                    <a16:rowId xmlns:a16="http://schemas.microsoft.com/office/drawing/2014/main" val="3667237149"/>
                  </a:ext>
                </a:extLst>
              </a:tr>
              <a:tr h="338446">
                <a:tc>
                  <a:txBody>
                    <a:bodyPr/>
                    <a:lstStyle/>
                    <a:p>
                      <a:r>
                        <a:rPr lang="en-US" sz="1400" dirty="0"/>
                        <a:t>HDP</a:t>
                      </a:r>
                      <a:endParaRPr lang="en-IN" sz="1400" dirty="0"/>
                    </a:p>
                  </a:txBody>
                  <a:tcPr/>
                </a:tc>
                <a:tc>
                  <a:txBody>
                    <a:bodyPr/>
                    <a:lstStyle/>
                    <a:p>
                      <a:endParaRPr lang="en-IN" sz="1400" dirty="0"/>
                    </a:p>
                  </a:txBody>
                  <a:tcPr/>
                </a:tc>
                <a:tc>
                  <a:txBody>
                    <a:bodyPr/>
                    <a:lstStyle/>
                    <a:p>
                      <a:r>
                        <a:rPr lang="en-IN" sz="1400" dirty="0"/>
                        <a:t>0.408</a:t>
                      </a:r>
                    </a:p>
                  </a:txBody>
                  <a:tcPr/>
                </a:tc>
                <a:tc>
                  <a:txBody>
                    <a:bodyPr/>
                    <a:lstStyle/>
                    <a:p>
                      <a:r>
                        <a:rPr lang="en-IN" sz="1400" kern="1200" dirty="0">
                          <a:solidFill>
                            <a:schemeClr val="dk1"/>
                          </a:solidFill>
                          <a:effectLst/>
                          <a:latin typeface="+mn-lt"/>
                          <a:ea typeface="+mn-ea"/>
                          <a:cs typeface="+mn-cs"/>
                        </a:rPr>
                        <a:t>-4.997</a:t>
                      </a:r>
                    </a:p>
                  </a:txBody>
                  <a:tcPr/>
                </a:tc>
                <a:tc>
                  <a:txBody>
                    <a:bodyPr/>
                    <a:lstStyle/>
                    <a:p>
                      <a:r>
                        <a:rPr lang="en-IN" sz="1400" dirty="0"/>
                        <a:t>-3.511</a:t>
                      </a:r>
                    </a:p>
                  </a:txBody>
                  <a:tcPr/>
                </a:tc>
                <a:tc>
                  <a:txBody>
                    <a:bodyPr/>
                    <a:lstStyle/>
                    <a:p>
                      <a:r>
                        <a:rPr lang="en-IN" sz="1400" dirty="0"/>
                        <a:t>-0.116</a:t>
                      </a:r>
                    </a:p>
                  </a:txBody>
                  <a:tcPr/>
                </a:tc>
                <a:extLst>
                  <a:ext uri="{0D108BD9-81ED-4DB2-BD59-A6C34878D82A}">
                    <a16:rowId xmlns:a16="http://schemas.microsoft.com/office/drawing/2014/main" val="718165477"/>
                  </a:ext>
                </a:extLst>
              </a:tr>
              <a:tr h="338446">
                <a:tc>
                  <a:txBody>
                    <a:bodyPr/>
                    <a:lstStyle/>
                    <a:p>
                      <a:r>
                        <a:rPr lang="en-IN" sz="1400" dirty="0"/>
                        <a:t>NMF</a:t>
                      </a:r>
                    </a:p>
                  </a:txBody>
                  <a:tcPr/>
                </a:tc>
                <a:tc>
                  <a:txBody>
                    <a:bodyPr/>
                    <a:lstStyle/>
                    <a:p>
                      <a:endParaRPr lang="en-IN" sz="1400" dirty="0"/>
                    </a:p>
                  </a:txBody>
                  <a:tcPr/>
                </a:tc>
                <a:tc>
                  <a:txBody>
                    <a:bodyPr/>
                    <a:lstStyle/>
                    <a:p>
                      <a:r>
                        <a:rPr lang="en-IN" sz="1400" dirty="0"/>
                        <a:t>0.600</a:t>
                      </a:r>
                    </a:p>
                  </a:txBody>
                  <a:tcPr/>
                </a:tc>
                <a:tc>
                  <a:txBody>
                    <a:bodyPr/>
                    <a:lstStyle/>
                    <a:p>
                      <a:r>
                        <a:rPr lang="en-IN" sz="1400" kern="1200" dirty="0">
                          <a:solidFill>
                            <a:schemeClr val="dk1"/>
                          </a:solidFill>
                          <a:effectLst/>
                          <a:latin typeface="+mn-lt"/>
                          <a:ea typeface="+mn-ea"/>
                          <a:cs typeface="+mn-cs"/>
                        </a:rPr>
                        <a:t>-18.332</a:t>
                      </a:r>
                    </a:p>
                  </a:txBody>
                  <a:tcPr/>
                </a:tc>
                <a:tc>
                  <a:txBody>
                    <a:bodyPr/>
                    <a:lstStyle/>
                    <a:p>
                      <a:r>
                        <a:rPr lang="en-IN" sz="1400" dirty="0"/>
                        <a:t>-12.788</a:t>
                      </a:r>
                    </a:p>
                  </a:txBody>
                  <a:tcPr/>
                </a:tc>
                <a:tc>
                  <a:txBody>
                    <a:bodyPr/>
                    <a:lstStyle/>
                    <a:p>
                      <a:r>
                        <a:rPr lang="en-IN" sz="1400" dirty="0"/>
                        <a:t>-0.466</a:t>
                      </a:r>
                    </a:p>
                  </a:txBody>
                  <a:tcPr/>
                </a:tc>
                <a:extLst>
                  <a:ext uri="{0D108BD9-81ED-4DB2-BD59-A6C34878D82A}">
                    <a16:rowId xmlns:a16="http://schemas.microsoft.com/office/drawing/2014/main" val="92083718"/>
                  </a:ext>
                </a:extLst>
              </a:tr>
              <a:tr h="357288">
                <a:tc>
                  <a:txBody>
                    <a:bodyPr/>
                    <a:lstStyle/>
                    <a:p>
                      <a:r>
                        <a:rPr lang="en-IN" sz="1400" dirty="0"/>
                        <a:t>CorEX</a:t>
                      </a:r>
                    </a:p>
                  </a:txBody>
                  <a:tcPr/>
                </a:tc>
                <a:tc>
                  <a:txBody>
                    <a:bodyPr/>
                    <a:lstStyle/>
                    <a:p>
                      <a:endParaRPr lang="en-IN" sz="1400" dirty="0"/>
                    </a:p>
                  </a:txBody>
                  <a:tcPr/>
                </a:tc>
                <a:tc>
                  <a:txBody>
                    <a:bodyPr/>
                    <a:lstStyle/>
                    <a:p>
                      <a:r>
                        <a:rPr lang="en-IN" sz="1400" dirty="0"/>
                        <a:t>0.443</a:t>
                      </a:r>
                    </a:p>
                  </a:txBody>
                  <a:tcPr/>
                </a:tc>
                <a:tc>
                  <a:txBody>
                    <a:bodyPr/>
                    <a:lstStyle/>
                    <a:p>
                      <a:r>
                        <a:rPr lang="en-IN" sz="1400" dirty="0"/>
                        <a:t>-4.335</a:t>
                      </a:r>
                    </a:p>
                  </a:txBody>
                  <a:tcPr/>
                </a:tc>
                <a:tc>
                  <a:txBody>
                    <a:bodyPr/>
                    <a:lstStyle/>
                    <a:p>
                      <a:r>
                        <a:rPr lang="en-IN" sz="1400" kern="1200" dirty="0">
                          <a:solidFill>
                            <a:schemeClr val="dk1"/>
                          </a:solidFill>
                          <a:effectLst/>
                          <a:latin typeface="+mn-lt"/>
                          <a:ea typeface="+mn-ea"/>
                          <a:cs typeface="+mn-cs"/>
                        </a:rPr>
                        <a:t>-2.030</a:t>
                      </a:r>
                    </a:p>
                  </a:txBody>
                  <a:tcPr/>
                </a:tc>
                <a:tc>
                  <a:txBody>
                    <a:bodyPr/>
                    <a:lstStyle/>
                    <a:p>
                      <a:r>
                        <a:rPr lang="en-IN" sz="1400" b="0" i="0" kern="1200" dirty="0">
                          <a:solidFill>
                            <a:schemeClr val="dk1"/>
                          </a:solidFill>
                          <a:effectLst/>
                          <a:latin typeface="+mn-lt"/>
                          <a:ea typeface="+mn-ea"/>
                          <a:cs typeface="+mn-cs"/>
                        </a:rPr>
                        <a:t>-0.032</a:t>
                      </a:r>
                    </a:p>
                  </a:txBody>
                  <a:tcPr/>
                </a:tc>
                <a:extLst>
                  <a:ext uri="{0D108BD9-81ED-4DB2-BD59-A6C34878D82A}">
                    <a16:rowId xmlns:a16="http://schemas.microsoft.com/office/drawing/2014/main" val="3944619548"/>
                  </a:ext>
                </a:extLst>
              </a:tr>
              <a:tr h="338446">
                <a:tc>
                  <a:txBody>
                    <a:bodyPr/>
                    <a:lstStyle/>
                    <a:p>
                      <a:r>
                        <a:rPr lang="en-IN" sz="1400" dirty="0" err="1"/>
                        <a:t>BerTopic</a:t>
                      </a:r>
                      <a:endParaRPr lang="en-IN" sz="1400" dirty="0"/>
                    </a:p>
                  </a:txBody>
                  <a:tcPr/>
                </a:tc>
                <a:tc>
                  <a:txBody>
                    <a:bodyPr/>
                    <a:lstStyle/>
                    <a:p>
                      <a:endParaRPr lang="en-IN" sz="1400" kern="1200" dirty="0">
                        <a:solidFill>
                          <a:schemeClr val="dk1"/>
                        </a:solidFill>
                        <a:effectLst/>
                        <a:latin typeface="+mn-lt"/>
                        <a:ea typeface="+mn-ea"/>
                        <a:cs typeface="+mn-cs"/>
                      </a:endParaRPr>
                    </a:p>
                  </a:txBody>
                  <a:tcPr/>
                </a:tc>
                <a:tc>
                  <a:txBody>
                    <a:bodyPr/>
                    <a:lstStyle/>
                    <a:p>
                      <a:r>
                        <a:rPr lang="en-IN" sz="1400" kern="1200" dirty="0">
                          <a:solidFill>
                            <a:schemeClr val="dk1"/>
                          </a:solidFill>
                          <a:effectLst/>
                          <a:latin typeface="+mn-lt"/>
                          <a:ea typeface="+mn-ea"/>
                          <a:cs typeface="+mn-cs"/>
                        </a:rPr>
                        <a:t>0.491</a:t>
                      </a:r>
                    </a:p>
                  </a:txBody>
                  <a:tcPr/>
                </a:tc>
                <a:tc>
                  <a:txBody>
                    <a:bodyPr/>
                    <a:lstStyle/>
                    <a:p>
                      <a:r>
                        <a:rPr lang="en-IN" sz="1400" kern="1200" dirty="0">
                          <a:solidFill>
                            <a:schemeClr val="dk1"/>
                          </a:solidFill>
                          <a:effectLst/>
                          <a:latin typeface="+mn-lt"/>
                          <a:ea typeface="+mn-ea"/>
                          <a:cs typeface="+mn-cs"/>
                        </a:rPr>
                        <a:t>-5.798</a:t>
                      </a:r>
                    </a:p>
                  </a:txBody>
                  <a:tcPr/>
                </a:tc>
                <a:tc>
                  <a:txBody>
                    <a:bodyPr/>
                    <a:lstStyle/>
                    <a:p>
                      <a:r>
                        <a:rPr lang="en-IN" sz="1400" dirty="0"/>
                        <a:t>-1.959</a:t>
                      </a:r>
                    </a:p>
                  </a:txBody>
                  <a:tcPr/>
                </a:tc>
                <a:tc>
                  <a:txBody>
                    <a:bodyPr/>
                    <a:lstStyle/>
                    <a:p>
                      <a:r>
                        <a:rPr lang="en-IN" sz="1400" dirty="0"/>
                        <a:t>0.036</a:t>
                      </a:r>
                    </a:p>
                  </a:txBody>
                  <a:tcPr/>
                </a:tc>
                <a:extLst>
                  <a:ext uri="{0D108BD9-81ED-4DB2-BD59-A6C34878D82A}">
                    <a16:rowId xmlns:a16="http://schemas.microsoft.com/office/drawing/2014/main" val="877063632"/>
                  </a:ext>
                </a:extLst>
              </a:tr>
            </a:tbl>
          </a:graphicData>
        </a:graphic>
      </p:graphicFrame>
    </p:spTree>
    <p:extLst>
      <p:ext uri="{BB962C8B-B14F-4D97-AF65-F5344CB8AC3E}">
        <p14:creationId xmlns:p14="http://schemas.microsoft.com/office/powerpoint/2010/main" val="3928281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3A87-97C4-45F8-4940-4757AC3B073E}"/>
              </a:ext>
            </a:extLst>
          </p:cNvPr>
          <p:cNvSpPr>
            <a:spLocks noGrp="1"/>
          </p:cNvSpPr>
          <p:nvPr>
            <p:ph type="title"/>
          </p:nvPr>
        </p:nvSpPr>
        <p:spPr/>
        <p:txBody>
          <a:bodyPr>
            <a:normAutofit/>
          </a:bodyPr>
          <a:lstStyle/>
          <a:p>
            <a:r>
              <a:rPr lang="en-US" dirty="0"/>
              <a:t>OBJECTIVE-2 IMPLEMENTATION</a:t>
            </a:r>
            <a:br>
              <a:rPr lang="en-US" dirty="0"/>
            </a:br>
            <a:r>
              <a:rPr lang="en-US" dirty="0"/>
              <a:t>Model Evaluation for complaints</a:t>
            </a:r>
            <a:endParaRPr lang="en-IN" dirty="0"/>
          </a:p>
        </p:txBody>
      </p:sp>
      <p:graphicFrame>
        <p:nvGraphicFramePr>
          <p:cNvPr id="4" name="Content Placeholder 3">
            <a:extLst>
              <a:ext uri="{FF2B5EF4-FFF2-40B4-BE49-F238E27FC236}">
                <a16:creationId xmlns:a16="http://schemas.microsoft.com/office/drawing/2014/main" id="{D05467EA-DF76-9DA5-B5A3-B1B4FBEBEB5E}"/>
              </a:ext>
            </a:extLst>
          </p:cNvPr>
          <p:cNvGraphicFramePr>
            <a:graphicFrameLocks noGrp="1"/>
          </p:cNvGraphicFramePr>
          <p:nvPr>
            <p:ph idx="1"/>
            <p:extLst>
              <p:ext uri="{D42A27DB-BD31-4B8C-83A1-F6EECF244321}">
                <p14:modId xmlns:p14="http://schemas.microsoft.com/office/powerpoint/2010/main" val="1985627509"/>
              </p:ext>
            </p:extLst>
          </p:nvPr>
        </p:nvGraphicFramePr>
        <p:xfrm>
          <a:off x="539960" y="1773711"/>
          <a:ext cx="10615720" cy="3310578"/>
        </p:xfrm>
        <a:graphic>
          <a:graphicData uri="http://schemas.openxmlformats.org/drawingml/2006/table">
            <a:tbl>
              <a:tblPr firstRow="1" bandRow="1">
                <a:tableStyleId>{5C22544A-7EE6-4342-B048-85BDC9FD1C3A}</a:tableStyleId>
              </a:tblPr>
              <a:tblGrid>
                <a:gridCol w="1390128">
                  <a:extLst>
                    <a:ext uri="{9D8B030D-6E8A-4147-A177-3AD203B41FA5}">
                      <a16:colId xmlns:a16="http://schemas.microsoft.com/office/drawing/2014/main" val="3105579377"/>
                    </a:ext>
                  </a:extLst>
                </a:gridCol>
                <a:gridCol w="2177685">
                  <a:extLst>
                    <a:ext uri="{9D8B030D-6E8A-4147-A177-3AD203B41FA5}">
                      <a16:colId xmlns:a16="http://schemas.microsoft.com/office/drawing/2014/main" val="109046415"/>
                    </a:ext>
                  </a:extLst>
                </a:gridCol>
                <a:gridCol w="2427806">
                  <a:extLst>
                    <a:ext uri="{9D8B030D-6E8A-4147-A177-3AD203B41FA5}">
                      <a16:colId xmlns:a16="http://schemas.microsoft.com/office/drawing/2014/main" val="1040736142"/>
                    </a:ext>
                  </a:extLst>
                </a:gridCol>
                <a:gridCol w="2215289">
                  <a:extLst>
                    <a:ext uri="{9D8B030D-6E8A-4147-A177-3AD203B41FA5}">
                      <a16:colId xmlns:a16="http://schemas.microsoft.com/office/drawing/2014/main" val="20630532"/>
                    </a:ext>
                  </a:extLst>
                </a:gridCol>
                <a:gridCol w="2404812">
                  <a:extLst>
                    <a:ext uri="{9D8B030D-6E8A-4147-A177-3AD203B41FA5}">
                      <a16:colId xmlns:a16="http://schemas.microsoft.com/office/drawing/2014/main" val="2822113737"/>
                    </a:ext>
                  </a:extLst>
                </a:gridCol>
              </a:tblGrid>
              <a:tr h="584168">
                <a:tc>
                  <a:txBody>
                    <a:bodyPr/>
                    <a:lstStyle/>
                    <a:p>
                      <a:r>
                        <a:rPr lang="en-IN" sz="1400" dirty="0"/>
                        <a:t>Model</a:t>
                      </a:r>
                    </a:p>
                  </a:txBody>
                  <a:tcPr/>
                </a:tc>
                <a:tc>
                  <a:txBody>
                    <a:bodyPr/>
                    <a:lstStyle/>
                    <a:p>
                      <a:r>
                        <a:rPr lang="en-IN" sz="1400" dirty="0"/>
                        <a:t>Coherence Score (</a:t>
                      </a:r>
                      <a:r>
                        <a:rPr lang="en-IN" sz="1400" dirty="0" err="1"/>
                        <a:t>c_v</a:t>
                      </a:r>
                      <a:r>
                        <a:rPr lang="en-IN" sz="1400" dirty="0"/>
                        <a:t>)</a:t>
                      </a:r>
                    </a:p>
                  </a:txBody>
                  <a:tcPr/>
                </a:tc>
                <a:tc>
                  <a:txBody>
                    <a:bodyPr/>
                    <a:lstStyle/>
                    <a:p>
                      <a:r>
                        <a:rPr lang="en-IN" sz="1400" dirty="0"/>
                        <a:t>Coherence Score (</a:t>
                      </a:r>
                      <a:r>
                        <a:rPr lang="en-IN" sz="1400" dirty="0" err="1"/>
                        <a:t>u_mass</a:t>
                      </a:r>
                      <a:r>
                        <a:rPr lang="en-IN" sz="1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Coherence Score (</a:t>
                      </a:r>
                      <a:r>
                        <a:rPr lang="en-IN" sz="1400" dirty="0" err="1"/>
                        <a:t>c_uci</a:t>
                      </a:r>
                      <a:r>
                        <a:rPr lang="en-IN" sz="1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Coherence Score (</a:t>
                      </a:r>
                      <a:r>
                        <a:rPr lang="en-IN" sz="1400" dirty="0" err="1"/>
                        <a:t>c</a:t>
                      </a:r>
                      <a:r>
                        <a:rPr lang="en-IN" sz="1400" err="1"/>
                        <a:t>_</a:t>
                      </a:r>
                      <a:r>
                        <a:rPr lang="en-IN" sz="1400"/>
                        <a:t>npmi</a:t>
                      </a:r>
                      <a:r>
                        <a:rPr lang="en-IN" sz="1400" dirty="0"/>
                        <a:t>)</a:t>
                      </a:r>
                    </a:p>
                  </a:txBody>
                  <a:tcPr/>
                </a:tc>
                <a:extLst>
                  <a:ext uri="{0D108BD9-81ED-4DB2-BD59-A6C34878D82A}">
                    <a16:rowId xmlns:a16="http://schemas.microsoft.com/office/drawing/2014/main" val="393956769"/>
                  </a:ext>
                </a:extLst>
              </a:tr>
              <a:tr h="338446">
                <a:tc>
                  <a:txBody>
                    <a:bodyPr/>
                    <a:lstStyle/>
                    <a:p>
                      <a:r>
                        <a:rPr lang="en-US" sz="1400" dirty="0"/>
                        <a:t>LDA</a:t>
                      </a:r>
                      <a:endParaRPr lang="en-IN" sz="1400" dirty="0"/>
                    </a:p>
                  </a:txBody>
                  <a:tcPr/>
                </a:tc>
                <a:tc>
                  <a:txBody>
                    <a:bodyPr/>
                    <a:lstStyle/>
                    <a:p>
                      <a:r>
                        <a:rPr lang="en-IN" sz="1400" b="0" i="0" kern="1200" dirty="0">
                          <a:solidFill>
                            <a:schemeClr val="dk1"/>
                          </a:solidFill>
                          <a:effectLst/>
                          <a:latin typeface="+mn-lt"/>
                          <a:ea typeface="+mn-ea"/>
                          <a:cs typeface="+mn-cs"/>
                        </a:rPr>
                        <a:t>0.458</a:t>
                      </a:r>
                      <a:endParaRPr lang="en-IN" sz="1400" dirty="0"/>
                    </a:p>
                  </a:txBody>
                  <a:tcPr/>
                </a:tc>
                <a:tc>
                  <a:txBody>
                    <a:bodyPr/>
                    <a:lstStyle/>
                    <a:p>
                      <a:r>
                        <a:rPr lang="en-IN" sz="1400" kern="1200" dirty="0">
                          <a:solidFill>
                            <a:schemeClr val="dk1"/>
                          </a:solidFill>
                          <a:effectLst/>
                          <a:latin typeface="+mn-lt"/>
                          <a:ea typeface="+mn-ea"/>
                          <a:cs typeface="+mn-cs"/>
                        </a:rPr>
                        <a:t>-2.286</a:t>
                      </a:r>
                    </a:p>
                  </a:txBody>
                  <a:tcPr/>
                </a:tc>
                <a:tc>
                  <a:txBody>
                    <a:bodyPr/>
                    <a:lstStyle/>
                    <a:p>
                      <a:r>
                        <a:rPr lang="en-IN" sz="1400" dirty="0"/>
                        <a:t>-0.947</a:t>
                      </a:r>
                    </a:p>
                  </a:txBody>
                  <a:tcPr/>
                </a:tc>
                <a:tc>
                  <a:txBody>
                    <a:bodyPr/>
                    <a:lstStyle/>
                    <a:p>
                      <a:r>
                        <a:rPr lang="en-IN" sz="1400" dirty="0"/>
                        <a:t>-0.011</a:t>
                      </a:r>
                    </a:p>
                  </a:txBody>
                  <a:tcPr/>
                </a:tc>
                <a:extLst>
                  <a:ext uri="{0D108BD9-81ED-4DB2-BD59-A6C34878D82A}">
                    <a16:rowId xmlns:a16="http://schemas.microsoft.com/office/drawing/2014/main" val="968975199"/>
                  </a:ext>
                </a:extLst>
              </a:tr>
              <a:tr h="338446">
                <a:tc>
                  <a:txBody>
                    <a:bodyPr/>
                    <a:lstStyle/>
                    <a:p>
                      <a:r>
                        <a:rPr lang="en-US" sz="1400" dirty="0"/>
                        <a:t>LDA Multicore</a:t>
                      </a:r>
                      <a:endParaRPr lang="en-IN" sz="1400" dirty="0"/>
                    </a:p>
                  </a:txBody>
                  <a:tcPr/>
                </a:tc>
                <a:tc>
                  <a:txBody>
                    <a:bodyPr/>
                    <a:lstStyle/>
                    <a:p>
                      <a:r>
                        <a:rPr lang="en-IN" sz="1400" b="0" i="0" kern="1200" dirty="0">
                          <a:solidFill>
                            <a:schemeClr val="dk1"/>
                          </a:solidFill>
                          <a:effectLst/>
                          <a:latin typeface="+mn-lt"/>
                          <a:ea typeface="+mn-ea"/>
                          <a:cs typeface="+mn-cs"/>
                        </a:rPr>
                        <a:t>0.462</a:t>
                      </a:r>
                      <a:endParaRPr lang="en-IN" sz="1400" dirty="0"/>
                    </a:p>
                  </a:txBody>
                  <a:tcPr/>
                </a:tc>
                <a:tc>
                  <a:txBody>
                    <a:bodyPr/>
                    <a:lstStyle/>
                    <a:p>
                      <a:r>
                        <a:rPr lang="en-IN" sz="1400" kern="1200" dirty="0">
                          <a:solidFill>
                            <a:schemeClr val="dk1"/>
                          </a:solidFill>
                          <a:effectLst/>
                          <a:latin typeface="+mn-lt"/>
                          <a:ea typeface="+mn-ea"/>
                          <a:cs typeface="+mn-cs"/>
                        </a:rPr>
                        <a:t>-2.029</a:t>
                      </a:r>
                    </a:p>
                  </a:txBody>
                  <a:tcPr/>
                </a:tc>
                <a:tc>
                  <a:txBody>
                    <a:bodyPr/>
                    <a:lstStyle/>
                    <a:p>
                      <a:r>
                        <a:rPr lang="en-IN" sz="1400" dirty="0"/>
                        <a:t>-0.747</a:t>
                      </a:r>
                    </a:p>
                  </a:txBody>
                  <a:tcPr/>
                </a:tc>
                <a:tc>
                  <a:txBody>
                    <a:bodyPr/>
                    <a:lstStyle/>
                    <a:p>
                      <a:r>
                        <a:rPr lang="en-IN" sz="1400" dirty="0"/>
                        <a:t>-0.006</a:t>
                      </a:r>
                    </a:p>
                  </a:txBody>
                  <a:tcPr/>
                </a:tc>
                <a:extLst>
                  <a:ext uri="{0D108BD9-81ED-4DB2-BD59-A6C34878D82A}">
                    <a16:rowId xmlns:a16="http://schemas.microsoft.com/office/drawing/2014/main" val="1332891264"/>
                  </a:ext>
                </a:extLst>
              </a:tr>
              <a:tr h="338446">
                <a:tc>
                  <a:txBody>
                    <a:bodyPr/>
                    <a:lstStyle/>
                    <a:p>
                      <a:r>
                        <a:rPr lang="en-US" sz="1400" dirty="0"/>
                        <a:t>Ensemble LDA</a:t>
                      </a:r>
                      <a:endParaRPr lang="en-IN" sz="1400" dirty="0"/>
                    </a:p>
                  </a:txBody>
                  <a:tcPr/>
                </a:tc>
                <a:tc>
                  <a:txBody>
                    <a:bodyPr/>
                    <a:lstStyle/>
                    <a:p>
                      <a:r>
                        <a:rPr lang="en-IN" sz="1400" b="0" i="0" kern="1200" dirty="0">
                          <a:solidFill>
                            <a:schemeClr val="dk1"/>
                          </a:solidFill>
                          <a:effectLst/>
                          <a:latin typeface="+mn-lt"/>
                          <a:ea typeface="+mn-ea"/>
                          <a:cs typeface="+mn-cs"/>
                        </a:rPr>
                        <a:t>0.522</a:t>
                      </a:r>
                      <a:endParaRPr lang="en-IN" sz="1400" dirty="0"/>
                    </a:p>
                  </a:txBody>
                  <a:tcPr/>
                </a:tc>
                <a:tc>
                  <a:txBody>
                    <a:bodyPr/>
                    <a:lstStyle/>
                    <a:p>
                      <a:r>
                        <a:rPr lang="en-IN" sz="1400" kern="1200" dirty="0">
                          <a:solidFill>
                            <a:schemeClr val="dk1"/>
                          </a:solidFill>
                          <a:effectLst/>
                          <a:latin typeface="+mn-lt"/>
                          <a:ea typeface="+mn-ea"/>
                          <a:cs typeface="+mn-cs"/>
                        </a:rPr>
                        <a:t>-1.853</a:t>
                      </a:r>
                    </a:p>
                  </a:txBody>
                  <a:tcPr/>
                </a:tc>
                <a:tc>
                  <a:txBody>
                    <a:bodyPr/>
                    <a:lstStyle/>
                    <a:p>
                      <a:r>
                        <a:rPr lang="en-IN" sz="1400" dirty="0"/>
                        <a:t>-0.208</a:t>
                      </a:r>
                    </a:p>
                  </a:txBody>
                  <a:tcPr/>
                </a:tc>
                <a:tc>
                  <a:txBody>
                    <a:bodyPr/>
                    <a:lstStyle/>
                    <a:p>
                      <a:r>
                        <a:rPr lang="en-IN" sz="1400" dirty="0"/>
                        <a:t>0.015</a:t>
                      </a:r>
                    </a:p>
                  </a:txBody>
                  <a:tcPr/>
                </a:tc>
                <a:extLst>
                  <a:ext uri="{0D108BD9-81ED-4DB2-BD59-A6C34878D82A}">
                    <a16:rowId xmlns:a16="http://schemas.microsoft.com/office/drawing/2014/main" val="3599701917"/>
                  </a:ext>
                </a:extLst>
              </a:tr>
              <a:tr h="338446">
                <a:tc>
                  <a:txBody>
                    <a:bodyPr/>
                    <a:lstStyle/>
                    <a:p>
                      <a:r>
                        <a:rPr lang="en-US" sz="1400" dirty="0"/>
                        <a:t>LSI</a:t>
                      </a:r>
                      <a:endParaRPr lang="en-IN" sz="1400" dirty="0"/>
                    </a:p>
                  </a:txBody>
                  <a:tcPr/>
                </a:tc>
                <a:tc>
                  <a:txBody>
                    <a:bodyPr/>
                    <a:lstStyle/>
                    <a:p>
                      <a:r>
                        <a:rPr lang="en-IN" sz="1400" b="0" i="0" kern="1200" dirty="0">
                          <a:solidFill>
                            <a:schemeClr val="dk1"/>
                          </a:solidFill>
                          <a:effectLst/>
                          <a:latin typeface="+mn-lt"/>
                          <a:ea typeface="+mn-ea"/>
                          <a:cs typeface="+mn-cs"/>
                        </a:rPr>
                        <a:t>0.390</a:t>
                      </a:r>
                      <a:endParaRPr lang="en-IN" sz="1400" dirty="0"/>
                    </a:p>
                  </a:txBody>
                  <a:tcPr/>
                </a:tc>
                <a:tc>
                  <a:txBody>
                    <a:bodyPr/>
                    <a:lstStyle/>
                    <a:p>
                      <a:r>
                        <a:rPr lang="en-IN" sz="1400" kern="1200" dirty="0">
                          <a:solidFill>
                            <a:schemeClr val="dk1"/>
                          </a:solidFill>
                          <a:effectLst/>
                          <a:latin typeface="+mn-lt"/>
                          <a:ea typeface="+mn-ea"/>
                          <a:cs typeface="+mn-cs"/>
                        </a:rPr>
                        <a:t>-1.983</a:t>
                      </a:r>
                    </a:p>
                  </a:txBody>
                  <a:tcPr/>
                </a:tc>
                <a:tc>
                  <a:txBody>
                    <a:bodyPr/>
                    <a:lstStyle/>
                    <a:p>
                      <a:r>
                        <a:rPr lang="en-IN" sz="1400" dirty="0"/>
                        <a:t>-0.965</a:t>
                      </a:r>
                    </a:p>
                  </a:txBody>
                  <a:tcPr/>
                </a:tc>
                <a:tc>
                  <a:txBody>
                    <a:bodyPr/>
                    <a:lstStyle/>
                    <a:p>
                      <a:r>
                        <a:rPr lang="en-IN" sz="1400" dirty="0"/>
                        <a:t>-0.032</a:t>
                      </a:r>
                    </a:p>
                  </a:txBody>
                  <a:tcPr/>
                </a:tc>
                <a:extLst>
                  <a:ext uri="{0D108BD9-81ED-4DB2-BD59-A6C34878D82A}">
                    <a16:rowId xmlns:a16="http://schemas.microsoft.com/office/drawing/2014/main" val="3667237149"/>
                  </a:ext>
                </a:extLst>
              </a:tr>
              <a:tr h="338446">
                <a:tc>
                  <a:txBody>
                    <a:bodyPr/>
                    <a:lstStyle/>
                    <a:p>
                      <a:r>
                        <a:rPr lang="en-US" sz="1400" dirty="0"/>
                        <a:t>HDP</a:t>
                      </a:r>
                      <a:endParaRPr lang="en-IN" sz="1400" dirty="0"/>
                    </a:p>
                  </a:txBody>
                  <a:tcPr/>
                </a:tc>
                <a:tc>
                  <a:txBody>
                    <a:bodyPr/>
                    <a:lstStyle/>
                    <a:p>
                      <a:r>
                        <a:rPr lang="en-IN" sz="1400" b="0" i="0" kern="1200" dirty="0">
                          <a:solidFill>
                            <a:schemeClr val="dk1"/>
                          </a:solidFill>
                          <a:effectLst/>
                          <a:latin typeface="+mn-lt"/>
                          <a:ea typeface="+mn-ea"/>
                          <a:cs typeface="+mn-cs"/>
                        </a:rPr>
                        <a:t>0.610</a:t>
                      </a:r>
                      <a:endParaRPr lang="en-IN" sz="1400" dirty="0"/>
                    </a:p>
                  </a:txBody>
                  <a:tcPr/>
                </a:tc>
                <a:tc>
                  <a:txBody>
                    <a:bodyPr/>
                    <a:lstStyle/>
                    <a:p>
                      <a:r>
                        <a:rPr lang="en-IN" sz="1400" kern="1200" dirty="0">
                          <a:solidFill>
                            <a:schemeClr val="dk1"/>
                          </a:solidFill>
                          <a:effectLst/>
                          <a:latin typeface="+mn-lt"/>
                          <a:ea typeface="+mn-ea"/>
                          <a:cs typeface="+mn-cs"/>
                        </a:rPr>
                        <a:t>-13.763</a:t>
                      </a:r>
                    </a:p>
                  </a:txBody>
                  <a:tcPr/>
                </a:tc>
                <a:tc>
                  <a:txBody>
                    <a:bodyPr/>
                    <a:lstStyle/>
                    <a:p>
                      <a:r>
                        <a:rPr lang="en-IN" sz="1400" dirty="0"/>
                        <a:t>-8.497</a:t>
                      </a:r>
                    </a:p>
                  </a:txBody>
                  <a:tcPr/>
                </a:tc>
                <a:tc>
                  <a:txBody>
                    <a:bodyPr/>
                    <a:lstStyle/>
                    <a:p>
                      <a:r>
                        <a:rPr lang="en-IN" sz="1400" dirty="0"/>
                        <a:t>-0.307</a:t>
                      </a:r>
                    </a:p>
                  </a:txBody>
                  <a:tcPr/>
                </a:tc>
                <a:extLst>
                  <a:ext uri="{0D108BD9-81ED-4DB2-BD59-A6C34878D82A}">
                    <a16:rowId xmlns:a16="http://schemas.microsoft.com/office/drawing/2014/main" val="718165477"/>
                  </a:ext>
                </a:extLst>
              </a:tr>
              <a:tr h="338446">
                <a:tc>
                  <a:txBody>
                    <a:bodyPr/>
                    <a:lstStyle/>
                    <a:p>
                      <a:r>
                        <a:rPr lang="en-IN" sz="1400" dirty="0"/>
                        <a:t>NMF</a:t>
                      </a:r>
                    </a:p>
                  </a:txBody>
                  <a:tcPr/>
                </a:tc>
                <a:tc>
                  <a:txBody>
                    <a:bodyPr/>
                    <a:lstStyle/>
                    <a:p>
                      <a:r>
                        <a:rPr lang="en-IN" sz="1400" dirty="0"/>
                        <a:t>0.495</a:t>
                      </a:r>
                    </a:p>
                  </a:txBody>
                  <a:tcPr/>
                </a:tc>
                <a:tc>
                  <a:txBody>
                    <a:bodyPr/>
                    <a:lstStyle/>
                    <a:p>
                      <a:r>
                        <a:rPr lang="en-IN" sz="1400" kern="1200" dirty="0">
                          <a:solidFill>
                            <a:schemeClr val="dk1"/>
                          </a:solidFill>
                          <a:effectLst/>
                          <a:latin typeface="+mn-lt"/>
                          <a:ea typeface="+mn-ea"/>
                          <a:cs typeface="+mn-cs"/>
                        </a:rPr>
                        <a:t>-1.885</a:t>
                      </a:r>
                    </a:p>
                  </a:txBody>
                  <a:tcPr/>
                </a:tc>
                <a:tc>
                  <a:txBody>
                    <a:bodyPr/>
                    <a:lstStyle/>
                    <a:p>
                      <a:r>
                        <a:rPr lang="en-IN" sz="1400" dirty="0"/>
                        <a:t>-0.501</a:t>
                      </a:r>
                    </a:p>
                  </a:txBody>
                  <a:tcPr/>
                </a:tc>
                <a:tc>
                  <a:txBody>
                    <a:bodyPr/>
                    <a:lstStyle/>
                    <a:p>
                      <a:r>
                        <a:rPr lang="en-IN" sz="1400" dirty="0"/>
                        <a:t>0.004</a:t>
                      </a:r>
                    </a:p>
                  </a:txBody>
                  <a:tcPr/>
                </a:tc>
                <a:extLst>
                  <a:ext uri="{0D108BD9-81ED-4DB2-BD59-A6C34878D82A}">
                    <a16:rowId xmlns:a16="http://schemas.microsoft.com/office/drawing/2014/main" val="92083718"/>
                  </a:ext>
                </a:extLst>
              </a:tr>
              <a:tr h="357288">
                <a:tc>
                  <a:txBody>
                    <a:bodyPr/>
                    <a:lstStyle/>
                    <a:p>
                      <a:r>
                        <a:rPr lang="en-IN" sz="1400" dirty="0"/>
                        <a:t>CorEX</a:t>
                      </a:r>
                    </a:p>
                  </a:txBody>
                  <a:tcPr/>
                </a:tc>
                <a:tc>
                  <a:txBody>
                    <a:bodyPr/>
                    <a:lstStyle/>
                    <a:p>
                      <a:r>
                        <a:rPr lang="en-IN" sz="1400" dirty="0"/>
                        <a:t>0.404</a:t>
                      </a:r>
                    </a:p>
                  </a:txBody>
                  <a:tcPr/>
                </a:tc>
                <a:tc>
                  <a:txBody>
                    <a:bodyPr/>
                    <a:lstStyle/>
                    <a:p>
                      <a:r>
                        <a:rPr lang="en-IN" sz="1400" dirty="0"/>
                        <a:t>-2.467</a:t>
                      </a:r>
                    </a:p>
                  </a:txBody>
                  <a:tcPr/>
                </a:tc>
                <a:tc>
                  <a:txBody>
                    <a:bodyPr/>
                    <a:lstStyle/>
                    <a:p>
                      <a:r>
                        <a:rPr lang="en-IN" sz="1400" dirty="0"/>
                        <a:t>-0.215</a:t>
                      </a:r>
                      <a:endParaRPr lang="en-IN" sz="1400" kern="1200" dirty="0">
                        <a:solidFill>
                          <a:schemeClr val="dk1"/>
                        </a:solidFill>
                        <a:effectLst/>
                        <a:latin typeface="+mn-lt"/>
                        <a:ea typeface="+mn-ea"/>
                        <a:cs typeface="+mn-cs"/>
                      </a:endParaRPr>
                    </a:p>
                  </a:txBody>
                  <a:tcPr/>
                </a:tc>
                <a:tc>
                  <a:txBody>
                    <a:bodyPr/>
                    <a:lstStyle/>
                    <a:p>
                      <a:r>
                        <a:rPr lang="en-IN" sz="1400" dirty="0"/>
                        <a:t>0.005</a:t>
                      </a:r>
                      <a:endParaRPr lang="en-IN"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3944619548"/>
                  </a:ext>
                </a:extLst>
              </a:tr>
              <a:tr h="338446">
                <a:tc>
                  <a:txBody>
                    <a:bodyPr/>
                    <a:lstStyle/>
                    <a:p>
                      <a:r>
                        <a:rPr lang="en-IN" sz="1400" dirty="0" err="1"/>
                        <a:t>BerTopic</a:t>
                      </a:r>
                      <a:endParaRPr lang="en-IN" sz="1400" dirty="0"/>
                    </a:p>
                  </a:txBody>
                  <a:tcPr/>
                </a:tc>
                <a:tc>
                  <a:txBody>
                    <a:bodyPr/>
                    <a:lstStyle/>
                    <a:p>
                      <a:r>
                        <a:rPr lang="en-IN" sz="1400" dirty="0"/>
                        <a:t>0.530</a:t>
                      </a:r>
                      <a:endParaRPr lang="en-IN" sz="1400" kern="1200" dirty="0">
                        <a:solidFill>
                          <a:schemeClr val="dk1"/>
                        </a:solidFill>
                        <a:effectLst/>
                        <a:latin typeface="+mn-lt"/>
                        <a:ea typeface="+mn-ea"/>
                        <a:cs typeface="+mn-cs"/>
                      </a:endParaRPr>
                    </a:p>
                  </a:txBody>
                  <a:tcPr/>
                </a:tc>
                <a:tc>
                  <a:txBody>
                    <a:bodyPr/>
                    <a:lstStyle/>
                    <a:p>
                      <a:r>
                        <a:rPr lang="en-IN" sz="1400" dirty="0"/>
                        <a:t>-2.099</a:t>
                      </a:r>
                      <a:endParaRPr lang="en-IN" sz="1400" kern="1200" dirty="0">
                        <a:solidFill>
                          <a:schemeClr val="dk1"/>
                        </a:solidFill>
                        <a:effectLst/>
                        <a:latin typeface="+mn-lt"/>
                        <a:ea typeface="+mn-ea"/>
                        <a:cs typeface="+mn-cs"/>
                      </a:endParaRPr>
                    </a:p>
                  </a:txBody>
                  <a:tcPr/>
                </a:tc>
                <a:tc>
                  <a:txBody>
                    <a:bodyPr/>
                    <a:lstStyle/>
                    <a:p>
                      <a:r>
                        <a:rPr lang="en-IN" sz="1400" dirty="0"/>
                        <a:t>-0.162</a:t>
                      </a:r>
                    </a:p>
                  </a:txBody>
                  <a:tcPr/>
                </a:tc>
                <a:tc>
                  <a:txBody>
                    <a:bodyPr/>
                    <a:lstStyle/>
                    <a:p>
                      <a:r>
                        <a:rPr lang="en-IN" sz="1400" dirty="0"/>
                        <a:t>0.052</a:t>
                      </a:r>
                    </a:p>
                  </a:txBody>
                  <a:tcPr/>
                </a:tc>
                <a:extLst>
                  <a:ext uri="{0D108BD9-81ED-4DB2-BD59-A6C34878D82A}">
                    <a16:rowId xmlns:a16="http://schemas.microsoft.com/office/drawing/2014/main" val="877063632"/>
                  </a:ext>
                </a:extLst>
              </a:tr>
            </a:tbl>
          </a:graphicData>
        </a:graphic>
      </p:graphicFrame>
    </p:spTree>
    <p:extLst>
      <p:ext uri="{BB962C8B-B14F-4D97-AF65-F5344CB8AC3E}">
        <p14:creationId xmlns:p14="http://schemas.microsoft.com/office/powerpoint/2010/main" val="1054995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3A87-97C4-45F8-4940-4757AC3B073E}"/>
              </a:ext>
            </a:extLst>
          </p:cNvPr>
          <p:cNvSpPr>
            <a:spLocks noGrp="1"/>
          </p:cNvSpPr>
          <p:nvPr>
            <p:ph type="title"/>
          </p:nvPr>
        </p:nvSpPr>
        <p:spPr/>
        <p:txBody>
          <a:bodyPr>
            <a:normAutofit/>
          </a:bodyPr>
          <a:lstStyle/>
          <a:p>
            <a:r>
              <a:rPr lang="en-US" dirty="0"/>
              <a:t>OBJECTIVE-2 IMPLEMENTATION</a:t>
            </a:r>
            <a:br>
              <a:rPr lang="en-US" dirty="0"/>
            </a:br>
            <a:r>
              <a:rPr lang="en-US" dirty="0"/>
              <a:t>Model Evaluation for </a:t>
            </a:r>
            <a:r>
              <a:rPr lang="en-US" dirty="0" err="1"/>
              <a:t>latest_tickets</a:t>
            </a:r>
            <a:endParaRPr lang="en-IN" dirty="0"/>
          </a:p>
        </p:txBody>
      </p:sp>
      <p:graphicFrame>
        <p:nvGraphicFramePr>
          <p:cNvPr id="4" name="Content Placeholder 3">
            <a:extLst>
              <a:ext uri="{FF2B5EF4-FFF2-40B4-BE49-F238E27FC236}">
                <a16:creationId xmlns:a16="http://schemas.microsoft.com/office/drawing/2014/main" id="{D05467EA-DF76-9DA5-B5A3-B1B4FBEBEB5E}"/>
              </a:ext>
            </a:extLst>
          </p:cNvPr>
          <p:cNvGraphicFramePr>
            <a:graphicFrameLocks noGrp="1"/>
          </p:cNvGraphicFramePr>
          <p:nvPr>
            <p:ph idx="1"/>
            <p:extLst>
              <p:ext uri="{D42A27DB-BD31-4B8C-83A1-F6EECF244321}">
                <p14:modId xmlns:p14="http://schemas.microsoft.com/office/powerpoint/2010/main" val="3702907774"/>
              </p:ext>
            </p:extLst>
          </p:nvPr>
        </p:nvGraphicFramePr>
        <p:xfrm>
          <a:off x="381000" y="1773711"/>
          <a:ext cx="11449049" cy="3310578"/>
        </p:xfrm>
        <a:graphic>
          <a:graphicData uri="http://schemas.openxmlformats.org/drawingml/2006/table">
            <a:tbl>
              <a:tblPr firstRow="1" bandRow="1">
                <a:tableStyleId>{5C22544A-7EE6-4342-B048-85BDC9FD1C3A}</a:tableStyleId>
              </a:tblPr>
              <a:tblGrid>
                <a:gridCol w="1244051">
                  <a:extLst>
                    <a:ext uri="{9D8B030D-6E8A-4147-A177-3AD203B41FA5}">
                      <a16:colId xmlns:a16="http://schemas.microsoft.com/office/drawing/2014/main" val="3105579377"/>
                    </a:ext>
                  </a:extLst>
                </a:gridCol>
                <a:gridCol w="1948850">
                  <a:extLst>
                    <a:ext uri="{9D8B030D-6E8A-4147-A177-3AD203B41FA5}">
                      <a16:colId xmlns:a16="http://schemas.microsoft.com/office/drawing/2014/main" val="2243767137"/>
                    </a:ext>
                  </a:extLst>
                </a:gridCol>
                <a:gridCol w="1948850">
                  <a:extLst>
                    <a:ext uri="{9D8B030D-6E8A-4147-A177-3AD203B41FA5}">
                      <a16:colId xmlns:a16="http://schemas.microsoft.com/office/drawing/2014/main" val="109046415"/>
                    </a:ext>
                  </a:extLst>
                </a:gridCol>
                <a:gridCol w="2172687">
                  <a:extLst>
                    <a:ext uri="{9D8B030D-6E8A-4147-A177-3AD203B41FA5}">
                      <a16:colId xmlns:a16="http://schemas.microsoft.com/office/drawing/2014/main" val="1040736142"/>
                    </a:ext>
                  </a:extLst>
                </a:gridCol>
                <a:gridCol w="1982502">
                  <a:extLst>
                    <a:ext uri="{9D8B030D-6E8A-4147-A177-3AD203B41FA5}">
                      <a16:colId xmlns:a16="http://schemas.microsoft.com/office/drawing/2014/main" val="20630532"/>
                    </a:ext>
                  </a:extLst>
                </a:gridCol>
                <a:gridCol w="2152109">
                  <a:extLst>
                    <a:ext uri="{9D8B030D-6E8A-4147-A177-3AD203B41FA5}">
                      <a16:colId xmlns:a16="http://schemas.microsoft.com/office/drawing/2014/main" val="2822113737"/>
                    </a:ext>
                  </a:extLst>
                </a:gridCol>
              </a:tblGrid>
              <a:tr h="584168">
                <a:tc>
                  <a:txBody>
                    <a:bodyPr/>
                    <a:lstStyle/>
                    <a:p>
                      <a:r>
                        <a:rPr lang="en-IN" sz="1400" dirty="0"/>
                        <a:t>Model</a:t>
                      </a:r>
                    </a:p>
                  </a:txBody>
                  <a:tcPr/>
                </a:tc>
                <a:tc>
                  <a:txBody>
                    <a:bodyPr/>
                    <a:lstStyle/>
                    <a:p>
                      <a:r>
                        <a:rPr lang="en-IN" sz="1400" dirty="0"/>
                        <a:t>Accuracy</a:t>
                      </a:r>
                    </a:p>
                  </a:txBody>
                  <a:tcPr/>
                </a:tc>
                <a:tc>
                  <a:txBody>
                    <a:bodyPr/>
                    <a:lstStyle/>
                    <a:p>
                      <a:r>
                        <a:rPr lang="en-IN" sz="1400" dirty="0"/>
                        <a:t>Coherence Score (</a:t>
                      </a:r>
                      <a:r>
                        <a:rPr lang="en-IN" sz="1400" dirty="0" err="1"/>
                        <a:t>c_v</a:t>
                      </a:r>
                      <a:r>
                        <a:rPr lang="en-IN" sz="1400" dirty="0"/>
                        <a:t>)</a:t>
                      </a:r>
                    </a:p>
                  </a:txBody>
                  <a:tcPr/>
                </a:tc>
                <a:tc>
                  <a:txBody>
                    <a:bodyPr/>
                    <a:lstStyle/>
                    <a:p>
                      <a:r>
                        <a:rPr lang="en-IN" sz="1400" dirty="0"/>
                        <a:t>Coherence Score (</a:t>
                      </a:r>
                      <a:r>
                        <a:rPr lang="en-IN" sz="1400" dirty="0" err="1"/>
                        <a:t>u_mass</a:t>
                      </a:r>
                      <a:r>
                        <a:rPr lang="en-IN" sz="1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Coherence Score (</a:t>
                      </a:r>
                      <a:r>
                        <a:rPr lang="en-IN" sz="1400" dirty="0" err="1"/>
                        <a:t>c_uci</a:t>
                      </a:r>
                      <a:r>
                        <a:rPr lang="en-IN" sz="1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Coherence Score (</a:t>
                      </a:r>
                      <a:r>
                        <a:rPr lang="en-IN" sz="1400" dirty="0" err="1"/>
                        <a:t>c</a:t>
                      </a:r>
                      <a:r>
                        <a:rPr lang="en-IN" sz="1400" err="1"/>
                        <a:t>_</a:t>
                      </a:r>
                      <a:r>
                        <a:rPr lang="en-IN" sz="1400"/>
                        <a:t>npmi</a:t>
                      </a:r>
                      <a:r>
                        <a:rPr lang="en-IN" sz="1400" dirty="0"/>
                        <a:t>)</a:t>
                      </a:r>
                    </a:p>
                  </a:txBody>
                  <a:tcPr/>
                </a:tc>
                <a:extLst>
                  <a:ext uri="{0D108BD9-81ED-4DB2-BD59-A6C34878D82A}">
                    <a16:rowId xmlns:a16="http://schemas.microsoft.com/office/drawing/2014/main" val="393956769"/>
                  </a:ext>
                </a:extLst>
              </a:tr>
              <a:tr h="338446">
                <a:tc>
                  <a:txBody>
                    <a:bodyPr/>
                    <a:lstStyle/>
                    <a:p>
                      <a:r>
                        <a:rPr lang="en-US" sz="1400" dirty="0"/>
                        <a:t>LDA</a:t>
                      </a:r>
                      <a:endParaRPr lang="en-IN" sz="1400" dirty="0"/>
                    </a:p>
                  </a:txBody>
                  <a:tcPr/>
                </a:tc>
                <a:tc>
                  <a:txBody>
                    <a:bodyPr/>
                    <a:lstStyle/>
                    <a:p>
                      <a:r>
                        <a:rPr lang="en-IN" sz="1400" dirty="0"/>
                        <a:t>0.292</a:t>
                      </a:r>
                    </a:p>
                  </a:txBody>
                  <a:tcPr/>
                </a:tc>
                <a:tc>
                  <a:txBody>
                    <a:bodyPr/>
                    <a:lstStyle/>
                    <a:p>
                      <a:r>
                        <a:rPr lang="en-IN" sz="1400" b="0" i="0" kern="1200" dirty="0">
                          <a:solidFill>
                            <a:schemeClr val="dk1"/>
                          </a:solidFill>
                          <a:effectLst/>
                          <a:latin typeface="+mn-lt"/>
                          <a:ea typeface="+mn-ea"/>
                          <a:cs typeface="+mn-cs"/>
                        </a:rPr>
                        <a:t>0.440</a:t>
                      </a:r>
                      <a:endParaRPr lang="en-IN" sz="1400" dirty="0"/>
                    </a:p>
                  </a:txBody>
                  <a:tcPr/>
                </a:tc>
                <a:tc>
                  <a:txBody>
                    <a:bodyPr/>
                    <a:lstStyle/>
                    <a:p>
                      <a:r>
                        <a:rPr lang="en-IN" sz="1400" b="0" i="0" kern="1200" dirty="0">
                          <a:solidFill>
                            <a:schemeClr val="dk1"/>
                          </a:solidFill>
                          <a:effectLst/>
                          <a:latin typeface="+mn-lt"/>
                          <a:ea typeface="+mn-ea"/>
                          <a:cs typeface="+mn-cs"/>
                        </a:rPr>
                        <a:t>-6.937</a:t>
                      </a:r>
                      <a:endParaRPr lang="en-IN" sz="1400" kern="1200" dirty="0">
                        <a:solidFill>
                          <a:schemeClr val="dk1"/>
                        </a:solidFill>
                        <a:effectLst/>
                        <a:latin typeface="+mn-lt"/>
                        <a:ea typeface="+mn-ea"/>
                        <a:cs typeface="+mn-cs"/>
                      </a:endParaRPr>
                    </a:p>
                  </a:txBody>
                  <a:tcPr/>
                </a:tc>
                <a:tc>
                  <a:txBody>
                    <a:bodyPr/>
                    <a:lstStyle/>
                    <a:p>
                      <a:r>
                        <a:rPr lang="en-IN" sz="1400" dirty="0"/>
                        <a:t>-5.045</a:t>
                      </a:r>
                    </a:p>
                  </a:txBody>
                  <a:tcPr/>
                </a:tc>
                <a:tc>
                  <a:txBody>
                    <a:bodyPr/>
                    <a:lstStyle/>
                    <a:p>
                      <a:r>
                        <a:rPr lang="en-IN" sz="1400" dirty="0"/>
                        <a:t>-0.120</a:t>
                      </a:r>
                    </a:p>
                  </a:txBody>
                  <a:tcPr/>
                </a:tc>
                <a:extLst>
                  <a:ext uri="{0D108BD9-81ED-4DB2-BD59-A6C34878D82A}">
                    <a16:rowId xmlns:a16="http://schemas.microsoft.com/office/drawing/2014/main" val="968975199"/>
                  </a:ext>
                </a:extLst>
              </a:tr>
              <a:tr h="338446">
                <a:tc>
                  <a:txBody>
                    <a:bodyPr/>
                    <a:lstStyle/>
                    <a:p>
                      <a:r>
                        <a:rPr lang="en-US" sz="1400" dirty="0"/>
                        <a:t>LDA Multicore</a:t>
                      </a:r>
                      <a:endParaRPr lang="en-IN" sz="1400" dirty="0"/>
                    </a:p>
                  </a:txBody>
                  <a:tcPr/>
                </a:tc>
                <a:tc>
                  <a:txBody>
                    <a:bodyPr/>
                    <a:lstStyle/>
                    <a:p>
                      <a:r>
                        <a:rPr lang="en-IN" sz="1400" dirty="0"/>
                        <a:t>0.179</a:t>
                      </a:r>
                    </a:p>
                  </a:txBody>
                  <a:tcPr/>
                </a:tc>
                <a:tc>
                  <a:txBody>
                    <a:bodyPr/>
                    <a:lstStyle/>
                    <a:p>
                      <a:r>
                        <a:rPr lang="en-IN" sz="1400" b="0" i="0" kern="1200" dirty="0">
                          <a:solidFill>
                            <a:schemeClr val="dk1"/>
                          </a:solidFill>
                          <a:effectLst/>
                          <a:latin typeface="+mn-lt"/>
                          <a:ea typeface="+mn-ea"/>
                          <a:cs typeface="+mn-cs"/>
                        </a:rPr>
                        <a:t>0.462</a:t>
                      </a:r>
                      <a:endParaRPr lang="en-IN" sz="1400" dirty="0"/>
                    </a:p>
                  </a:txBody>
                  <a:tcPr/>
                </a:tc>
                <a:tc>
                  <a:txBody>
                    <a:bodyPr/>
                    <a:lstStyle/>
                    <a:p>
                      <a:r>
                        <a:rPr lang="en-IN" sz="1400" kern="1200" dirty="0">
                          <a:solidFill>
                            <a:schemeClr val="dk1"/>
                          </a:solidFill>
                          <a:effectLst/>
                          <a:latin typeface="+mn-lt"/>
                          <a:ea typeface="+mn-ea"/>
                          <a:cs typeface="+mn-cs"/>
                        </a:rPr>
                        <a:t>-5.753</a:t>
                      </a:r>
                    </a:p>
                  </a:txBody>
                  <a:tcPr/>
                </a:tc>
                <a:tc>
                  <a:txBody>
                    <a:bodyPr/>
                    <a:lstStyle/>
                    <a:p>
                      <a:r>
                        <a:rPr lang="en-IN" sz="1400" dirty="0"/>
                        <a:t>-4.619</a:t>
                      </a:r>
                    </a:p>
                  </a:txBody>
                  <a:tcPr/>
                </a:tc>
                <a:tc>
                  <a:txBody>
                    <a:bodyPr/>
                    <a:lstStyle/>
                    <a:p>
                      <a:r>
                        <a:rPr lang="en-IN" sz="1400" dirty="0"/>
                        <a:t>-0.103</a:t>
                      </a:r>
                    </a:p>
                  </a:txBody>
                  <a:tcPr/>
                </a:tc>
                <a:extLst>
                  <a:ext uri="{0D108BD9-81ED-4DB2-BD59-A6C34878D82A}">
                    <a16:rowId xmlns:a16="http://schemas.microsoft.com/office/drawing/2014/main" val="1332891264"/>
                  </a:ext>
                </a:extLst>
              </a:tr>
              <a:tr h="338446">
                <a:tc>
                  <a:txBody>
                    <a:bodyPr/>
                    <a:lstStyle/>
                    <a:p>
                      <a:r>
                        <a:rPr lang="en-US" sz="1400" dirty="0"/>
                        <a:t>Ensemble LDA</a:t>
                      </a:r>
                      <a:endParaRPr lang="en-IN" sz="1400" dirty="0"/>
                    </a:p>
                  </a:txBody>
                  <a:tcPr/>
                </a:tc>
                <a:tc>
                  <a:txBody>
                    <a:bodyPr/>
                    <a:lstStyle/>
                    <a:p>
                      <a:r>
                        <a:rPr lang="en-IN" sz="1400" dirty="0"/>
                        <a:t>0.2</a:t>
                      </a:r>
                    </a:p>
                  </a:txBody>
                  <a:tcPr/>
                </a:tc>
                <a:tc>
                  <a:txBody>
                    <a:bodyPr/>
                    <a:lstStyle/>
                    <a:p>
                      <a:r>
                        <a:rPr lang="en-IN" sz="1400" b="0" i="0" kern="1200" dirty="0">
                          <a:solidFill>
                            <a:schemeClr val="dk1"/>
                          </a:solidFill>
                          <a:effectLst/>
                          <a:latin typeface="+mn-lt"/>
                          <a:ea typeface="+mn-ea"/>
                          <a:cs typeface="+mn-cs"/>
                        </a:rPr>
                        <a:t>0.516</a:t>
                      </a:r>
                      <a:endParaRPr lang="en-IN" sz="1400" dirty="0"/>
                    </a:p>
                  </a:txBody>
                  <a:tcPr/>
                </a:tc>
                <a:tc>
                  <a:txBody>
                    <a:bodyPr/>
                    <a:lstStyle/>
                    <a:p>
                      <a:r>
                        <a:rPr lang="en-IN" sz="1400" kern="1200" dirty="0">
                          <a:solidFill>
                            <a:schemeClr val="dk1"/>
                          </a:solidFill>
                          <a:effectLst/>
                          <a:latin typeface="+mn-lt"/>
                          <a:ea typeface="+mn-ea"/>
                          <a:cs typeface="+mn-cs"/>
                        </a:rPr>
                        <a:t>-3.163</a:t>
                      </a:r>
                    </a:p>
                  </a:txBody>
                  <a:tcPr/>
                </a:tc>
                <a:tc>
                  <a:txBody>
                    <a:bodyPr/>
                    <a:lstStyle/>
                    <a:p>
                      <a:r>
                        <a:rPr lang="en-IN" sz="1400" dirty="0"/>
                        <a:t>-1.034</a:t>
                      </a:r>
                    </a:p>
                  </a:txBody>
                  <a:tcPr/>
                </a:tc>
                <a:tc>
                  <a:txBody>
                    <a:bodyPr/>
                    <a:lstStyle/>
                    <a:p>
                      <a:r>
                        <a:rPr lang="en-IN" sz="1400" dirty="0"/>
                        <a:t>0.031</a:t>
                      </a:r>
                    </a:p>
                  </a:txBody>
                  <a:tcPr/>
                </a:tc>
                <a:extLst>
                  <a:ext uri="{0D108BD9-81ED-4DB2-BD59-A6C34878D82A}">
                    <a16:rowId xmlns:a16="http://schemas.microsoft.com/office/drawing/2014/main" val="3599701917"/>
                  </a:ext>
                </a:extLst>
              </a:tr>
              <a:tr h="338446">
                <a:tc>
                  <a:txBody>
                    <a:bodyPr/>
                    <a:lstStyle/>
                    <a:p>
                      <a:r>
                        <a:rPr lang="en-US" sz="1400" dirty="0"/>
                        <a:t>LSI</a:t>
                      </a:r>
                      <a:endParaRPr lang="en-IN" sz="1400" dirty="0"/>
                    </a:p>
                  </a:txBody>
                  <a:tcPr/>
                </a:tc>
                <a:tc>
                  <a:txBody>
                    <a:bodyPr/>
                    <a:lstStyle/>
                    <a:p>
                      <a:r>
                        <a:rPr lang="en-IN" sz="1400" dirty="0"/>
                        <a:t>0.190</a:t>
                      </a:r>
                    </a:p>
                  </a:txBody>
                  <a:tcPr/>
                </a:tc>
                <a:tc>
                  <a:txBody>
                    <a:bodyPr/>
                    <a:lstStyle/>
                    <a:p>
                      <a:r>
                        <a:rPr lang="en-IN" sz="1400" b="0" i="0" kern="1200" dirty="0">
                          <a:solidFill>
                            <a:schemeClr val="dk1"/>
                          </a:solidFill>
                          <a:effectLst/>
                          <a:latin typeface="+mn-lt"/>
                          <a:ea typeface="+mn-ea"/>
                          <a:cs typeface="+mn-cs"/>
                        </a:rPr>
                        <a:t>0.406</a:t>
                      </a:r>
                      <a:endParaRPr lang="en-IN" sz="1400" dirty="0"/>
                    </a:p>
                  </a:txBody>
                  <a:tcPr/>
                </a:tc>
                <a:tc>
                  <a:txBody>
                    <a:bodyPr/>
                    <a:lstStyle/>
                    <a:p>
                      <a:r>
                        <a:rPr lang="en-IN" sz="1400" kern="1200" dirty="0">
                          <a:solidFill>
                            <a:schemeClr val="dk1"/>
                          </a:solidFill>
                          <a:effectLst/>
                          <a:latin typeface="+mn-lt"/>
                          <a:ea typeface="+mn-ea"/>
                          <a:cs typeface="+mn-cs"/>
                        </a:rPr>
                        <a:t>-6.371</a:t>
                      </a:r>
                    </a:p>
                  </a:txBody>
                  <a:tcPr/>
                </a:tc>
                <a:tc>
                  <a:txBody>
                    <a:bodyPr/>
                    <a:lstStyle/>
                    <a:p>
                      <a:r>
                        <a:rPr lang="en-IN" sz="1400" dirty="0"/>
                        <a:t>-6.798</a:t>
                      </a:r>
                    </a:p>
                  </a:txBody>
                  <a:tcPr/>
                </a:tc>
                <a:tc>
                  <a:txBody>
                    <a:bodyPr/>
                    <a:lstStyle/>
                    <a:p>
                      <a:r>
                        <a:rPr lang="en-IN" sz="1400" dirty="0"/>
                        <a:t>-0.177</a:t>
                      </a:r>
                    </a:p>
                  </a:txBody>
                  <a:tcPr/>
                </a:tc>
                <a:extLst>
                  <a:ext uri="{0D108BD9-81ED-4DB2-BD59-A6C34878D82A}">
                    <a16:rowId xmlns:a16="http://schemas.microsoft.com/office/drawing/2014/main" val="3667237149"/>
                  </a:ext>
                </a:extLst>
              </a:tr>
              <a:tr h="338446">
                <a:tc>
                  <a:txBody>
                    <a:bodyPr/>
                    <a:lstStyle/>
                    <a:p>
                      <a:r>
                        <a:rPr lang="en-US" sz="1400" dirty="0"/>
                        <a:t>HDP</a:t>
                      </a:r>
                      <a:endParaRPr lang="en-IN" sz="1400" dirty="0"/>
                    </a:p>
                  </a:txBody>
                  <a:tcPr/>
                </a:tc>
                <a:tc>
                  <a:txBody>
                    <a:bodyPr/>
                    <a:lstStyle/>
                    <a:p>
                      <a:r>
                        <a:rPr lang="en-IN" sz="1400" dirty="0"/>
                        <a:t>0.005</a:t>
                      </a:r>
                    </a:p>
                  </a:txBody>
                  <a:tcPr/>
                </a:tc>
                <a:tc>
                  <a:txBody>
                    <a:bodyPr/>
                    <a:lstStyle/>
                    <a:p>
                      <a:r>
                        <a:rPr lang="en-IN" sz="1400" b="0" i="0" kern="1200" dirty="0">
                          <a:solidFill>
                            <a:schemeClr val="dk1"/>
                          </a:solidFill>
                          <a:effectLst/>
                          <a:latin typeface="+mn-lt"/>
                          <a:ea typeface="+mn-ea"/>
                          <a:cs typeface="+mn-cs"/>
                        </a:rPr>
                        <a:t>0.639</a:t>
                      </a:r>
                      <a:endParaRPr lang="en-IN" sz="1400" dirty="0"/>
                    </a:p>
                  </a:txBody>
                  <a:tcPr/>
                </a:tc>
                <a:tc>
                  <a:txBody>
                    <a:bodyPr/>
                    <a:lstStyle/>
                    <a:p>
                      <a:r>
                        <a:rPr lang="en-IN" sz="1400" kern="1200" dirty="0">
                          <a:solidFill>
                            <a:schemeClr val="dk1"/>
                          </a:solidFill>
                          <a:effectLst/>
                          <a:latin typeface="+mn-lt"/>
                          <a:ea typeface="+mn-ea"/>
                          <a:cs typeface="+mn-cs"/>
                        </a:rPr>
                        <a:t>-16.336</a:t>
                      </a:r>
                    </a:p>
                  </a:txBody>
                  <a:tcPr/>
                </a:tc>
                <a:tc>
                  <a:txBody>
                    <a:bodyPr/>
                    <a:lstStyle/>
                    <a:p>
                      <a:r>
                        <a:rPr lang="en-IN" sz="1400" dirty="0"/>
                        <a:t>-13.552</a:t>
                      </a:r>
                    </a:p>
                  </a:txBody>
                  <a:tcPr/>
                </a:tc>
                <a:tc>
                  <a:txBody>
                    <a:bodyPr/>
                    <a:lstStyle/>
                    <a:p>
                      <a:r>
                        <a:rPr lang="en-IN" sz="1400" dirty="0"/>
                        <a:t>-0.479</a:t>
                      </a:r>
                    </a:p>
                  </a:txBody>
                  <a:tcPr/>
                </a:tc>
                <a:extLst>
                  <a:ext uri="{0D108BD9-81ED-4DB2-BD59-A6C34878D82A}">
                    <a16:rowId xmlns:a16="http://schemas.microsoft.com/office/drawing/2014/main" val="718165477"/>
                  </a:ext>
                </a:extLst>
              </a:tr>
              <a:tr h="338446">
                <a:tc>
                  <a:txBody>
                    <a:bodyPr/>
                    <a:lstStyle/>
                    <a:p>
                      <a:r>
                        <a:rPr lang="en-IN" sz="1400" dirty="0"/>
                        <a:t>NMF</a:t>
                      </a:r>
                    </a:p>
                  </a:txBody>
                  <a:tcPr/>
                </a:tc>
                <a:tc>
                  <a:txBody>
                    <a:bodyPr/>
                    <a:lstStyle/>
                    <a:p>
                      <a:r>
                        <a:rPr lang="en-IN" sz="1400" dirty="0"/>
                        <a:t>0.204</a:t>
                      </a:r>
                    </a:p>
                  </a:txBody>
                  <a:tcPr/>
                </a:tc>
                <a:tc>
                  <a:txBody>
                    <a:bodyPr/>
                    <a:lstStyle/>
                    <a:p>
                      <a:r>
                        <a:rPr lang="en-IN" sz="1400" dirty="0"/>
                        <a:t>0.532</a:t>
                      </a:r>
                    </a:p>
                  </a:txBody>
                  <a:tcPr/>
                </a:tc>
                <a:tc>
                  <a:txBody>
                    <a:bodyPr/>
                    <a:lstStyle/>
                    <a:p>
                      <a:r>
                        <a:rPr lang="en-IN" sz="1400" kern="1200" dirty="0">
                          <a:solidFill>
                            <a:schemeClr val="dk1"/>
                          </a:solidFill>
                          <a:effectLst/>
                          <a:latin typeface="+mn-lt"/>
                          <a:ea typeface="+mn-ea"/>
                          <a:cs typeface="+mn-cs"/>
                        </a:rPr>
                        <a:t>-3.339</a:t>
                      </a:r>
                    </a:p>
                  </a:txBody>
                  <a:tcPr/>
                </a:tc>
                <a:tc>
                  <a:txBody>
                    <a:bodyPr/>
                    <a:lstStyle/>
                    <a:p>
                      <a:r>
                        <a:rPr lang="en-IN" sz="1400" dirty="0"/>
                        <a:t>-5.430</a:t>
                      </a:r>
                    </a:p>
                  </a:txBody>
                  <a:tcPr/>
                </a:tc>
                <a:tc>
                  <a:txBody>
                    <a:bodyPr/>
                    <a:lstStyle/>
                    <a:p>
                      <a:r>
                        <a:rPr lang="en-IN" sz="1400" dirty="0"/>
                        <a:t>-0.117</a:t>
                      </a:r>
                    </a:p>
                  </a:txBody>
                  <a:tcPr/>
                </a:tc>
                <a:extLst>
                  <a:ext uri="{0D108BD9-81ED-4DB2-BD59-A6C34878D82A}">
                    <a16:rowId xmlns:a16="http://schemas.microsoft.com/office/drawing/2014/main" val="92083718"/>
                  </a:ext>
                </a:extLst>
              </a:tr>
              <a:tr h="357288">
                <a:tc>
                  <a:txBody>
                    <a:bodyPr/>
                    <a:lstStyle/>
                    <a:p>
                      <a:r>
                        <a:rPr lang="en-IN" sz="1400" dirty="0"/>
                        <a:t>CorEX</a:t>
                      </a:r>
                    </a:p>
                  </a:txBody>
                  <a:tcPr/>
                </a:tc>
                <a:tc>
                  <a:txBody>
                    <a:bodyPr/>
                    <a:lstStyle/>
                    <a:p>
                      <a:endParaRPr lang="en-IN" sz="1400" dirty="0"/>
                    </a:p>
                  </a:txBody>
                  <a:tcPr/>
                </a:tc>
                <a:tc>
                  <a:txBody>
                    <a:bodyPr/>
                    <a:lstStyle/>
                    <a:p>
                      <a:r>
                        <a:rPr lang="en-IN" sz="1400" dirty="0"/>
                        <a:t>0.399</a:t>
                      </a:r>
                    </a:p>
                  </a:txBody>
                  <a:tcPr/>
                </a:tc>
                <a:tc>
                  <a:txBody>
                    <a:bodyPr/>
                    <a:lstStyle/>
                    <a:p>
                      <a:r>
                        <a:rPr lang="en-IN" sz="1400" dirty="0"/>
                        <a:t>-6.411</a:t>
                      </a:r>
                    </a:p>
                  </a:txBody>
                  <a:tcPr/>
                </a:tc>
                <a:tc>
                  <a:txBody>
                    <a:bodyPr/>
                    <a:lstStyle/>
                    <a:p>
                      <a:r>
                        <a:rPr lang="en-IN" sz="1400" dirty="0"/>
                        <a:t>-6.411</a:t>
                      </a:r>
                      <a:endParaRPr lang="en-IN" sz="1400" kern="1200" dirty="0">
                        <a:solidFill>
                          <a:schemeClr val="dk1"/>
                        </a:solidFill>
                        <a:effectLst/>
                        <a:latin typeface="+mn-lt"/>
                        <a:ea typeface="+mn-ea"/>
                        <a:cs typeface="+mn-cs"/>
                      </a:endParaRPr>
                    </a:p>
                  </a:txBody>
                  <a:tcPr/>
                </a:tc>
                <a:tc>
                  <a:txBody>
                    <a:bodyPr/>
                    <a:lstStyle/>
                    <a:p>
                      <a:r>
                        <a:rPr lang="en-IN" sz="1400" dirty="0"/>
                        <a:t>-0.189</a:t>
                      </a:r>
                      <a:endParaRPr lang="en-IN"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3944619548"/>
                  </a:ext>
                </a:extLst>
              </a:tr>
              <a:tr h="338446">
                <a:tc>
                  <a:txBody>
                    <a:bodyPr/>
                    <a:lstStyle/>
                    <a:p>
                      <a:r>
                        <a:rPr lang="en-IN" sz="1400" dirty="0" err="1"/>
                        <a:t>BerTopic</a:t>
                      </a:r>
                      <a:endParaRPr lang="en-IN" sz="1400" dirty="0"/>
                    </a:p>
                  </a:txBody>
                  <a:tcPr/>
                </a:tc>
                <a:tc>
                  <a:txBody>
                    <a:bodyPr/>
                    <a:lstStyle/>
                    <a:p>
                      <a:endParaRPr lang="en-IN" sz="1400" kern="1200" dirty="0">
                        <a:solidFill>
                          <a:schemeClr val="dk1"/>
                        </a:solidFill>
                        <a:effectLst/>
                        <a:latin typeface="+mn-lt"/>
                        <a:ea typeface="+mn-ea"/>
                        <a:cs typeface="+mn-cs"/>
                      </a:endParaRPr>
                    </a:p>
                  </a:txBody>
                  <a:tcPr/>
                </a:tc>
                <a:tc>
                  <a:txBody>
                    <a:bodyPr/>
                    <a:lstStyle/>
                    <a:p>
                      <a:r>
                        <a:rPr lang="en-IN" sz="1400" dirty="0"/>
                        <a:t>0.502</a:t>
                      </a:r>
                      <a:endParaRPr lang="en-IN" sz="1400" kern="1200" dirty="0">
                        <a:solidFill>
                          <a:schemeClr val="dk1"/>
                        </a:solidFill>
                        <a:effectLst/>
                        <a:latin typeface="+mn-lt"/>
                        <a:ea typeface="+mn-ea"/>
                        <a:cs typeface="+mn-cs"/>
                      </a:endParaRPr>
                    </a:p>
                  </a:txBody>
                  <a:tcPr/>
                </a:tc>
                <a:tc>
                  <a:txBody>
                    <a:bodyPr/>
                    <a:lstStyle/>
                    <a:p>
                      <a:r>
                        <a:rPr lang="en-IN" sz="1400" dirty="0"/>
                        <a:t>-5.107</a:t>
                      </a:r>
                      <a:endParaRPr lang="en-IN" sz="1400" kern="1200" dirty="0">
                        <a:solidFill>
                          <a:schemeClr val="dk1"/>
                        </a:solidFill>
                        <a:effectLst/>
                        <a:latin typeface="+mn-lt"/>
                        <a:ea typeface="+mn-ea"/>
                        <a:cs typeface="+mn-cs"/>
                      </a:endParaRPr>
                    </a:p>
                  </a:txBody>
                  <a:tcPr/>
                </a:tc>
                <a:tc>
                  <a:txBody>
                    <a:bodyPr/>
                    <a:lstStyle/>
                    <a:p>
                      <a:r>
                        <a:rPr lang="en-IN" sz="1400" dirty="0"/>
                        <a:t>-2.279</a:t>
                      </a:r>
                    </a:p>
                  </a:txBody>
                  <a:tcPr/>
                </a:tc>
                <a:tc>
                  <a:txBody>
                    <a:bodyPr/>
                    <a:lstStyle/>
                    <a:p>
                      <a:r>
                        <a:rPr lang="en-IN" sz="1400" dirty="0"/>
                        <a:t>0.062</a:t>
                      </a:r>
                    </a:p>
                  </a:txBody>
                  <a:tcPr/>
                </a:tc>
                <a:extLst>
                  <a:ext uri="{0D108BD9-81ED-4DB2-BD59-A6C34878D82A}">
                    <a16:rowId xmlns:a16="http://schemas.microsoft.com/office/drawing/2014/main" val="877063632"/>
                  </a:ext>
                </a:extLst>
              </a:tr>
            </a:tbl>
          </a:graphicData>
        </a:graphic>
      </p:graphicFrame>
    </p:spTree>
    <p:extLst>
      <p:ext uri="{BB962C8B-B14F-4D97-AF65-F5344CB8AC3E}">
        <p14:creationId xmlns:p14="http://schemas.microsoft.com/office/powerpoint/2010/main" val="528734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3A87-97C4-45F8-4940-4757AC3B073E}"/>
              </a:ext>
            </a:extLst>
          </p:cNvPr>
          <p:cNvSpPr>
            <a:spLocks noGrp="1"/>
          </p:cNvSpPr>
          <p:nvPr>
            <p:ph type="title"/>
          </p:nvPr>
        </p:nvSpPr>
        <p:spPr/>
        <p:txBody>
          <a:bodyPr>
            <a:normAutofit/>
          </a:bodyPr>
          <a:lstStyle/>
          <a:p>
            <a:r>
              <a:rPr lang="en-US" dirty="0"/>
              <a:t>OBJECTIVE-2 IMPLEMENTATION</a:t>
            </a:r>
            <a:br>
              <a:rPr lang="en-US" dirty="0"/>
            </a:br>
            <a:r>
              <a:rPr lang="en-US" dirty="0"/>
              <a:t>Model Evaluation for </a:t>
            </a:r>
            <a:r>
              <a:rPr lang="en-US" dirty="0" err="1"/>
              <a:t>support_tickets</a:t>
            </a:r>
            <a:endParaRPr lang="en-IN" dirty="0"/>
          </a:p>
        </p:txBody>
      </p:sp>
      <p:graphicFrame>
        <p:nvGraphicFramePr>
          <p:cNvPr id="4" name="Content Placeholder 3">
            <a:extLst>
              <a:ext uri="{FF2B5EF4-FFF2-40B4-BE49-F238E27FC236}">
                <a16:creationId xmlns:a16="http://schemas.microsoft.com/office/drawing/2014/main" id="{D05467EA-DF76-9DA5-B5A3-B1B4FBEBEB5E}"/>
              </a:ext>
            </a:extLst>
          </p:cNvPr>
          <p:cNvGraphicFramePr>
            <a:graphicFrameLocks noGrp="1"/>
          </p:cNvGraphicFramePr>
          <p:nvPr>
            <p:ph idx="1"/>
            <p:extLst>
              <p:ext uri="{D42A27DB-BD31-4B8C-83A1-F6EECF244321}">
                <p14:modId xmlns:p14="http://schemas.microsoft.com/office/powerpoint/2010/main" val="4094372391"/>
              </p:ext>
            </p:extLst>
          </p:nvPr>
        </p:nvGraphicFramePr>
        <p:xfrm>
          <a:off x="295276" y="1773711"/>
          <a:ext cx="11601449" cy="3310578"/>
        </p:xfrm>
        <a:graphic>
          <a:graphicData uri="http://schemas.openxmlformats.org/drawingml/2006/table">
            <a:tbl>
              <a:tblPr firstRow="1" bandRow="1">
                <a:tableStyleId>{5C22544A-7EE6-4342-B048-85BDC9FD1C3A}</a:tableStyleId>
              </a:tblPr>
              <a:tblGrid>
                <a:gridCol w="1343303">
                  <a:extLst>
                    <a:ext uri="{9D8B030D-6E8A-4147-A177-3AD203B41FA5}">
                      <a16:colId xmlns:a16="http://schemas.microsoft.com/office/drawing/2014/main" val="3105579377"/>
                    </a:ext>
                  </a:extLst>
                </a:gridCol>
                <a:gridCol w="2133321">
                  <a:extLst>
                    <a:ext uri="{9D8B030D-6E8A-4147-A177-3AD203B41FA5}">
                      <a16:colId xmlns:a16="http://schemas.microsoft.com/office/drawing/2014/main" val="1999137347"/>
                    </a:ext>
                  </a:extLst>
                </a:gridCol>
                <a:gridCol w="1866900">
                  <a:extLst>
                    <a:ext uri="{9D8B030D-6E8A-4147-A177-3AD203B41FA5}">
                      <a16:colId xmlns:a16="http://schemas.microsoft.com/office/drawing/2014/main" val="109046415"/>
                    </a:ext>
                  </a:extLst>
                </a:gridCol>
                <a:gridCol w="2266950">
                  <a:extLst>
                    <a:ext uri="{9D8B030D-6E8A-4147-A177-3AD203B41FA5}">
                      <a16:colId xmlns:a16="http://schemas.microsoft.com/office/drawing/2014/main" val="1040736142"/>
                    </a:ext>
                  </a:extLst>
                </a:gridCol>
                <a:gridCol w="1895475">
                  <a:extLst>
                    <a:ext uri="{9D8B030D-6E8A-4147-A177-3AD203B41FA5}">
                      <a16:colId xmlns:a16="http://schemas.microsoft.com/office/drawing/2014/main" val="20630532"/>
                    </a:ext>
                  </a:extLst>
                </a:gridCol>
                <a:gridCol w="2095500">
                  <a:extLst>
                    <a:ext uri="{9D8B030D-6E8A-4147-A177-3AD203B41FA5}">
                      <a16:colId xmlns:a16="http://schemas.microsoft.com/office/drawing/2014/main" val="2822113737"/>
                    </a:ext>
                  </a:extLst>
                </a:gridCol>
              </a:tblGrid>
              <a:tr h="584168">
                <a:tc>
                  <a:txBody>
                    <a:bodyPr/>
                    <a:lstStyle/>
                    <a:p>
                      <a:r>
                        <a:rPr lang="en-IN" sz="1400" dirty="0"/>
                        <a:t>Model</a:t>
                      </a:r>
                    </a:p>
                  </a:txBody>
                  <a:tcPr/>
                </a:tc>
                <a:tc>
                  <a:txBody>
                    <a:bodyPr/>
                    <a:lstStyle/>
                    <a:p>
                      <a:r>
                        <a:rPr lang="en-IN" sz="1400" dirty="0"/>
                        <a:t>Accuracy</a:t>
                      </a:r>
                    </a:p>
                  </a:txBody>
                  <a:tcPr/>
                </a:tc>
                <a:tc>
                  <a:txBody>
                    <a:bodyPr/>
                    <a:lstStyle/>
                    <a:p>
                      <a:r>
                        <a:rPr lang="en-IN" sz="1400" dirty="0"/>
                        <a:t>Coherence Score (</a:t>
                      </a:r>
                      <a:r>
                        <a:rPr lang="en-IN" sz="1400" dirty="0" err="1"/>
                        <a:t>c_v</a:t>
                      </a:r>
                      <a:r>
                        <a:rPr lang="en-IN" sz="1400" dirty="0"/>
                        <a:t>)</a:t>
                      </a:r>
                    </a:p>
                  </a:txBody>
                  <a:tcPr/>
                </a:tc>
                <a:tc>
                  <a:txBody>
                    <a:bodyPr/>
                    <a:lstStyle/>
                    <a:p>
                      <a:r>
                        <a:rPr lang="en-IN" sz="1400" dirty="0"/>
                        <a:t>Coherence Score (</a:t>
                      </a:r>
                      <a:r>
                        <a:rPr lang="en-IN" sz="1400" dirty="0" err="1"/>
                        <a:t>u_mass</a:t>
                      </a:r>
                      <a:r>
                        <a:rPr lang="en-IN" sz="1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Coherence Score (</a:t>
                      </a:r>
                      <a:r>
                        <a:rPr lang="en-IN" sz="1400" dirty="0" err="1"/>
                        <a:t>c_uci</a:t>
                      </a:r>
                      <a:r>
                        <a:rPr lang="en-IN" sz="1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Coherence Score (</a:t>
                      </a:r>
                      <a:r>
                        <a:rPr lang="en-IN" sz="1400" dirty="0" err="1"/>
                        <a:t>c</a:t>
                      </a:r>
                      <a:r>
                        <a:rPr lang="en-IN" sz="1400" err="1"/>
                        <a:t>_</a:t>
                      </a:r>
                      <a:r>
                        <a:rPr lang="en-IN" sz="1400"/>
                        <a:t>npmi</a:t>
                      </a:r>
                      <a:r>
                        <a:rPr lang="en-IN" sz="1400" dirty="0"/>
                        <a:t>)</a:t>
                      </a:r>
                    </a:p>
                  </a:txBody>
                  <a:tcPr/>
                </a:tc>
                <a:extLst>
                  <a:ext uri="{0D108BD9-81ED-4DB2-BD59-A6C34878D82A}">
                    <a16:rowId xmlns:a16="http://schemas.microsoft.com/office/drawing/2014/main" val="393956769"/>
                  </a:ext>
                </a:extLst>
              </a:tr>
              <a:tr h="338446">
                <a:tc>
                  <a:txBody>
                    <a:bodyPr/>
                    <a:lstStyle/>
                    <a:p>
                      <a:r>
                        <a:rPr lang="en-US" sz="1400" dirty="0"/>
                        <a:t>LDA</a:t>
                      </a:r>
                      <a:endParaRPr lang="en-IN" sz="1400" dirty="0"/>
                    </a:p>
                  </a:txBody>
                  <a:tcPr/>
                </a:tc>
                <a:tc>
                  <a:txBody>
                    <a:bodyPr/>
                    <a:lstStyle/>
                    <a:p>
                      <a:r>
                        <a:rPr lang="en-IN" sz="1400" dirty="0"/>
                        <a:t>0.010</a:t>
                      </a:r>
                    </a:p>
                  </a:txBody>
                  <a:tcPr/>
                </a:tc>
                <a:tc>
                  <a:txBody>
                    <a:bodyPr/>
                    <a:lstStyle/>
                    <a:p>
                      <a:r>
                        <a:rPr lang="en-IN" sz="1400" b="0" i="0" kern="1200" dirty="0">
                          <a:solidFill>
                            <a:schemeClr val="dk1"/>
                          </a:solidFill>
                          <a:effectLst/>
                          <a:latin typeface="+mn-lt"/>
                          <a:ea typeface="+mn-ea"/>
                          <a:cs typeface="+mn-cs"/>
                        </a:rPr>
                        <a:t>0.384</a:t>
                      </a:r>
                      <a:endParaRPr lang="en-IN" sz="1400" dirty="0"/>
                    </a:p>
                  </a:txBody>
                  <a:tcPr/>
                </a:tc>
                <a:tc>
                  <a:txBody>
                    <a:bodyPr/>
                    <a:lstStyle/>
                    <a:p>
                      <a:r>
                        <a:rPr lang="en-IN" sz="1400" kern="1200" dirty="0">
                          <a:solidFill>
                            <a:schemeClr val="dk1"/>
                          </a:solidFill>
                          <a:effectLst/>
                          <a:latin typeface="+mn-lt"/>
                          <a:ea typeface="+mn-ea"/>
                          <a:cs typeface="+mn-cs"/>
                        </a:rPr>
                        <a:t>-10.543</a:t>
                      </a:r>
                    </a:p>
                  </a:txBody>
                  <a:tcPr/>
                </a:tc>
                <a:tc>
                  <a:txBody>
                    <a:bodyPr/>
                    <a:lstStyle/>
                    <a:p>
                      <a:r>
                        <a:rPr lang="en-IN" sz="1400" dirty="0"/>
                        <a:t>-7.903</a:t>
                      </a:r>
                    </a:p>
                  </a:txBody>
                  <a:tcPr/>
                </a:tc>
                <a:tc>
                  <a:txBody>
                    <a:bodyPr/>
                    <a:lstStyle/>
                    <a:p>
                      <a:r>
                        <a:rPr lang="en-IN" sz="1400" dirty="0"/>
                        <a:t>-0.245</a:t>
                      </a:r>
                    </a:p>
                  </a:txBody>
                  <a:tcPr/>
                </a:tc>
                <a:extLst>
                  <a:ext uri="{0D108BD9-81ED-4DB2-BD59-A6C34878D82A}">
                    <a16:rowId xmlns:a16="http://schemas.microsoft.com/office/drawing/2014/main" val="968975199"/>
                  </a:ext>
                </a:extLst>
              </a:tr>
              <a:tr h="338446">
                <a:tc>
                  <a:txBody>
                    <a:bodyPr/>
                    <a:lstStyle/>
                    <a:p>
                      <a:r>
                        <a:rPr lang="en-US" sz="1400" dirty="0"/>
                        <a:t>LDA Multicore</a:t>
                      </a:r>
                      <a:endParaRPr lang="en-IN" sz="1400" dirty="0"/>
                    </a:p>
                  </a:txBody>
                  <a:tcPr/>
                </a:tc>
                <a:tc>
                  <a:txBody>
                    <a:bodyPr/>
                    <a:lstStyle/>
                    <a:p>
                      <a:r>
                        <a:rPr lang="en-IN" sz="1400" dirty="0"/>
                        <a:t>0.0116</a:t>
                      </a:r>
                    </a:p>
                  </a:txBody>
                  <a:tcPr/>
                </a:tc>
                <a:tc>
                  <a:txBody>
                    <a:bodyPr/>
                    <a:lstStyle/>
                    <a:p>
                      <a:r>
                        <a:rPr lang="en-IN" sz="1400" b="0" i="0" kern="1200" dirty="0">
                          <a:solidFill>
                            <a:schemeClr val="dk1"/>
                          </a:solidFill>
                          <a:effectLst/>
                          <a:latin typeface="+mn-lt"/>
                          <a:ea typeface="+mn-ea"/>
                          <a:cs typeface="+mn-cs"/>
                        </a:rPr>
                        <a:t>0.389</a:t>
                      </a:r>
                      <a:endParaRPr lang="en-IN" sz="1400" dirty="0"/>
                    </a:p>
                  </a:txBody>
                  <a:tcPr/>
                </a:tc>
                <a:tc>
                  <a:txBody>
                    <a:bodyPr/>
                    <a:lstStyle/>
                    <a:p>
                      <a:r>
                        <a:rPr lang="en-IN" sz="1400" kern="1200" dirty="0">
                          <a:solidFill>
                            <a:schemeClr val="dk1"/>
                          </a:solidFill>
                          <a:effectLst/>
                          <a:latin typeface="+mn-lt"/>
                          <a:ea typeface="+mn-ea"/>
                          <a:cs typeface="+mn-cs"/>
                        </a:rPr>
                        <a:t>-10.632</a:t>
                      </a:r>
                    </a:p>
                  </a:txBody>
                  <a:tcPr/>
                </a:tc>
                <a:tc>
                  <a:txBody>
                    <a:bodyPr/>
                    <a:lstStyle/>
                    <a:p>
                      <a:r>
                        <a:rPr lang="en-IN" sz="1400" dirty="0"/>
                        <a:t>-8.067</a:t>
                      </a:r>
                    </a:p>
                  </a:txBody>
                  <a:tcPr/>
                </a:tc>
                <a:tc>
                  <a:txBody>
                    <a:bodyPr/>
                    <a:lstStyle/>
                    <a:p>
                      <a:r>
                        <a:rPr lang="en-IN" sz="1400" dirty="0"/>
                        <a:t>-0.258</a:t>
                      </a:r>
                    </a:p>
                  </a:txBody>
                  <a:tcPr/>
                </a:tc>
                <a:extLst>
                  <a:ext uri="{0D108BD9-81ED-4DB2-BD59-A6C34878D82A}">
                    <a16:rowId xmlns:a16="http://schemas.microsoft.com/office/drawing/2014/main" val="1332891264"/>
                  </a:ext>
                </a:extLst>
              </a:tr>
              <a:tr h="338446">
                <a:tc>
                  <a:txBody>
                    <a:bodyPr/>
                    <a:lstStyle/>
                    <a:p>
                      <a:r>
                        <a:rPr lang="en-US" sz="1400" dirty="0"/>
                        <a:t>Ensemble LDA</a:t>
                      </a:r>
                      <a:endParaRPr lang="en-IN" sz="1400" dirty="0"/>
                    </a:p>
                  </a:txBody>
                  <a:tcPr/>
                </a:tc>
                <a:tc>
                  <a:txBody>
                    <a:bodyPr/>
                    <a:lstStyle/>
                    <a:p>
                      <a:endParaRPr lang="en-IN" sz="1400" dirty="0"/>
                    </a:p>
                  </a:txBody>
                  <a:tcPr/>
                </a:tc>
                <a:tc>
                  <a:txBody>
                    <a:bodyPr/>
                    <a:lstStyle/>
                    <a:p>
                      <a:r>
                        <a:rPr lang="en-IN" sz="1400" b="0" i="0" kern="1200" dirty="0">
                          <a:solidFill>
                            <a:schemeClr val="dk1"/>
                          </a:solidFill>
                          <a:effectLst/>
                          <a:latin typeface="+mn-lt"/>
                          <a:ea typeface="+mn-ea"/>
                          <a:cs typeface="+mn-cs"/>
                        </a:rPr>
                        <a:t>0.381</a:t>
                      </a:r>
                      <a:endParaRPr lang="en-IN" sz="1400" dirty="0"/>
                    </a:p>
                  </a:txBody>
                  <a:tcPr/>
                </a:tc>
                <a:tc>
                  <a:txBody>
                    <a:bodyPr/>
                    <a:lstStyle/>
                    <a:p>
                      <a:r>
                        <a:rPr lang="en-IN" sz="1400" kern="1200" dirty="0">
                          <a:solidFill>
                            <a:schemeClr val="dk1"/>
                          </a:solidFill>
                          <a:effectLst/>
                          <a:latin typeface="+mn-lt"/>
                          <a:ea typeface="+mn-ea"/>
                          <a:cs typeface="+mn-cs"/>
                        </a:rPr>
                        <a:t>-10.340</a:t>
                      </a:r>
                    </a:p>
                  </a:txBody>
                  <a:tcPr/>
                </a:tc>
                <a:tc>
                  <a:txBody>
                    <a:bodyPr/>
                    <a:lstStyle/>
                    <a:p>
                      <a:r>
                        <a:rPr lang="en-IN" sz="1400" dirty="0"/>
                        <a:t>-7.817</a:t>
                      </a:r>
                    </a:p>
                  </a:txBody>
                  <a:tcPr/>
                </a:tc>
                <a:tc>
                  <a:txBody>
                    <a:bodyPr/>
                    <a:lstStyle/>
                    <a:p>
                      <a:r>
                        <a:rPr lang="en-IN" sz="1400" b="0" i="0" kern="1200" dirty="0">
                          <a:solidFill>
                            <a:schemeClr val="dk1"/>
                          </a:solidFill>
                          <a:effectLst/>
                          <a:latin typeface="+mn-lt"/>
                          <a:ea typeface="+mn-ea"/>
                          <a:cs typeface="+mn-cs"/>
                        </a:rPr>
                        <a:t>--0.255</a:t>
                      </a:r>
                      <a:endParaRPr lang="en-IN" sz="1400" dirty="0"/>
                    </a:p>
                  </a:txBody>
                  <a:tcPr/>
                </a:tc>
                <a:extLst>
                  <a:ext uri="{0D108BD9-81ED-4DB2-BD59-A6C34878D82A}">
                    <a16:rowId xmlns:a16="http://schemas.microsoft.com/office/drawing/2014/main" val="3599701917"/>
                  </a:ext>
                </a:extLst>
              </a:tr>
              <a:tr h="338446">
                <a:tc>
                  <a:txBody>
                    <a:bodyPr/>
                    <a:lstStyle/>
                    <a:p>
                      <a:r>
                        <a:rPr lang="en-US" sz="1400" dirty="0"/>
                        <a:t>LSI</a:t>
                      </a:r>
                      <a:endParaRPr lang="en-IN" sz="1400" dirty="0"/>
                    </a:p>
                  </a:txBody>
                  <a:tcPr/>
                </a:tc>
                <a:tc>
                  <a:txBody>
                    <a:bodyPr/>
                    <a:lstStyle/>
                    <a:p>
                      <a:endParaRPr lang="en-IN" sz="1400" dirty="0"/>
                    </a:p>
                  </a:txBody>
                  <a:tcPr/>
                </a:tc>
                <a:tc>
                  <a:txBody>
                    <a:bodyPr/>
                    <a:lstStyle/>
                    <a:p>
                      <a:r>
                        <a:rPr lang="en-IN" sz="1400" b="0" i="0" kern="1200" dirty="0">
                          <a:solidFill>
                            <a:schemeClr val="dk1"/>
                          </a:solidFill>
                          <a:effectLst/>
                          <a:latin typeface="+mn-lt"/>
                          <a:ea typeface="+mn-ea"/>
                          <a:cs typeface="+mn-cs"/>
                        </a:rPr>
                        <a:t>0.374</a:t>
                      </a:r>
                      <a:endParaRPr lang="en-IN" sz="1400" dirty="0"/>
                    </a:p>
                  </a:txBody>
                  <a:tcPr/>
                </a:tc>
                <a:tc>
                  <a:txBody>
                    <a:bodyPr/>
                    <a:lstStyle/>
                    <a:p>
                      <a:r>
                        <a:rPr lang="en-IN" sz="1400" kern="1200" dirty="0">
                          <a:solidFill>
                            <a:schemeClr val="dk1"/>
                          </a:solidFill>
                          <a:effectLst/>
                          <a:latin typeface="+mn-lt"/>
                          <a:ea typeface="+mn-ea"/>
                          <a:cs typeface="+mn-cs"/>
                        </a:rPr>
                        <a:t>-10.979</a:t>
                      </a:r>
                    </a:p>
                  </a:txBody>
                  <a:tcPr/>
                </a:tc>
                <a:tc>
                  <a:txBody>
                    <a:bodyPr/>
                    <a:lstStyle/>
                    <a:p>
                      <a:r>
                        <a:rPr lang="en-IN" sz="1400" dirty="0"/>
                        <a:t>-8.152</a:t>
                      </a:r>
                    </a:p>
                  </a:txBody>
                  <a:tcPr/>
                </a:tc>
                <a:tc>
                  <a:txBody>
                    <a:bodyPr/>
                    <a:lstStyle/>
                    <a:p>
                      <a:r>
                        <a:rPr lang="en-IN" sz="1400" dirty="0"/>
                        <a:t>-0.252</a:t>
                      </a:r>
                    </a:p>
                  </a:txBody>
                  <a:tcPr/>
                </a:tc>
                <a:extLst>
                  <a:ext uri="{0D108BD9-81ED-4DB2-BD59-A6C34878D82A}">
                    <a16:rowId xmlns:a16="http://schemas.microsoft.com/office/drawing/2014/main" val="3667237149"/>
                  </a:ext>
                </a:extLst>
              </a:tr>
              <a:tr h="338446">
                <a:tc>
                  <a:txBody>
                    <a:bodyPr/>
                    <a:lstStyle/>
                    <a:p>
                      <a:r>
                        <a:rPr lang="en-US" sz="1400" dirty="0"/>
                        <a:t>HDP</a:t>
                      </a:r>
                      <a:endParaRPr lang="en-IN" sz="1400" dirty="0"/>
                    </a:p>
                  </a:txBody>
                  <a:tcPr/>
                </a:tc>
                <a:tc>
                  <a:txBody>
                    <a:bodyPr/>
                    <a:lstStyle/>
                    <a:p>
                      <a:endParaRPr lang="en-IN" sz="1400" dirty="0"/>
                    </a:p>
                  </a:txBody>
                  <a:tcPr/>
                </a:tc>
                <a:tc>
                  <a:txBody>
                    <a:bodyPr/>
                    <a:lstStyle/>
                    <a:p>
                      <a:r>
                        <a:rPr lang="en-IN" sz="1400" b="0" i="0" kern="1200" dirty="0">
                          <a:solidFill>
                            <a:schemeClr val="dk1"/>
                          </a:solidFill>
                          <a:effectLst/>
                          <a:latin typeface="+mn-lt"/>
                          <a:ea typeface="+mn-ea"/>
                          <a:cs typeface="+mn-cs"/>
                        </a:rPr>
                        <a:t>0.518</a:t>
                      </a:r>
                      <a:endParaRPr lang="en-IN" sz="1400" dirty="0"/>
                    </a:p>
                  </a:txBody>
                  <a:tcPr/>
                </a:tc>
                <a:tc>
                  <a:txBody>
                    <a:bodyPr/>
                    <a:lstStyle/>
                    <a:p>
                      <a:r>
                        <a:rPr lang="en-IN" sz="1400" kern="1200" dirty="0">
                          <a:solidFill>
                            <a:schemeClr val="dk1"/>
                          </a:solidFill>
                          <a:effectLst/>
                          <a:latin typeface="+mn-lt"/>
                          <a:ea typeface="+mn-ea"/>
                          <a:cs typeface="+mn-cs"/>
                        </a:rPr>
                        <a:t>-14.389</a:t>
                      </a:r>
                    </a:p>
                  </a:txBody>
                  <a:tcPr/>
                </a:tc>
                <a:tc>
                  <a:txBody>
                    <a:bodyPr/>
                    <a:lstStyle/>
                    <a:p>
                      <a:r>
                        <a:rPr lang="en-IN" sz="1400" dirty="0"/>
                        <a:t>-11.491</a:t>
                      </a:r>
                    </a:p>
                  </a:txBody>
                  <a:tcPr/>
                </a:tc>
                <a:tc>
                  <a:txBody>
                    <a:bodyPr/>
                    <a:lstStyle/>
                    <a:p>
                      <a:r>
                        <a:rPr lang="en-IN" sz="1400" dirty="0"/>
                        <a:t>-0.385</a:t>
                      </a:r>
                    </a:p>
                  </a:txBody>
                  <a:tcPr/>
                </a:tc>
                <a:extLst>
                  <a:ext uri="{0D108BD9-81ED-4DB2-BD59-A6C34878D82A}">
                    <a16:rowId xmlns:a16="http://schemas.microsoft.com/office/drawing/2014/main" val="718165477"/>
                  </a:ext>
                </a:extLst>
              </a:tr>
              <a:tr h="338446">
                <a:tc>
                  <a:txBody>
                    <a:bodyPr/>
                    <a:lstStyle/>
                    <a:p>
                      <a:r>
                        <a:rPr lang="en-IN" sz="1400" dirty="0"/>
                        <a:t>NMF</a:t>
                      </a:r>
                    </a:p>
                  </a:txBody>
                  <a:tcPr/>
                </a:tc>
                <a:tc>
                  <a:txBody>
                    <a:bodyPr/>
                    <a:lstStyle/>
                    <a:p>
                      <a:endParaRPr lang="en-IN" sz="1400" dirty="0"/>
                    </a:p>
                  </a:txBody>
                  <a:tcPr/>
                </a:tc>
                <a:tc>
                  <a:txBody>
                    <a:bodyPr/>
                    <a:lstStyle/>
                    <a:p>
                      <a:r>
                        <a:rPr lang="en-IN" sz="1400" dirty="0"/>
                        <a:t>0.448</a:t>
                      </a:r>
                    </a:p>
                  </a:txBody>
                  <a:tcPr/>
                </a:tc>
                <a:tc>
                  <a:txBody>
                    <a:bodyPr/>
                    <a:lstStyle/>
                    <a:p>
                      <a:r>
                        <a:rPr lang="en-IN" sz="1400" kern="1200" dirty="0">
                          <a:solidFill>
                            <a:schemeClr val="dk1"/>
                          </a:solidFill>
                          <a:effectLst/>
                          <a:latin typeface="+mn-lt"/>
                          <a:ea typeface="+mn-ea"/>
                          <a:cs typeface="+mn-cs"/>
                        </a:rPr>
                        <a:t>-12.642</a:t>
                      </a:r>
                    </a:p>
                  </a:txBody>
                  <a:tcPr/>
                </a:tc>
                <a:tc>
                  <a:txBody>
                    <a:bodyPr/>
                    <a:lstStyle/>
                    <a:p>
                      <a:r>
                        <a:rPr lang="en-IN" sz="1400" dirty="0"/>
                        <a:t>-9.725</a:t>
                      </a:r>
                    </a:p>
                  </a:txBody>
                  <a:tcPr/>
                </a:tc>
                <a:tc>
                  <a:txBody>
                    <a:bodyPr/>
                    <a:lstStyle/>
                    <a:p>
                      <a:r>
                        <a:rPr lang="en-IN" sz="1400" dirty="0"/>
                        <a:t>-0.307</a:t>
                      </a:r>
                    </a:p>
                  </a:txBody>
                  <a:tcPr/>
                </a:tc>
                <a:extLst>
                  <a:ext uri="{0D108BD9-81ED-4DB2-BD59-A6C34878D82A}">
                    <a16:rowId xmlns:a16="http://schemas.microsoft.com/office/drawing/2014/main" val="92083718"/>
                  </a:ext>
                </a:extLst>
              </a:tr>
              <a:tr h="357288">
                <a:tc>
                  <a:txBody>
                    <a:bodyPr/>
                    <a:lstStyle/>
                    <a:p>
                      <a:r>
                        <a:rPr lang="en-IN" sz="1400" dirty="0"/>
                        <a:t>CorEX</a:t>
                      </a:r>
                    </a:p>
                  </a:txBody>
                  <a:tcPr/>
                </a:tc>
                <a:tc>
                  <a:txBody>
                    <a:bodyPr/>
                    <a:lstStyle/>
                    <a:p>
                      <a:endParaRPr lang="en-IN" sz="1400" dirty="0"/>
                    </a:p>
                  </a:txBody>
                  <a:tcPr/>
                </a:tc>
                <a:tc>
                  <a:txBody>
                    <a:bodyPr/>
                    <a:lstStyle/>
                    <a:p>
                      <a:r>
                        <a:rPr lang="en-IN" sz="1400" dirty="0"/>
                        <a:t>0.482</a:t>
                      </a:r>
                    </a:p>
                  </a:txBody>
                  <a:tcPr/>
                </a:tc>
                <a:tc>
                  <a:txBody>
                    <a:bodyPr/>
                    <a:lstStyle/>
                    <a:p>
                      <a:r>
                        <a:rPr lang="en-IN" sz="1400" dirty="0"/>
                        <a:t>-18.779</a:t>
                      </a:r>
                    </a:p>
                  </a:txBody>
                  <a:tcPr/>
                </a:tc>
                <a:tc>
                  <a:txBody>
                    <a:bodyPr/>
                    <a:lstStyle/>
                    <a:p>
                      <a:r>
                        <a:rPr lang="en-IN" sz="1400" dirty="0"/>
                        <a:t>-14.190</a:t>
                      </a:r>
                      <a:endParaRPr lang="en-IN" sz="1400" kern="1200" dirty="0">
                        <a:solidFill>
                          <a:schemeClr val="dk1"/>
                        </a:solidFill>
                        <a:effectLst/>
                        <a:latin typeface="+mn-lt"/>
                        <a:ea typeface="+mn-ea"/>
                        <a:cs typeface="+mn-cs"/>
                      </a:endParaRPr>
                    </a:p>
                  </a:txBody>
                  <a:tcPr/>
                </a:tc>
                <a:tc>
                  <a:txBody>
                    <a:bodyPr/>
                    <a:lstStyle/>
                    <a:p>
                      <a:r>
                        <a:rPr lang="en-IN" sz="1400" dirty="0"/>
                        <a:t>-0.446</a:t>
                      </a:r>
                      <a:endParaRPr lang="en-IN"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3944619548"/>
                  </a:ext>
                </a:extLst>
              </a:tr>
              <a:tr h="338446">
                <a:tc>
                  <a:txBody>
                    <a:bodyPr/>
                    <a:lstStyle/>
                    <a:p>
                      <a:r>
                        <a:rPr lang="en-IN" sz="1400" dirty="0" err="1"/>
                        <a:t>BerTopic</a:t>
                      </a:r>
                      <a:endParaRPr lang="en-IN" sz="1400" dirty="0"/>
                    </a:p>
                  </a:txBody>
                  <a:tcPr/>
                </a:tc>
                <a:tc>
                  <a:txBody>
                    <a:bodyPr/>
                    <a:lstStyle/>
                    <a:p>
                      <a:endParaRPr lang="en-IN" sz="1400" dirty="0"/>
                    </a:p>
                  </a:txBody>
                  <a:tcPr/>
                </a:tc>
                <a:tc>
                  <a:txBody>
                    <a:bodyPr/>
                    <a:lstStyle/>
                    <a:p>
                      <a:r>
                        <a:rPr lang="en-IN" sz="1400" dirty="0"/>
                        <a:t>0.389</a:t>
                      </a:r>
                      <a:endParaRPr lang="en-IN" sz="1400" kern="1200" dirty="0">
                        <a:solidFill>
                          <a:schemeClr val="dk1"/>
                        </a:solidFill>
                        <a:effectLst/>
                        <a:latin typeface="+mn-lt"/>
                        <a:ea typeface="+mn-ea"/>
                        <a:cs typeface="+mn-cs"/>
                      </a:endParaRPr>
                    </a:p>
                  </a:txBody>
                  <a:tcPr/>
                </a:tc>
                <a:tc>
                  <a:txBody>
                    <a:bodyPr/>
                    <a:lstStyle/>
                    <a:p>
                      <a:r>
                        <a:rPr lang="en-IN" sz="1400" dirty="0"/>
                        <a:t>-10.927</a:t>
                      </a:r>
                      <a:endParaRPr lang="en-IN" sz="1400" kern="1200" dirty="0">
                        <a:solidFill>
                          <a:schemeClr val="dk1"/>
                        </a:solidFill>
                        <a:effectLst/>
                        <a:latin typeface="+mn-lt"/>
                        <a:ea typeface="+mn-ea"/>
                        <a:cs typeface="+mn-cs"/>
                      </a:endParaRPr>
                    </a:p>
                  </a:txBody>
                  <a:tcPr/>
                </a:tc>
                <a:tc>
                  <a:txBody>
                    <a:bodyPr/>
                    <a:lstStyle/>
                    <a:p>
                      <a:r>
                        <a:rPr lang="en-IN" sz="1400" dirty="0"/>
                        <a:t>-6.517</a:t>
                      </a:r>
                    </a:p>
                  </a:txBody>
                  <a:tcPr/>
                </a:tc>
                <a:tc>
                  <a:txBody>
                    <a:bodyPr/>
                    <a:lstStyle/>
                    <a:p>
                      <a:r>
                        <a:rPr lang="en-IN" sz="1400" dirty="0"/>
                        <a:t>-0.091</a:t>
                      </a:r>
                    </a:p>
                  </a:txBody>
                  <a:tcPr/>
                </a:tc>
                <a:extLst>
                  <a:ext uri="{0D108BD9-81ED-4DB2-BD59-A6C34878D82A}">
                    <a16:rowId xmlns:a16="http://schemas.microsoft.com/office/drawing/2014/main" val="877063632"/>
                  </a:ext>
                </a:extLst>
              </a:tr>
            </a:tbl>
          </a:graphicData>
        </a:graphic>
      </p:graphicFrame>
    </p:spTree>
    <p:extLst>
      <p:ext uri="{BB962C8B-B14F-4D97-AF65-F5344CB8AC3E}">
        <p14:creationId xmlns:p14="http://schemas.microsoft.com/office/powerpoint/2010/main" val="2003606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3E248-1DF8-75DE-EB6B-70C2BC778B23}"/>
              </a:ext>
            </a:extLst>
          </p:cNvPr>
          <p:cNvSpPr>
            <a:spLocks noGrp="1"/>
          </p:cNvSpPr>
          <p:nvPr>
            <p:ph type="title"/>
          </p:nvPr>
        </p:nvSpPr>
        <p:spPr/>
        <p:txBody>
          <a:bodyPr/>
          <a:lstStyle/>
          <a:p>
            <a:r>
              <a:rPr lang="en-IN" dirty="0"/>
              <a:t>Keyword Extraction</a:t>
            </a:r>
          </a:p>
        </p:txBody>
      </p:sp>
      <p:sp>
        <p:nvSpPr>
          <p:cNvPr id="3" name="Content Placeholder 2">
            <a:extLst>
              <a:ext uri="{FF2B5EF4-FFF2-40B4-BE49-F238E27FC236}">
                <a16:creationId xmlns:a16="http://schemas.microsoft.com/office/drawing/2014/main" id="{AED922DD-C8C3-34B8-EFD8-800F322E05C8}"/>
              </a:ext>
            </a:extLst>
          </p:cNvPr>
          <p:cNvSpPr>
            <a:spLocks noGrp="1"/>
          </p:cNvSpPr>
          <p:nvPr>
            <p:ph idx="1"/>
          </p:nvPr>
        </p:nvSpPr>
        <p:spPr/>
        <p:txBody>
          <a:bodyPr>
            <a:normAutofit lnSpcReduction="10000"/>
          </a:bodyPr>
          <a:lstStyle/>
          <a:p>
            <a:pPr>
              <a:buFont typeface="Wingdings" panose="05000000000000000000" pitchFamily="2" charset="2"/>
              <a:buChar char="§"/>
            </a:pPr>
            <a:r>
              <a:rPr lang="en-IN" dirty="0"/>
              <a:t>User provided</a:t>
            </a:r>
          </a:p>
          <a:p>
            <a:pPr>
              <a:buFont typeface="Wingdings" panose="05000000000000000000" pitchFamily="2" charset="2"/>
              <a:buChar char="§"/>
            </a:pPr>
            <a:r>
              <a:rPr lang="en-IN" dirty="0"/>
              <a:t>Word Count </a:t>
            </a:r>
          </a:p>
          <a:p>
            <a:pPr>
              <a:buFont typeface="Wingdings" panose="05000000000000000000" pitchFamily="2" charset="2"/>
              <a:buChar char="§"/>
            </a:pPr>
            <a:r>
              <a:rPr lang="en-IN" dirty="0"/>
              <a:t>TF-IDF</a:t>
            </a:r>
          </a:p>
          <a:p>
            <a:pPr>
              <a:buFont typeface="Wingdings" panose="05000000000000000000" pitchFamily="2" charset="2"/>
              <a:buChar char="§"/>
            </a:pPr>
            <a:r>
              <a:rPr lang="en-IN" dirty="0" err="1"/>
              <a:t>KeyBERT</a:t>
            </a:r>
            <a:endParaRPr lang="en-IN" dirty="0"/>
          </a:p>
          <a:p>
            <a:pPr>
              <a:buFont typeface="Wingdings" panose="05000000000000000000" pitchFamily="2" charset="2"/>
              <a:buChar char="§"/>
            </a:pPr>
            <a:r>
              <a:rPr lang="en-IN" dirty="0"/>
              <a:t>YAKE</a:t>
            </a:r>
          </a:p>
          <a:p>
            <a:pPr>
              <a:buFont typeface="Wingdings" panose="05000000000000000000" pitchFamily="2" charset="2"/>
              <a:buChar char="§"/>
            </a:pPr>
            <a:endParaRPr lang="en-IN" dirty="0"/>
          </a:p>
          <a:p>
            <a:pPr marL="0" indent="0">
              <a:buNone/>
            </a:pPr>
            <a:r>
              <a:rPr lang="en-IN" u="sng" dirty="0"/>
              <a:t>Challenge</a:t>
            </a:r>
          </a:p>
          <a:p>
            <a:pPr marL="201168" lvl="1" indent="0">
              <a:buNone/>
            </a:pPr>
            <a:r>
              <a:rPr lang="en-IN" dirty="0" err="1"/>
              <a:t>WordCount</a:t>
            </a:r>
            <a:r>
              <a:rPr lang="en-IN" dirty="0"/>
              <a:t>, TF-IDF, </a:t>
            </a:r>
            <a:r>
              <a:rPr lang="en-IN" dirty="0" err="1"/>
              <a:t>KeyBERT</a:t>
            </a:r>
            <a:r>
              <a:rPr lang="en-IN" dirty="0"/>
              <a:t> &amp; YAKE would need a subset of document corpus to generate the keywords. However, the IT ticket classification would need to generate keywords from just the topic names (labels) alone. Domain expert User input of related words to the topic name can form the keywords. Hence, we need a novel keyword generator to automatically generate keywords,</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854264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33A8-12BC-203F-DEF1-EC809002CE06}"/>
              </a:ext>
            </a:extLst>
          </p:cNvPr>
          <p:cNvSpPr>
            <a:spLocks noGrp="1"/>
          </p:cNvSpPr>
          <p:nvPr>
            <p:ph type="title"/>
          </p:nvPr>
        </p:nvSpPr>
        <p:spPr/>
        <p:txBody>
          <a:bodyPr/>
          <a:lstStyle/>
          <a:p>
            <a:r>
              <a:rPr lang="en-IN" dirty="0"/>
              <a:t>Novel NLTK Wordnet </a:t>
            </a:r>
            <a:r>
              <a:rPr lang="en-IN" dirty="0" err="1"/>
              <a:t>Sysnet</a:t>
            </a:r>
            <a:r>
              <a:rPr lang="en-IN" dirty="0"/>
              <a:t> Based Keyword Extraction Model Algorithm</a:t>
            </a:r>
          </a:p>
        </p:txBody>
      </p:sp>
      <p:sp>
        <p:nvSpPr>
          <p:cNvPr id="3" name="Content Placeholder 2">
            <a:extLst>
              <a:ext uri="{FF2B5EF4-FFF2-40B4-BE49-F238E27FC236}">
                <a16:creationId xmlns:a16="http://schemas.microsoft.com/office/drawing/2014/main" id="{7AD8CC40-2F70-0355-CBA2-C4C26F1AF555}"/>
              </a:ext>
            </a:extLst>
          </p:cNvPr>
          <p:cNvSpPr>
            <a:spLocks noGrp="1"/>
          </p:cNvSpPr>
          <p:nvPr>
            <p:ph idx="1"/>
          </p:nvPr>
        </p:nvSpPr>
        <p:spPr>
          <a:xfrm>
            <a:off x="1097280" y="1845734"/>
            <a:ext cx="10058400" cy="4364566"/>
          </a:xfrm>
        </p:spPr>
        <p:txBody>
          <a:bodyPr>
            <a:normAutofit/>
          </a:bodyPr>
          <a:lstStyle/>
          <a:p>
            <a:pPr marL="457200" indent="-457200">
              <a:buFont typeface="+mj-lt"/>
              <a:buAutoNum type="arabicPeriod"/>
            </a:pPr>
            <a:endParaRPr lang="en-IN" dirty="0"/>
          </a:p>
          <a:p>
            <a:pPr marL="457200" indent="-457200">
              <a:buFont typeface="+mj-lt"/>
              <a:buAutoNum type="arabicPeriod"/>
            </a:pPr>
            <a:r>
              <a:rPr lang="en-IN" dirty="0"/>
              <a:t>Feed Input as the list of topic names or labels</a:t>
            </a:r>
          </a:p>
          <a:p>
            <a:pPr marL="457200" indent="-457200">
              <a:buFont typeface="+mj-lt"/>
              <a:buAutoNum type="arabicPeriod"/>
            </a:pPr>
            <a:r>
              <a:rPr lang="en-IN" dirty="0"/>
              <a:t>Get count of the topic names</a:t>
            </a:r>
          </a:p>
          <a:p>
            <a:pPr marL="457200" indent="-457200">
              <a:buFont typeface="+mj-lt"/>
              <a:buAutoNum type="arabicPeriod"/>
            </a:pPr>
            <a:r>
              <a:rPr lang="en-IN" dirty="0"/>
              <a:t>For each topic name get the keywords (synonyms as default)</a:t>
            </a:r>
          </a:p>
          <a:p>
            <a:pPr marL="457200" indent="-457200">
              <a:buFont typeface="+mj-lt"/>
              <a:buAutoNum type="arabicPeriod"/>
            </a:pPr>
            <a:r>
              <a:rPr lang="en-IN" dirty="0"/>
              <a:t>Remove any duplicates</a:t>
            </a:r>
          </a:p>
          <a:p>
            <a:pPr marL="457200" indent="-457200">
              <a:buFont typeface="+mj-lt"/>
              <a:buAutoNum type="arabicPeriod"/>
            </a:pPr>
            <a:r>
              <a:rPr lang="en-IN" dirty="0"/>
              <a:t>Aggregate the keywords for all topic names as list</a:t>
            </a:r>
          </a:p>
          <a:p>
            <a:pPr marL="457200" indent="-457200">
              <a:buFont typeface="+mj-lt"/>
              <a:buAutoNum type="arabicPeriod"/>
            </a:pPr>
            <a:endParaRPr lang="en-IN" dirty="0"/>
          </a:p>
          <a:p>
            <a:pPr marL="932688" lvl="2"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736557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3A87-97C4-45F8-4940-4757AC3B073E}"/>
              </a:ext>
            </a:extLst>
          </p:cNvPr>
          <p:cNvSpPr>
            <a:spLocks noGrp="1"/>
          </p:cNvSpPr>
          <p:nvPr>
            <p:ph type="title"/>
          </p:nvPr>
        </p:nvSpPr>
        <p:spPr/>
        <p:txBody>
          <a:bodyPr>
            <a:normAutofit/>
          </a:bodyPr>
          <a:lstStyle/>
          <a:p>
            <a:r>
              <a:rPr lang="en-US" dirty="0"/>
              <a:t>Seeded LDA Model using different keyword extraction techniques</a:t>
            </a:r>
            <a:endParaRPr lang="en-IN" dirty="0"/>
          </a:p>
        </p:txBody>
      </p:sp>
      <p:graphicFrame>
        <p:nvGraphicFramePr>
          <p:cNvPr id="4" name="Content Placeholder 3">
            <a:extLst>
              <a:ext uri="{FF2B5EF4-FFF2-40B4-BE49-F238E27FC236}">
                <a16:creationId xmlns:a16="http://schemas.microsoft.com/office/drawing/2014/main" id="{D05467EA-DF76-9DA5-B5A3-B1B4FBEBEB5E}"/>
              </a:ext>
            </a:extLst>
          </p:cNvPr>
          <p:cNvGraphicFramePr>
            <a:graphicFrameLocks noGrp="1"/>
          </p:cNvGraphicFramePr>
          <p:nvPr>
            <p:ph idx="1"/>
            <p:extLst>
              <p:ext uri="{D42A27DB-BD31-4B8C-83A1-F6EECF244321}">
                <p14:modId xmlns:p14="http://schemas.microsoft.com/office/powerpoint/2010/main" val="647969800"/>
              </p:ext>
            </p:extLst>
          </p:nvPr>
        </p:nvGraphicFramePr>
        <p:xfrm>
          <a:off x="539961" y="2290801"/>
          <a:ext cx="11177557" cy="2854870"/>
        </p:xfrm>
        <a:graphic>
          <a:graphicData uri="http://schemas.openxmlformats.org/drawingml/2006/table">
            <a:tbl>
              <a:tblPr firstRow="1" bandRow="1">
                <a:tableStyleId>{5C22544A-7EE6-4342-B048-85BDC9FD1C3A}</a:tableStyleId>
              </a:tblPr>
              <a:tblGrid>
                <a:gridCol w="1214550">
                  <a:extLst>
                    <a:ext uri="{9D8B030D-6E8A-4147-A177-3AD203B41FA5}">
                      <a16:colId xmlns:a16="http://schemas.microsoft.com/office/drawing/2014/main" val="3105579377"/>
                    </a:ext>
                  </a:extLst>
                </a:gridCol>
                <a:gridCol w="1902637">
                  <a:extLst>
                    <a:ext uri="{9D8B030D-6E8A-4147-A177-3AD203B41FA5}">
                      <a16:colId xmlns:a16="http://schemas.microsoft.com/office/drawing/2014/main" val="1857558410"/>
                    </a:ext>
                  </a:extLst>
                </a:gridCol>
                <a:gridCol w="1902637">
                  <a:extLst>
                    <a:ext uri="{9D8B030D-6E8A-4147-A177-3AD203B41FA5}">
                      <a16:colId xmlns:a16="http://schemas.microsoft.com/office/drawing/2014/main" val="109046415"/>
                    </a:ext>
                  </a:extLst>
                </a:gridCol>
                <a:gridCol w="2121166">
                  <a:extLst>
                    <a:ext uri="{9D8B030D-6E8A-4147-A177-3AD203B41FA5}">
                      <a16:colId xmlns:a16="http://schemas.microsoft.com/office/drawing/2014/main" val="1040736142"/>
                    </a:ext>
                  </a:extLst>
                </a:gridCol>
                <a:gridCol w="1935491">
                  <a:extLst>
                    <a:ext uri="{9D8B030D-6E8A-4147-A177-3AD203B41FA5}">
                      <a16:colId xmlns:a16="http://schemas.microsoft.com/office/drawing/2014/main" val="20630532"/>
                    </a:ext>
                  </a:extLst>
                </a:gridCol>
                <a:gridCol w="2101076">
                  <a:extLst>
                    <a:ext uri="{9D8B030D-6E8A-4147-A177-3AD203B41FA5}">
                      <a16:colId xmlns:a16="http://schemas.microsoft.com/office/drawing/2014/main" val="2822113737"/>
                    </a:ext>
                  </a:extLst>
                </a:gridCol>
              </a:tblGrid>
              <a:tr h="585166">
                <a:tc>
                  <a:txBody>
                    <a:bodyPr/>
                    <a:lstStyle/>
                    <a:p>
                      <a:r>
                        <a:rPr lang="en-IN" sz="1400" dirty="0"/>
                        <a:t>Model</a:t>
                      </a:r>
                    </a:p>
                  </a:txBody>
                  <a:tcPr/>
                </a:tc>
                <a:tc>
                  <a:txBody>
                    <a:bodyPr/>
                    <a:lstStyle/>
                    <a:p>
                      <a:r>
                        <a:rPr lang="en-IN" sz="1400" dirty="0"/>
                        <a:t>Accuracy</a:t>
                      </a:r>
                    </a:p>
                  </a:txBody>
                  <a:tcPr/>
                </a:tc>
                <a:tc>
                  <a:txBody>
                    <a:bodyPr/>
                    <a:lstStyle/>
                    <a:p>
                      <a:r>
                        <a:rPr lang="en-IN" sz="1400" dirty="0"/>
                        <a:t>Coherence Score (</a:t>
                      </a:r>
                      <a:r>
                        <a:rPr lang="en-IN" sz="1400" dirty="0" err="1"/>
                        <a:t>c_v</a:t>
                      </a:r>
                      <a:r>
                        <a:rPr lang="en-IN" sz="1400" dirty="0"/>
                        <a:t>)</a:t>
                      </a:r>
                    </a:p>
                  </a:txBody>
                  <a:tcPr/>
                </a:tc>
                <a:tc>
                  <a:txBody>
                    <a:bodyPr/>
                    <a:lstStyle/>
                    <a:p>
                      <a:r>
                        <a:rPr lang="en-IN" sz="1400" dirty="0"/>
                        <a:t>Coherence Score (</a:t>
                      </a:r>
                      <a:r>
                        <a:rPr lang="en-IN" sz="1400" dirty="0" err="1"/>
                        <a:t>u_mass</a:t>
                      </a:r>
                      <a:r>
                        <a:rPr lang="en-IN" sz="1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Coherence Score (</a:t>
                      </a:r>
                      <a:r>
                        <a:rPr lang="en-IN" sz="1400" dirty="0" err="1"/>
                        <a:t>c_uci</a:t>
                      </a:r>
                      <a:r>
                        <a:rPr lang="en-IN" sz="1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Coherence Score (</a:t>
                      </a:r>
                      <a:r>
                        <a:rPr lang="en-IN" sz="1400" dirty="0" err="1"/>
                        <a:t>c</a:t>
                      </a:r>
                      <a:r>
                        <a:rPr lang="en-IN" sz="1400" err="1"/>
                        <a:t>_</a:t>
                      </a:r>
                      <a:r>
                        <a:rPr lang="en-IN" sz="1400"/>
                        <a:t>npmi</a:t>
                      </a:r>
                      <a:r>
                        <a:rPr lang="en-IN" sz="1400" dirty="0"/>
                        <a:t>)</a:t>
                      </a:r>
                    </a:p>
                  </a:txBody>
                  <a:tcPr/>
                </a:tc>
                <a:extLst>
                  <a:ext uri="{0D108BD9-81ED-4DB2-BD59-A6C34878D82A}">
                    <a16:rowId xmlns:a16="http://schemas.microsoft.com/office/drawing/2014/main" val="393956769"/>
                  </a:ext>
                </a:extLst>
              </a:tr>
              <a:tr h="339024">
                <a:tc>
                  <a:txBody>
                    <a:bodyPr/>
                    <a:lstStyle/>
                    <a:p>
                      <a:r>
                        <a:rPr lang="en-US" sz="1400" dirty="0"/>
                        <a:t>Raw</a:t>
                      </a:r>
                      <a:endParaRPr lang="en-IN" sz="1400" dirty="0"/>
                    </a:p>
                  </a:txBody>
                  <a:tcPr/>
                </a:tc>
                <a:tc>
                  <a:txBody>
                    <a:bodyPr/>
                    <a:lstStyle/>
                    <a:p>
                      <a:r>
                        <a:rPr lang="en-IN" sz="1400" dirty="0"/>
                        <a:t>0.219</a:t>
                      </a:r>
                    </a:p>
                    <a:p>
                      <a:endParaRPr lang="en-IN" sz="1400" dirty="0"/>
                    </a:p>
                  </a:txBody>
                  <a:tcPr/>
                </a:tc>
                <a:tc>
                  <a:txBody>
                    <a:bodyPr/>
                    <a:lstStyle/>
                    <a:p>
                      <a:r>
                        <a:rPr lang="en-IN" sz="1400" b="0" i="0" kern="1200" dirty="0">
                          <a:solidFill>
                            <a:schemeClr val="dk1"/>
                          </a:solidFill>
                          <a:effectLst/>
                          <a:latin typeface="+mn-lt"/>
                          <a:ea typeface="+mn-ea"/>
                          <a:cs typeface="+mn-cs"/>
                        </a:rPr>
                        <a:t>0.504</a:t>
                      </a:r>
                      <a:endParaRPr lang="en-IN" sz="1400" dirty="0"/>
                    </a:p>
                  </a:txBody>
                  <a:tcPr/>
                </a:tc>
                <a:tc>
                  <a:txBody>
                    <a:bodyPr/>
                    <a:lstStyle/>
                    <a:p>
                      <a:r>
                        <a:rPr lang="en-IN" sz="1400" kern="1200" dirty="0">
                          <a:solidFill>
                            <a:schemeClr val="dk1"/>
                          </a:solidFill>
                          <a:effectLst/>
                          <a:latin typeface="+mn-lt"/>
                          <a:ea typeface="+mn-ea"/>
                          <a:cs typeface="+mn-cs"/>
                        </a:rPr>
                        <a:t>-4.581</a:t>
                      </a:r>
                    </a:p>
                  </a:txBody>
                  <a:tcPr/>
                </a:tc>
                <a:tc>
                  <a:txBody>
                    <a:bodyPr/>
                    <a:lstStyle/>
                    <a:p>
                      <a:r>
                        <a:rPr lang="en-IN" sz="1400" dirty="0"/>
                        <a:t>-4.464</a:t>
                      </a:r>
                    </a:p>
                  </a:txBody>
                  <a:tcPr/>
                </a:tc>
                <a:tc>
                  <a:txBody>
                    <a:bodyPr/>
                    <a:lstStyle/>
                    <a:p>
                      <a:r>
                        <a:rPr lang="en-IN" sz="1400" dirty="0"/>
                        <a:t>-0.115</a:t>
                      </a:r>
                    </a:p>
                  </a:txBody>
                  <a:tcPr/>
                </a:tc>
                <a:extLst>
                  <a:ext uri="{0D108BD9-81ED-4DB2-BD59-A6C34878D82A}">
                    <a16:rowId xmlns:a16="http://schemas.microsoft.com/office/drawing/2014/main" val="968975199"/>
                  </a:ext>
                </a:extLst>
              </a:tr>
              <a:tr h="395448">
                <a:tc>
                  <a:txBody>
                    <a:bodyPr/>
                    <a:lstStyle/>
                    <a:p>
                      <a:r>
                        <a:rPr lang="en-US" sz="1400" dirty="0"/>
                        <a:t>Word Count</a:t>
                      </a:r>
                      <a:endParaRPr lang="en-IN" sz="1400" dirty="0"/>
                    </a:p>
                  </a:txBody>
                  <a:tcPr/>
                </a:tc>
                <a:tc>
                  <a:txBody>
                    <a:bodyPr/>
                    <a:lstStyle/>
                    <a:p>
                      <a:r>
                        <a:rPr lang="en-IN" sz="1400" dirty="0"/>
                        <a:t>0.229</a:t>
                      </a:r>
                    </a:p>
                  </a:txBody>
                  <a:tcPr/>
                </a:tc>
                <a:tc>
                  <a:txBody>
                    <a:bodyPr/>
                    <a:lstStyle/>
                    <a:p>
                      <a:r>
                        <a:rPr lang="en-IN" sz="1400" b="0" i="0" kern="1200" dirty="0">
                          <a:solidFill>
                            <a:schemeClr val="dk1"/>
                          </a:solidFill>
                          <a:effectLst/>
                          <a:latin typeface="+mn-lt"/>
                          <a:ea typeface="+mn-ea"/>
                          <a:cs typeface="+mn-cs"/>
                        </a:rPr>
                        <a:t>0.426</a:t>
                      </a:r>
                      <a:endParaRPr lang="en-IN" sz="1400" dirty="0"/>
                    </a:p>
                  </a:txBody>
                  <a:tcPr/>
                </a:tc>
                <a:tc>
                  <a:txBody>
                    <a:bodyPr/>
                    <a:lstStyle/>
                    <a:p>
                      <a:r>
                        <a:rPr lang="en-IN" sz="1400" b="0" i="0" kern="1200" dirty="0">
                          <a:solidFill>
                            <a:schemeClr val="dk1"/>
                          </a:solidFill>
                          <a:effectLst/>
                          <a:latin typeface="+mn-lt"/>
                          <a:ea typeface="+mn-ea"/>
                          <a:cs typeface="+mn-cs"/>
                        </a:rPr>
                        <a:t>-6.907</a:t>
                      </a:r>
                      <a:endParaRPr lang="en-IN" sz="1400" kern="1200" dirty="0">
                        <a:solidFill>
                          <a:schemeClr val="dk1"/>
                        </a:solidFill>
                        <a:effectLst/>
                        <a:latin typeface="+mn-lt"/>
                        <a:ea typeface="+mn-ea"/>
                        <a:cs typeface="+mn-cs"/>
                      </a:endParaRPr>
                    </a:p>
                  </a:txBody>
                  <a:tcPr/>
                </a:tc>
                <a:tc>
                  <a:txBody>
                    <a:bodyPr/>
                    <a:lstStyle/>
                    <a:p>
                      <a:r>
                        <a:rPr lang="en-IN" sz="1400" b="0" i="0" kern="1200" dirty="0">
                          <a:solidFill>
                            <a:schemeClr val="dk1"/>
                          </a:solidFill>
                          <a:effectLst/>
                          <a:latin typeface="+mn-lt"/>
                          <a:ea typeface="+mn-ea"/>
                          <a:cs typeface="+mn-cs"/>
                        </a:rPr>
                        <a:t>-5.015</a:t>
                      </a:r>
                      <a:endParaRPr lang="en-IN" sz="1400" dirty="0"/>
                    </a:p>
                  </a:txBody>
                  <a:tcPr/>
                </a:tc>
                <a:tc>
                  <a:txBody>
                    <a:bodyPr/>
                    <a:lstStyle/>
                    <a:p>
                      <a:r>
                        <a:rPr lang="en-IN" sz="1400" dirty="0"/>
                        <a:t>-0.119</a:t>
                      </a:r>
                    </a:p>
                  </a:txBody>
                  <a:tcPr/>
                </a:tc>
                <a:extLst>
                  <a:ext uri="{0D108BD9-81ED-4DB2-BD59-A6C34878D82A}">
                    <a16:rowId xmlns:a16="http://schemas.microsoft.com/office/drawing/2014/main" val="1332891264"/>
                  </a:ext>
                </a:extLst>
              </a:tr>
              <a:tr h="339024">
                <a:tc>
                  <a:txBody>
                    <a:bodyPr/>
                    <a:lstStyle/>
                    <a:p>
                      <a:r>
                        <a:rPr lang="en-US" sz="1400" dirty="0"/>
                        <a:t>TF-IDF</a:t>
                      </a:r>
                      <a:endParaRPr lang="en-IN" sz="1400" dirty="0"/>
                    </a:p>
                  </a:txBody>
                  <a:tcPr/>
                </a:tc>
                <a:tc>
                  <a:txBody>
                    <a:bodyPr/>
                    <a:lstStyle/>
                    <a:p>
                      <a:r>
                        <a:rPr lang="en-IN" sz="1400" dirty="0"/>
                        <a:t>0.182</a:t>
                      </a:r>
                    </a:p>
                  </a:txBody>
                  <a:tcPr/>
                </a:tc>
                <a:tc>
                  <a:txBody>
                    <a:bodyPr/>
                    <a:lstStyle/>
                    <a:p>
                      <a:r>
                        <a:rPr lang="en-IN" sz="1400" b="0" i="0" kern="1200" dirty="0">
                          <a:solidFill>
                            <a:schemeClr val="dk1"/>
                          </a:solidFill>
                          <a:effectLst/>
                          <a:latin typeface="+mn-lt"/>
                          <a:ea typeface="+mn-ea"/>
                          <a:cs typeface="+mn-cs"/>
                        </a:rPr>
                        <a:t>0.490</a:t>
                      </a:r>
                      <a:endParaRPr lang="en-IN" sz="1400" dirty="0"/>
                    </a:p>
                  </a:txBody>
                  <a:tcPr/>
                </a:tc>
                <a:tc>
                  <a:txBody>
                    <a:bodyPr/>
                    <a:lstStyle/>
                    <a:p>
                      <a:r>
                        <a:rPr lang="en-IN" sz="1400" b="0" i="0" kern="1200" dirty="0">
                          <a:solidFill>
                            <a:schemeClr val="dk1"/>
                          </a:solidFill>
                          <a:effectLst/>
                          <a:latin typeface="+mn-lt"/>
                          <a:ea typeface="+mn-ea"/>
                          <a:cs typeface="+mn-cs"/>
                        </a:rPr>
                        <a:t>-6.797</a:t>
                      </a:r>
                      <a:endParaRPr lang="en-IN" sz="1400" kern="1200" dirty="0">
                        <a:solidFill>
                          <a:schemeClr val="dk1"/>
                        </a:solidFill>
                        <a:effectLst/>
                        <a:latin typeface="+mn-lt"/>
                        <a:ea typeface="+mn-ea"/>
                        <a:cs typeface="+mn-cs"/>
                      </a:endParaRPr>
                    </a:p>
                  </a:txBody>
                  <a:tcPr/>
                </a:tc>
                <a:tc>
                  <a:txBody>
                    <a:bodyPr/>
                    <a:lstStyle/>
                    <a:p>
                      <a:r>
                        <a:rPr lang="en-IN" sz="1400" b="0" i="0" kern="1200" dirty="0">
                          <a:solidFill>
                            <a:schemeClr val="dk1"/>
                          </a:solidFill>
                          <a:effectLst/>
                          <a:latin typeface="+mn-lt"/>
                          <a:ea typeface="+mn-ea"/>
                          <a:cs typeface="+mn-cs"/>
                        </a:rPr>
                        <a:t>-6.111</a:t>
                      </a:r>
                      <a:endParaRPr lang="en-IN" sz="1400" dirty="0"/>
                    </a:p>
                  </a:txBody>
                  <a:tcPr/>
                </a:tc>
                <a:tc>
                  <a:txBody>
                    <a:bodyPr/>
                    <a:lstStyle/>
                    <a:p>
                      <a:r>
                        <a:rPr lang="en-IN" sz="1400" b="0" i="0" kern="1200" dirty="0">
                          <a:solidFill>
                            <a:schemeClr val="dk1"/>
                          </a:solidFill>
                          <a:effectLst/>
                          <a:latin typeface="+mn-lt"/>
                          <a:ea typeface="+mn-ea"/>
                          <a:cs typeface="+mn-cs"/>
                        </a:rPr>
                        <a:t>-0.189</a:t>
                      </a:r>
                      <a:endParaRPr lang="en-IN" sz="1400" dirty="0"/>
                    </a:p>
                  </a:txBody>
                  <a:tcPr/>
                </a:tc>
                <a:extLst>
                  <a:ext uri="{0D108BD9-81ED-4DB2-BD59-A6C34878D82A}">
                    <a16:rowId xmlns:a16="http://schemas.microsoft.com/office/drawing/2014/main" val="3599701917"/>
                  </a:ext>
                </a:extLst>
              </a:tr>
              <a:tr h="339024">
                <a:tc>
                  <a:txBody>
                    <a:bodyPr/>
                    <a:lstStyle/>
                    <a:p>
                      <a:r>
                        <a:rPr lang="en-US" sz="1400" dirty="0" err="1"/>
                        <a:t>KeyBERT</a:t>
                      </a:r>
                      <a:endParaRPr lang="en-IN" sz="1400" dirty="0"/>
                    </a:p>
                  </a:txBody>
                  <a:tcPr/>
                </a:tc>
                <a:tc>
                  <a:txBody>
                    <a:bodyPr/>
                    <a:lstStyle/>
                    <a:p>
                      <a:r>
                        <a:rPr lang="en-IN" sz="1400" dirty="0"/>
                        <a:t>0.230</a:t>
                      </a:r>
                    </a:p>
                  </a:txBody>
                  <a:tcPr/>
                </a:tc>
                <a:tc>
                  <a:txBody>
                    <a:bodyPr/>
                    <a:lstStyle/>
                    <a:p>
                      <a:r>
                        <a:rPr lang="en-IN" sz="1400" b="0" i="0" kern="1200" dirty="0">
                          <a:solidFill>
                            <a:schemeClr val="dk1"/>
                          </a:solidFill>
                          <a:effectLst/>
                          <a:latin typeface="+mn-lt"/>
                          <a:ea typeface="+mn-ea"/>
                          <a:cs typeface="+mn-cs"/>
                        </a:rPr>
                        <a:t>0.371</a:t>
                      </a:r>
                      <a:endParaRPr lang="en-IN" sz="1400" dirty="0"/>
                    </a:p>
                  </a:txBody>
                  <a:tcPr/>
                </a:tc>
                <a:tc>
                  <a:txBody>
                    <a:bodyPr/>
                    <a:lstStyle/>
                    <a:p>
                      <a:r>
                        <a:rPr lang="en-IN" sz="1400" kern="1200" dirty="0">
                          <a:solidFill>
                            <a:schemeClr val="dk1"/>
                          </a:solidFill>
                          <a:effectLst/>
                          <a:latin typeface="+mn-lt"/>
                          <a:ea typeface="+mn-ea"/>
                          <a:cs typeface="+mn-cs"/>
                        </a:rPr>
                        <a:t>-6.875</a:t>
                      </a:r>
                    </a:p>
                  </a:txBody>
                  <a:tcPr/>
                </a:tc>
                <a:tc>
                  <a:txBody>
                    <a:bodyPr/>
                    <a:lstStyle/>
                    <a:p>
                      <a:r>
                        <a:rPr lang="en-IN" sz="1400" dirty="0"/>
                        <a:t>-5.523</a:t>
                      </a:r>
                    </a:p>
                  </a:txBody>
                  <a:tcPr/>
                </a:tc>
                <a:tc>
                  <a:txBody>
                    <a:bodyPr/>
                    <a:lstStyle/>
                    <a:p>
                      <a:r>
                        <a:rPr lang="en-IN" sz="1400" dirty="0"/>
                        <a:t>-0.150</a:t>
                      </a:r>
                    </a:p>
                  </a:txBody>
                  <a:tcPr/>
                </a:tc>
                <a:extLst>
                  <a:ext uri="{0D108BD9-81ED-4DB2-BD59-A6C34878D82A}">
                    <a16:rowId xmlns:a16="http://schemas.microsoft.com/office/drawing/2014/main" val="3667237149"/>
                  </a:ext>
                </a:extLst>
              </a:tr>
              <a:tr h="339024">
                <a:tc>
                  <a:txBody>
                    <a:bodyPr/>
                    <a:lstStyle/>
                    <a:p>
                      <a:r>
                        <a:rPr lang="en-IN" sz="1400" dirty="0"/>
                        <a:t>YAKE</a:t>
                      </a:r>
                    </a:p>
                  </a:txBody>
                  <a:tcPr/>
                </a:tc>
                <a:tc>
                  <a:txBody>
                    <a:bodyPr/>
                    <a:lstStyle/>
                    <a:p>
                      <a:r>
                        <a:rPr lang="en-IN" sz="1400" dirty="0"/>
                        <a:t>0.241</a:t>
                      </a:r>
                    </a:p>
                  </a:txBody>
                  <a:tcPr/>
                </a:tc>
                <a:tc>
                  <a:txBody>
                    <a:bodyPr/>
                    <a:lstStyle/>
                    <a:p>
                      <a:r>
                        <a:rPr lang="en-IN" sz="1400" dirty="0"/>
                        <a:t>0.392</a:t>
                      </a:r>
                    </a:p>
                  </a:txBody>
                  <a:tcPr/>
                </a:tc>
                <a:tc>
                  <a:txBody>
                    <a:bodyPr/>
                    <a:lstStyle/>
                    <a:p>
                      <a:r>
                        <a:rPr lang="en-IN" sz="1400" kern="1200" dirty="0">
                          <a:solidFill>
                            <a:schemeClr val="dk1"/>
                          </a:solidFill>
                          <a:effectLst/>
                          <a:latin typeface="+mn-lt"/>
                          <a:ea typeface="+mn-ea"/>
                          <a:cs typeface="+mn-cs"/>
                        </a:rPr>
                        <a:t>-6.786</a:t>
                      </a:r>
                    </a:p>
                  </a:txBody>
                  <a:tcPr/>
                </a:tc>
                <a:tc>
                  <a:txBody>
                    <a:bodyPr/>
                    <a:lstStyle/>
                    <a:p>
                      <a:r>
                        <a:rPr lang="en-IN" sz="1400" dirty="0"/>
                        <a:t>-5.081</a:t>
                      </a:r>
                    </a:p>
                  </a:txBody>
                  <a:tcPr/>
                </a:tc>
                <a:tc>
                  <a:txBody>
                    <a:bodyPr/>
                    <a:lstStyle/>
                    <a:p>
                      <a:r>
                        <a:rPr lang="en-IN" sz="1400" dirty="0"/>
                        <a:t>-0.118</a:t>
                      </a:r>
                    </a:p>
                  </a:txBody>
                  <a:tcPr/>
                </a:tc>
                <a:extLst>
                  <a:ext uri="{0D108BD9-81ED-4DB2-BD59-A6C34878D82A}">
                    <a16:rowId xmlns:a16="http://schemas.microsoft.com/office/drawing/2014/main" val="801903402"/>
                  </a:ext>
                </a:extLst>
              </a:tr>
              <a:tr h="339024">
                <a:tc>
                  <a:txBody>
                    <a:bodyPr/>
                    <a:lstStyle/>
                    <a:p>
                      <a:r>
                        <a:rPr lang="en-IN" sz="1400" dirty="0"/>
                        <a:t>Synonyms</a:t>
                      </a:r>
                    </a:p>
                  </a:txBody>
                  <a:tcPr/>
                </a:tc>
                <a:tc>
                  <a:txBody>
                    <a:bodyPr/>
                    <a:lstStyle/>
                    <a:p>
                      <a:r>
                        <a:rPr lang="en-IN" sz="1400" dirty="0"/>
                        <a:t>0.216</a:t>
                      </a:r>
                    </a:p>
                  </a:txBody>
                  <a:tcPr/>
                </a:tc>
                <a:tc>
                  <a:txBody>
                    <a:bodyPr/>
                    <a:lstStyle/>
                    <a:p>
                      <a:r>
                        <a:rPr lang="en-IN" sz="1400" dirty="0"/>
                        <a:t>0.506</a:t>
                      </a:r>
                    </a:p>
                  </a:txBody>
                  <a:tcPr/>
                </a:tc>
                <a:tc>
                  <a:txBody>
                    <a:bodyPr/>
                    <a:lstStyle/>
                    <a:p>
                      <a:r>
                        <a:rPr lang="en-IN" sz="1400" kern="1200" dirty="0">
                          <a:solidFill>
                            <a:schemeClr val="dk1"/>
                          </a:solidFill>
                          <a:effectLst/>
                          <a:latin typeface="+mn-lt"/>
                          <a:ea typeface="+mn-ea"/>
                          <a:cs typeface="+mn-cs"/>
                        </a:rPr>
                        <a:t>-4.328</a:t>
                      </a:r>
                    </a:p>
                  </a:txBody>
                  <a:tcPr/>
                </a:tc>
                <a:tc>
                  <a:txBody>
                    <a:bodyPr/>
                    <a:lstStyle/>
                    <a:p>
                      <a:r>
                        <a:rPr lang="en-IN" sz="1400" dirty="0"/>
                        <a:t>-4.372</a:t>
                      </a:r>
                    </a:p>
                  </a:txBody>
                  <a:tcPr/>
                </a:tc>
                <a:tc>
                  <a:txBody>
                    <a:bodyPr/>
                    <a:lstStyle/>
                    <a:p>
                      <a:r>
                        <a:rPr lang="en-IN" sz="1400" dirty="0"/>
                        <a:t>-0.114</a:t>
                      </a:r>
                    </a:p>
                  </a:txBody>
                  <a:tcPr/>
                </a:tc>
                <a:extLst>
                  <a:ext uri="{0D108BD9-81ED-4DB2-BD59-A6C34878D82A}">
                    <a16:rowId xmlns:a16="http://schemas.microsoft.com/office/drawing/2014/main" val="885679927"/>
                  </a:ext>
                </a:extLst>
              </a:tr>
            </a:tbl>
          </a:graphicData>
        </a:graphic>
      </p:graphicFrame>
    </p:spTree>
    <p:extLst>
      <p:ext uri="{BB962C8B-B14F-4D97-AF65-F5344CB8AC3E}">
        <p14:creationId xmlns:p14="http://schemas.microsoft.com/office/powerpoint/2010/main" val="736697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3A87-97C4-45F8-4940-4757AC3B073E}"/>
              </a:ext>
            </a:extLst>
          </p:cNvPr>
          <p:cNvSpPr>
            <a:spLocks noGrp="1"/>
          </p:cNvSpPr>
          <p:nvPr>
            <p:ph type="title"/>
          </p:nvPr>
        </p:nvSpPr>
        <p:spPr/>
        <p:txBody>
          <a:bodyPr>
            <a:normAutofit/>
          </a:bodyPr>
          <a:lstStyle/>
          <a:p>
            <a:r>
              <a:rPr lang="en-US" dirty="0"/>
              <a:t>Seeded Multi-Core LDA Model using different keyword extraction techniques</a:t>
            </a:r>
            <a:endParaRPr lang="en-IN" dirty="0"/>
          </a:p>
        </p:txBody>
      </p:sp>
      <p:graphicFrame>
        <p:nvGraphicFramePr>
          <p:cNvPr id="4" name="Content Placeholder 3">
            <a:extLst>
              <a:ext uri="{FF2B5EF4-FFF2-40B4-BE49-F238E27FC236}">
                <a16:creationId xmlns:a16="http://schemas.microsoft.com/office/drawing/2014/main" id="{D05467EA-DF76-9DA5-B5A3-B1B4FBEBEB5E}"/>
              </a:ext>
            </a:extLst>
          </p:cNvPr>
          <p:cNvGraphicFramePr>
            <a:graphicFrameLocks noGrp="1"/>
          </p:cNvGraphicFramePr>
          <p:nvPr>
            <p:ph idx="1"/>
            <p:extLst>
              <p:ext uri="{D42A27DB-BD31-4B8C-83A1-F6EECF244321}">
                <p14:modId xmlns:p14="http://schemas.microsoft.com/office/powerpoint/2010/main" val="1971236547"/>
              </p:ext>
            </p:extLst>
          </p:nvPr>
        </p:nvGraphicFramePr>
        <p:xfrm>
          <a:off x="539961" y="2290801"/>
          <a:ext cx="11139849" cy="2638424"/>
        </p:xfrm>
        <a:graphic>
          <a:graphicData uri="http://schemas.openxmlformats.org/drawingml/2006/table">
            <a:tbl>
              <a:tblPr firstRow="1" bandRow="1">
                <a:tableStyleId>{5C22544A-7EE6-4342-B048-85BDC9FD1C3A}</a:tableStyleId>
              </a:tblPr>
              <a:tblGrid>
                <a:gridCol w="1210453">
                  <a:extLst>
                    <a:ext uri="{9D8B030D-6E8A-4147-A177-3AD203B41FA5}">
                      <a16:colId xmlns:a16="http://schemas.microsoft.com/office/drawing/2014/main" val="3105579377"/>
                    </a:ext>
                  </a:extLst>
                </a:gridCol>
                <a:gridCol w="1896218">
                  <a:extLst>
                    <a:ext uri="{9D8B030D-6E8A-4147-A177-3AD203B41FA5}">
                      <a16:colId xmlns:a16="http://schemas.microsoft.com/office/drawing/2014/main" val="1857558410"/>
                    </a:ext>
                  </a:extLst>
                </a:gridCol>
                <a:gridCol w="1896218">
                  <a:extLst>
                    <a:ext uri="{9D8B030D-6E8A-4147-A177-3AD203B41FA5}">
                      <a16:colId xmlns:a16="http://schemas.microsoft.com/office/drawing/2014/main" val="109046415"/>
                    </a:ext>
                  </a:extLst>
                </a:gridCol>
                <a:gridCol w="2114010">
                  <a:extLst>
                    <a:ext uri="{9D8B030D-6E8A-4147-A177-3AD203B41FA5}">
                      <a16:colId xmlns:a16="http://schemas.microsoft.com/office/drawing/2014/main" val="1040736142"/>
                    </a:ext>
                  </a:extLst>
                </a:gridCol>
                <a:gridCol w="1928962">
                  <a:extLst>
                    <a:ext uri="{9D8B030D-6E8A-4147-A177-3AD203B41FA5}">
                      <a16:colId xmlns:a16="http://schemas.microsoft.com/office/drawing/2014/main" val="20630532"/>
                    </a:ext>
                  </a:extLst>
                </a:gridCol>
                <a:gridCol w="2093988">
                  <a:extLst>
                    <a:ext uri="{9D8B030D-6E8A-4147-A177-3AD203B41FA5}">
                      <a16:colId xmlns:a16="http://schemas.microsoft.com/office/drawing/2014/main" val="2822113737"/>
                    </a:ext>
                  </a:extLst>
                </a:gridCol>
              </a:tblGrid>
              <a:tr h="564987">
                <a:tc>
                  <a:txBody>
                    <a:bodyPr/>
                    <a:lstStyle/>
                    <a:p>
                      <a:r>
                        <a:rPr lang="en-IN" sz="1400" dirty="0"/>
                        <a:t>Model</a:t>
                      </a:r>
                    </a:p>
                  </a:txBody>
                  <a:tcPr/>
                </a:tc>
                <a:tc>
                  <a:txBody>
                    <a:bodyPr/>
                    <a:lstStyle/>
                    <a:p>
                      <a:r>
                        <a:rPr lang="en-IN" sz="1400" dirty="0"/>
                        <a:t>Accuracy</a:t>
                      </a:r>
                    </a:p>
                  </a:txBody>
                  <a:tcPr/>
                </a:tc>
                <a:tc>
                  <a:txBody>
                    <a:bodyPr/>
                    <a:lstStyle/>
                    <a:p>
                      <a:r>
                        <a:rPr lang="en-IN" sz="1400" dirty="0"/>
                        <a:t>Coherence Score (</a:t>
                      </a:r>
                      <a:r>
                        <a:rPr lang="en-IN" sz="1400" dirty="0" err="1"/>
                        <a:t>c_v</a:t>
                      </a:r>
                      <a:r>
                        <a:rPr lang="en-IN" sz="1400" dirty="0"/>
                        <a:t>)</a:t>
                      </a:r>
                    </a:p>
                  </a:txBody>
                  <a:tcPr/>
                </a:tc>
                <a:tc>
                  <a:txBody>
                    <a:bodyPr/>
                    <a:lstStyle/>
                    <a:p>
                      <a:r>
                        <a:rPr lang="en-IN" sz="1400" dirty="0"/>
                        <a:t>Coherence Score (</a:t>
                      </a:r>
                      <a:r>
                        <a:rPr lang="en-IN" sz="1400" dirty="0" err="1"/>
                        <a:t>u_mass</a:t>
                      </a:r>
                      <a:r>
                        <a:rPr lang="en-IN" sz="1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Coherence Score (</a:t>
                      </a:r>
                      <a:r>
                        <a:rPr lang="en-IN" sz="1400" dirty="0" err="1"/>
                        <a:t>c_uci</a:t>
                      </a:r>
                      <a:r>
                        <a:rPr lang="en-IN" sz="1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Coherence Score (</a:t>
                      </a:r>
                      <a:r>
                        <a:rPr lang="en-IN" sz="1400" dirty="0" err="1"/>
                        <a:t>c</a:t>
                      </a:r>
                      <a:r>
                        <a:rPr lang="en-IN" sz="1400" err="1"/>
                        <a:t>_</a:t>
                      </a:r>
                      <a:r>
                        <a:rPr lang="en-IN" sz="1400"/>
                        <a:t>npmi</a:t>
                      </a:r>
                      <a:r>
                        <a:rPr lang="en-IN" sz="1400" dirty="0"/>
                        <a:t>)</a:t>
                      </a:r>
                    </a:p>
                  </a:txBody>
                  <a:tcPr/>
                </a:tc>
                <a:extLst>
                  <a:ext uri="{0D108BD9-81ED-4DB2-BD59-A6C34878D82A}">
                    <a16:rowId xmlns:a16="http://schemas.microsoft.com/office/drawing/2014/main" val="393956769"/>
                  </a:ext>
                </a:extLst>
              </a:tr>
              <a:tr h="377606">
                <a:tc>
                  <a:txBody>
                    <a:bodyPr/>
                    <a:lstStyle/>
                    <a:p>
                      <a:r>
                        <a:rPr lang="en-US" sz="1400" dirty="0"/>
                        <a:t>Raw</a:t>
                      </a:r>
                      <a:endParaRPr lang="en-IN" sz="1400" dirty="0"/>
                    </a:p>
                  </a:txBody>
                  <a:tcPr/>
                </a:tc>
                <a:tc>
                  <a:txBody>
                    <a:bodyPr/>
                    <a:lstStyle/>
                    <a:p>
                      <a:r>
                        <a:rPr lang="en-IN" sz="1400" dirty="0"/>
                        <a:t>0.286</a:t>
                      </a:r>
                    </a:p>
                  </a:txBody>
                  <a:tcPr/>
                </a:tc>
                <a:tc>
                  <a:txBody>
                    <a:bodyPr/>
                    <a:lstStyle/>
                    <a:p>
                      <a:r>
                        <a:rPr lang="en-IN" sz="1400" b="0" i="0" kern="1200" dirty="0">
                          <a:solidFill>
                            <a:schemeClr val="dk1"/>
                          </a:solidFill>
                          <a:effectLst/>
                          <a:latin typeface="+mn-lt"/>
                          <a:ea typeface="+mn-ea"/>
                          <a:cs typeface="+mn-cs"/>
                        </a:rPr>
                        <a:t>0.487</a:t>
                      </a:r>
                      <a:endParaRPr lang="en-IN" sz="1400" dirty="0"/>
                    </a:p>
                  </a:txBody>
                  <a:tcPr/>
                </a:tc>
                <a:tc>
                  <a:txBody>
                    <a:bodyPr/>
                    <a:lstStyle/>
                    <a:p>
                      <a:r>
                        <a:rPr lang="en-IN" sz="1400" kern="1200" dirty="0">
                          <a:solidFill>
                            <a:schemeClr val="dk1"/>
                          </a:solidFill>
                          <a:effectLst/>
                          <a:latin typeface="+mn-lt"/>
                          <a:ea typeface="+mn-ea"/>
                          <a:cs typeface="+mn-cs"/>
                        </a:rPr>
                        <a:t>-4.547</a:t>
                      </a:r>
                    </a:p>
                  </a:txBody>
                  <a:tcPr/>
                </a:tc>
                <a:tc>
                  <a:txBody>
                    <a:bodyPr/>
                    <a:lstStyle/>
                    <a:p>
                      <a:r>
                        <a:rPr lang="en-IN" sz="1400" dirty="0"/>
                        <a:t>-4.607</a:t>
                      </a:r>
                    </a:p>
                  </a:txBody>
                  <a:tcPr/>
                </a:tc>
                <a:tc>
                  <a:txBody>
                    <a:bodyPr/>
                    <a:lstStyle/>
                    <a:p>
                      <a:r>
                        <a:rPr lang="en-IN" sz="1400" b="0" i="0" kern="1200" dirty="0">
                          <a:solidFill>
                            <a:schemeClr val="dk1"/>
                          </a:solidFill>
                          <a:effectLst/>
                          <a:latin typeface="+mn-lt"/>
                          <a:ea typeface="+mn-ea"/>
                          <a:cs typeface="+mn-cs"/>
                        </a:rPr>
                        <a:t>-0.104</a:t>
                      </a:r>
                      <a:endParaRPr lang="en-IN" sz="1400" dirty="0"/>
                    </a:p>
                  </a:txBody>
                  <a:tcPr/>
                </a:tc>
                <a:extLst>
                  <a:ext uri="{0D108BD9-81ED-4DB2-BD59-A6C34878D82A}">
                    <a16:rowId xmlns:a16="http://schemas.microsoft.com/office/drawing/2014/main" val="321770234"/>
                  </a:ext>
                </a:extLst>
              </a:tr>
              <a:tr h="386499">
                <a:tc>
                  <a:txBody>
                    <a:bodyPr/>
                    <a:lstStyle/>
                    <a:p>
                      <a:r>
                        <a:rPr lang="en-US" sz="1400" dirty="0"/>
                        <a:t>Word Count</a:t>
                      </a:r>
                      <a:endParaRPr lang="en-IN" sz="1400" dirty="0"/>
                    </a:p>
                  </a:txBody>
                  <a:tcPr/>
                </a:tc>
                <a:tc>
                  <a:txBody>
                    <a:bodyPr/>
                    <a:lstStyle/>
                    <a:p>
                      <a:r>
                        <a:rPr lang="en-IN" sz="1400" dirty="0"/>
                        <a:t>0.418</a:t>
                      </a:r>
                    </a:p>
                  </a:txBody>
                  <a:tcPr/>
                </a:tc>
                <a:tc>
                  <a:txBody>
                    <a:bodyPr/>
                    <a:lstStyle/>
                    <a:p>
                      <a:r>
                        <a:rPr lang="en-IN" sz="1400" b="0" i="0" kern="1200" dirty="0">
                          <a:solidFill>
                            <a:schemeClr val="dk1"/>
                          </a:solidFill>
                          <a:effectLst/>
                          <a:latin typeface="+mn-lt"/>
                          <a:ea typeface="+mn-ea"/>
                          <a:cs typeface="+mn-cs"/>
                        </a:rPr>
                        <a:t>0.419</a:t>
                      </a:r>
                      <a:endParaRPr lang="en-IN" sz="1400" dirty="0"/>
                    </a:p>
                  </a:txBody>
                  <a:tcPr/>
                </a:tc>
                <a:tc>
                  <a:txBody>
                    <a:bodyPr/>
                    <a:lstStyle/>
                    <a:p>
                      <a:r>
                        <a:rPr lang="en-IN" sz="1400" b="0" i="0" kern="1200" dirty="0">
                          <a:solidFill>
                            <a:schemeClr val="dk1"/>
                          </a:solidFill>
                          <a:effectLst/>
                          <a:latin typeface="+mn-lt"/>
                          <a:ea typeface="+mn-ea"/>
                          <a:cs typeface="+mn-cs"/>
                        </a:rPr>
                        <a:t>-5.741</a:t>
                      </a:r>
                      <a:endParaRPr lang="en-IN" sz="1400" kern="1200" dirty="0">
                        <a:solidFill>
                          <a:schemeClr val="dk1"/>
                        </a:solidFill>
                        <a:effectLst/>
                        <a:latin typeface="+mn-lt"/>
                        <a:ea typeface="+mn-ea"/>
                        <a:cs typeface="+mn-cs"/>
                      </a:endParaRPr>
                    </a:p>
                  </a:txBody>
                  <a:tcPr/>
                </a:tc>
                <a:tc>
                  <a:txBody>
                    <a:bodyPr/>
                    <a:lstStyle/>
                    <a:p>
                      <a:r>
                        <a:rPr lang="en-IN" sz="1400" dirty="0"/>
                        <a:t>-4.424</a:t>
                      </a:r>
                    </a:p>
                  </a:txBody>
                  <a:tcPr/>
                </a:tc>
                <a:tc>
                  <a:txBody>
                    <a:bodyPr/>
                    <a:lstStyle/>
                    <a:p>
                      <a:r>
                        <a:rPr lang="en-IN" sz="1400" dirty="0"/>
                        <a:t>-0.108</a:t>
                      </a:r>
                    </a:p>
                  </a:txBody>
                  <a:tcPr/>
                </a:tc>
                <a:extLst>
                  <a:ext uri="{0D108BD9-81ED-4DB2-BD59-A6C34878D82A}">
                    <a16:rowId xmlns:a16="http://schemas.microsoft.com/office/drawing/2014/main" val="1332891264"/>
                  </a:ext>
                </a:extLst>
              </a:tr>
              <a:tr h="327333">
                <a:tc>
                  <a:txBody>
                    <a:bodyPr/>
                    <a:lstStyle/>
                    <a:p>
                      <a:r>
                        <a:rPr lang="en-US" sz="1400" dirty="0"/>
                        <a:t>TF-IDF</a:t>
                      </a:r>
                      <a:endParaRPr lang="en-IN" sz="1400" dirty="0"/>
                    </a:p>
                  </a:txBody>
                  <a:tcPr/>
                </a:tc>
                <a:tc>
                  <a:txBody>
                    <a:bodyPr/>
                    <a:lstStyle/>
                    <a:p>
                      <a:r>
                        <a:rPr lang="en-IN" sz="1400" dirty="0"/>
                        <a:t>0.186</a:t>
                      </a:r>
                    </a:p>
                  </a:txBody>
                  <a:tcPr/>
                </a:tc>
                <a:tc>
                  <a:txBody>
                    <a:bodyPr/>
                    <a:lstStyle/>
                    <a:p>
                      <a:r>
                        <a:rPr lang="en-IN" sz="1400" b="0" i="0" kern="1200" dirty="0">
                          <a:solidFill>
                            <a:schemeClr val="dk1"/>
                          </a:solidFill>
                          <a:effectLst/>
                          <a:latin typeface="+mn-lt"/>
                          <a:ea typeface="+mn-ea"/>
                          <a:cs typeface="+mn-cs"/>
                        </a:rPr>
                        <a:t>0.532</a:t>
                      </a:r>
                      <a:endParaRPr lang="en-IN" sz="1400" dirty="0"/>
                    </a:p>
                  </a:txBody>
                  <a:tcPr/>
                </a:tc>
                <a:tc>
                  <a:txBody>
                    <a:bodyPr/>
                    <a:lstStyle/>
                    <a:p>
                      <a:r>
                        <a:rPr lang="en-IN" sz="1400" kern="1200" dirty="0">
                          <a:solidFill>
                            <a:schemeClr val="dk1"/>
                          </a:solidFill>
                          <a:effectLst/>
                          <a:latin typeface="+mn-lt"/>
                          <a:ea typeface="+mn-ea"/>
                          <a:cs typeface="+mn-cs"/>
                        </a:rPr>
                        <a:t>-3.405</a:t>
                      </a:r>
                    </a:p>
                  </a:txBody>
                  <a:tcPr/>
                </a:tc>
                <a:tc>
                  <a:txBody>
                    <a:bodyPr/>
                    <a:lstStyle/>
                    <a:p>
                      <a:r>
                        <a:rPr lang="en-IN" sz="1400" dirty="0"/>
                        <a:t>-3.891</a:t>
                      </a:r>
                    </a:p>
                  </a:txBody>
                  <a:tcPr/>
                </a:tc>
                <a:tc>
                  <a:txBody>
                    <a:bodyPr/>
                    <a:lstStyle/>
                    <a:p>
                      <a:r>
                        <a:rPr lang="en-IN" sz="1400" b="0" i="0" kern="1200" dirty="0">
                          <a:solidFill>
                            <a:schemeClr val="dk1"/>
                          </a:solidFill>
                          <a:effectLst/>
                          <a:latin typeface="+mn-lt"/>
                          <a:ea typeface="+mn-ea"/>
                          <a:cs typeface="+mn-cs"/>
                        </a:rPr>
                        <a:t>-0.069</a:t>
                      </a:r>
                      <a:endParaRPr lang="en-IN" sz="1400" dirty="0"/>
                    </a:p>
                  </a:txBody>
                  <a:tcPr/>
                </a:tc>
                <a:extLst>
                  <a:ext uri="{0D108BD9-81ED-4DB2-BD59-A6C34878D82A}">
                    <a16:rowId xmlns:a16="http://schemas.microsoft.com/office/drawing/2014/main" val="3599701917"/>
                  </a:ext>
                </a:extLst>
              </a:tr>
              <a:tr h="327333">
                <a:tc>
                  <a:txBody>
                    <a:bodyPr/>
                    <a:lstStyle/>
                    <a:p>
                      <a:r>
                        <a:rPr lang="en-US" sz="1400" dirty="0" err="1"/>
                        <a:t>KeyBERT</a:t>
                      </a:r>
                      <a:endParaRPr lang="en-IN" sz="1400" dirty="0"/>
                    </a:p>
                  </a:txBody>
                  <a:tcPr/>
                </a:tc>
                <a:tc>
                  <a:txBody>
                    <a:bodyPr/>
                    <a:lstStyle/>
                    <a:p>
                      <a:r>
                        <a:rPr lang="en-IN" sz="1400" dirty="0"/>
                        <a:t>0.453</a:t>
                      </a:r>
                    </a:p>
                  </a:txBody>
                  <a:tcPr/>
                </a:tc>
                <a:tc>
                  <a:txBody>
                    <a:bodyPr/>
                    <a:lstStyle/>
                    <a:p>
                      <a:r>
                        <a:rPr lang="en-IN" sz="1400" b="0" i="0" kern="1200" dirty="0">
                          <a:solidFill>
                            <a:schemeClr val="dk1"/>
                          </a:solidFill>
                          <a:effectLst/>
                          <a:latin typeface="+mn-lt"/>
                          <a:ea typeface="+mn-ea"/>
                          <a:cs typeface="+mn-cs"/>
                        </a:rPr>
                        <a:t>0.440</a:t>
                      </a:r>
                      <a:endParaRPr lang="en-IN" sz="1400" dirty="0"/>
                    </a:p>
                  </a:txBody>
                  <a:tcPr/>
                </a:tc>
                <a:tc>
                  <a:txBody>
                    <a:bodyPr/>
                    <a:lstStyle/>
                    <a:p>
                      <a:r>
                        <a:rPr lang="en-IN" sz="1400" kern="1200" dirty="0">
                          <a:solidFill>
                            <a:schemeClr val="dk1"/>
                          </a:solidFill>
                          <a:effectLst/>
                          <a:latin typeface="+mn-lt"/>
                          <a:ea typeface="+mn-ea"/>
                          <a:cs typeface="+mn-cs"/>
                        </a:rPr>
                        <a:t>-5.688</a:t>
                      </a:r>
                    </a:p>
                  </a:txBody>
                  <a:tcPr/>
                </a:tc>
                <a:tc>
                  <a:txBody>
                    <a:bodyPr/>
                    <a:lstStyle/>
                    <a:p>
                      <a:r>
                        <a:rPr lang="en-IN" sz="1400" dirty="0"/>
                        <a:t>-4.886</a:t>
                      </a:r>
                    </a:p>
                  </a:txBody>
                  <a:tcPr/>
                </a:tc>
                <a:tc>
                  <a:txBody>
                    <a:bodyPr/>
                    <a:lstStyle/>
                    <a:p>
                      <a:r>
                        <a:rPr lang="en-IN" sz="1400" dirty="0"/>
                        <a:t>-0.119</a:t>
                      </a:r>
                    </a:p>
                  </a:txBody>
                  <a:tcPr/>
                </a:tc>
                <a:extLst>
                  <a:ext uri="{0D108BD9-81ED-4DB2-BD59-A6C34878D82A}">
                    <a16:rowId xmlns:a16="http://schemas.microsoft.com/office/drawing/2014/main" val="3667237149"/>
                  </a:ext>
                </a:extLst>
              </a:tr>
              <a:tr h="327333">
                <a:tc>
                  <a:txBody>
                    <a:bodyPr/>
                    <a:lstStyle/>
                    <a:p>
                      <a:r>
                        <a:rPr lang="en-IN" sz="1400" dirty="0"/>
                        <a:t>YAKE</a:t>
                      </a:r>
                    </a:p>
                  </a:txBody>
                  <a:tcPr/>
                </a:tc>
                <a:tc>
                  <a:txBody>
                    <a:bodyPr/>
                    <a:lstStyle/>
                    <a:p>
                      <a:r>
                        <a:rPr lang="en-IN" sz="1400" dirty="0"/>
                        <a:t>0.435</a:t>
                      </a:r>
                    </a:p>
                  </a:txBody>
                  <a:tcPr/>
                </a:tc>
                <a:tc>
                  <a:txBody>
                    <a:bodyPr/>
                    <a:lstStyle/>
                    <a:p>
                      <a:r>
                        <a:rPr lang="en-IN" sz="1400" dirty="0"/>
                        <a:t>0.430</a:t>
                      </a:r>
                    </a:p>
                  </a:txBody>
                  <a:tcPr/>
                </a:tc>
                <a:tc>
                  <a:txBody>
                    <a:bodyPr/>
                    <a:lstStyle/>
                    <a:p>
                      <a:r>
                        <a:rPr lang="en-IN" sz="1400" kern="1200" dirty="0">
                          <a:solidFill>
                            <a:schemeClr val="dk1"/>
                          </a:solidFill>
                          <a:effectLst/>
                          <a:latin typeface="+mn-lt"/>
                          <a:ea typeface="+mn-ea"/>
                          <a:cs typeface="+mn-cs"/>
                        </a:rPr>
                        <a:t>-5.945</a:t>
                      </a:r>
                    </a:p>
                  </a:txBody>
                  <a:tcPr/>
                </a:tc>
                <a:tc>
                  <a:txBody>
                    <a:bodyPr/>
                    <a:lstStyle/>
                    <a:p>
                      <a:r>
                        <a:rPr lang="en-IN" sz="1400" dirty="0"/>
                        <a:t>-5.869</a:t>
                      </a:r>
                    </a:p>
                  </a:txBody>
                  <a:tcPr/>
                </a:tc>
                <a:tc>
                  <a:txBody>
                    <a:bodyPr/>
                    <a:lstStyle/>
                    <a:p>
                      <a:r>
                        <a:rPr lang="en-IN" sz="1400" dirty="0"/>
                        <a:t>-0.160</a:t>
                      </a:r>
                    </a:p>
                  </a:txBody>
                  <a:tcPr/>
                </a:tc>
                <a:extLst>
                  <a:ext uri="{0D108BD9-81ED-4DB2-BD59-A6C34878D82A}">
                    <a16:rowId xmlns:a16="http://schemas.microsoft.com/office/drawing/2014/main" val="801903402"/>
                  </a:ext>
                </a:extLst>
              </a:tr>
              <a:tr h="327333">
                <a:tc>
                  <a:txBody>
                    <a:bodyPr/>
                    <a:lstStyle/>
                    <a:p>
                      <a:r>
                        <a:rPr lang="en-IN" sz="1400" dirty="0"/>
                        <a:t>Synonyms</a:t>
                      </a:r>
                    </a:p>
                  </a:txBody>
                  <a:tcPr/>
                </a:tc>
                <a:tc>
                  <a:txBody>
                    <a:bodyPr/>
                    <a:lstStyle/>
                    <a:p>
                      <a:r>
                        <a:rPr lang="en-IN" sz="1400" dirty="0"/>
                        <a:t>0.218</a:t>
                      </a:r>
                    </a:p>
                  </a:txBody>
                  <a:tcPr/>
                </a:tc>
                <a:tc>
                  <a:txBody>
                    <a:bodyPr/>
                    <a:lstStyle/>
                    <a:p>
                      <a:r>
                        <a:rPr lang="en-IN" sz="1400" dirty="0"/>
                        <a:t>0.497</a:t>
                      </a:r>
                    </a:p>
                  </a:txBody>
                  <a:tcPr/>
                </a:tc>
                <a:tc>
                  <a:txBody>
                    <a:bodyPr/>
                    <a:lstStyle/>
                    <a:p>
                      <a:r>
                        <a:rPr lang="en-IN" sz="1400" kern="1200" dirty="0">
                          <a:solidFill>
                            <a:schemeClr val="dk1"/>
                          </a:solidFill>
                          <a:effectLst/>
                          <a:latin typeface="+mn-lt"/>
                          <a:ea typeface="+mn-ea"/>
                          <a:cs typeface="+mn-cs"/>
                        </a:rPr>
                        <a:t>-4.228</a:t>
                      </a:r>
                    </a:p>
                  </a:txBody>
                  <a:tcPr/>
                </a:tc>
                <a:tc>
                  <a:txBody>
                    <a:bodyPr/>
                    <a:lstStyle/>
                    <a:p>
                      <a:r>
                        <a:rPr lang="en-IN" sz="1400" dirty="0"/>
                        <a:t>-4.284</a:t>
                      </a:r>
                    </a:p>
                  </a:txBody>
                  <a:tcPr/>
                </a:tc>
                <a:tc>
                  <a:txBody>
                    <a:bodyPr/>
                    <a:lstStyle/>
                    <a:p>
                      <a:r>
                        <a:rPr lang="en-IN" sz="1400" dirty="0"/>
                        <a:t>-0.095</a:t>
                      </a:r>
                    </a:p>
                  </a:txBody>
                  <a:tcPr/>
                </a:tc>
                <a:extLst>
                  <a:ext uri="{0D108BD9-81ED-4DB2-BD59-A6C34878D82A}">
                    <a16:rowId xmlns:a16="http://schemas.microsoft.com/office/drawing/2014/main" val="3296809907"/>
                  </a:ext>
                </a:extLst>
              </a:tr>
            </a:tbl>
          </a:graphicData>
        </a:graphic>
      </p:graphicFrame>
    </p:spTree>
    <p:extLst>
      <p:ext uri="{BB962C8B-B14F-4D97-AF65-F5344CB8AC3E}">
        <p14:creationId xmlns:p14="http://schemas.microsoft.com/office/powerpoint/2010/main" val="1896829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3A87-97C4-45F8-4940-4757AC3B073E}"/>
              </a:ext>
            </a:extLst>
          </p:cNvPr>
          <p:cNvSpPr>
            <a:spLocks noGrp="1"/>
          </p:cNvSpPr>
          <p:nvPr>
            <p:ph type="title"/>
          </p:nvPr>
        </p:nvSpPr>
        <p:spPr>
          <a:xfrm>
            <a:off x="539960" y="286603"/>
            <a:ext cx="10615720" cy="1450757"/>
          </a:xfrm>
        </p:spPr>
        <p:txBody>
          <a:bodyPr>
            <a:normAutofit/>
          </a:bodyPr>
          <a:lstStyle/>
          <a:p>
            <a:r>
              <a:rPr lang="en-US" dirty="0"/>
              <a:t>Few-Shot TM using pre-trained model - glove-twitter-25</a:t>
            </a:r>
            <a:endParaRPr lang="en-IN" dirty="0"/>
          </a:p>
        </p:txBody>
      </p:sp>
      <p:sp>
        <p:nvSpPr>
          <p:cNvPr id="7" name="Rectangle 1">
            <a:extLst>
              <a:ext uri="{FF2B5EF4-FFF2-40B4-BE49-F238E27FC236}">
                <a16:creationId xmlns:a16="http://schemas.microsoft.com/office/drawing/2014/main" id="{E2CAE1C8-70B5-FFF6-367D-956685E7DF0B}"/>
              </a:ext>
            </a:extLst>
          </p:cNvPr>
          <p:cNvSpPr>
            <a:spLocks noChangeArrowheads="1"/>
          </p:cNvSpPr>
          <p:nvPr/>
        </p:nvSpPr>
        <p:spPr bwMode="auto">
          <a:xfrm>
            <a:off x="78868" y="28290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Content Placeholder 9">
            <a:extLst>
              <a:ext uri="{FF2B5EF4-FFF2-40B4-BE49-F238E27FC236}">
                <a16:creationId xmlns:a16="http://schemas.microsoft.com/office/drawing/2014/main" id="{7033BAF1-FB8C-237E-2913-0EC646C5AADB}"/>
              </a:ext>
            </a:extLst>
          </p:cNvPr>
          <p:cNvGraphicFramePr>
            <a:graphicFrameLocks noGrp="1"/>
          </p:cNvGraphicFramePr>
          <p:nvPr>
            <p:ph idx="1"/>
            <p:extLst>
              <p:ext uri="{D42A27DB-BD31-4B8C-83A1-F6EECF244321}">
                <p14:modId xmlns:p14="http://schemas.microsoft.com/office/powerpoint/2010/main" val="2511138120"/>
              </p:ext>
            </p:extLst>
          </p:nvPr>
        </p:nvGraphicFramePr>
        <p:xfrm>
          <a:off x="1066801" y="2829007"/>
          <a:ext cx="10058398" cy="1483360"/>
        </p:xfrm>
        <a:graphic>
          <a:graphicData uri="http://schemas.openxmlformats.org/drawingml/2006/table">
            <a:tbl>
              <a:tblPr firstRow="1" bandRow="1">
                <a:tableStyleId>{5C22544A-7EE6-4342-B048-85BDC9FD1C3A}</a:tableStyleId>
              </a:tblPr>
              <a:tblGrid>
                <a:gridCol w="1436914">
                  <a:extLst>
                    <a:ext uri="{9D8B030D-6E8A-4147-A177-3AD203B41FA5}">
                      <a16:colId xmlns:a16="http://schemas.microsoft.com/office/drawing/2014/main" val="1220449023"/>
                    </a:ext>
                  </a:extLst>
                </a:gridCol>
                <a:gridCol w="1436914">
                  <a:extLst>
                    <a:ext uri="{9D8B030D-6E8A-4147-A177-3AD203B41FA5}">
                      <a16:colId xmlns:a16="http://schemas.microsoft.com/office/drawing/2014/main" val="1615156280"/>
                    </a:ext>
                  </a:extLst>
                </a:gridCol>
                <a:gridCol w="1436914">
                  <a:extLst>
                    <a:ext uri="{9D8B030D-6E8A-4147-A177-3AD203B41FA5}">
                      <a16:colId xmlns:a16="http://schemas.microsoft.com/office/drawing/2014/main" val="1590951719"/>
                    </a:ext>
                  </a:extLst>
                </a:gridCol>
                <a:gridCol w="1436914">
                  <a:extLst>
                    <a:ext uri="{9D8B030D-6E8A-4147-A177-3AD203B41FA5}">
                      <a16:colId xmlns:a16="http://schemas.microsoft.com/office/drawing/2014/main" val="808313959"/>
                    </a:ext>
                  </a:extLst>
                </a:gridCol>
                <a:gridCol w="1436914">
                  <a:extLst>
                    <a:ext uri="{9D8B030D-6E8A-4147-A177-3AD203B41FA5}">
                      <a16:colId xmlns:a16="http://schemas.microsoft.com/office/drawing/2014/main" val="3637795770"/>
                    </a:ext>
                  </a:extLst>
                </a:gridCol>
                <a:gridCol w="1436914">
                  <a:extLst>
                    <a:ext uri="{9D8B030D-6E8A-4147-A177-3AD203B41FA5}">
                      <a16:colId xmlns:a16="http://schemas.microsoft.com/office/drawing/2014/main" val="2619193358"/>
                    </a:ext>
                  </a:extLst>
                </a:gridCol>
                <a:gridCol w="1436914">
                  <a:extLst>
                    <a:ext uri="{9D8B030D-6E8A-4147-A177-3AD203B41FA5}">
                      <a16:colId xmlns:a16="http://schemas.microsoft.com/office/drawing/2014/main" val="2279269071"/>
                    </a:ext>
                  </a:extLst>
                </a:gridCol>
              </a:tblGrid>
              <a:tr h="370840">
                <a:tc>
                  <a:txBody>
                    <a:bodyPr/>
                    <a:lstStyle/>
                    <a:p>
                      <a:r>
                        <a:rPr lang="en-IN" dirty="0"/>
                        <a:t>Classes</a:t>
                      </a:r>
                    </a:p>
                  </a:txBody>
                  <a:tcPr/>
                </a:tc>
                <a:tc>
                  <a:txBody>
                    <a:bodyPr/>
                    <a:lstStyle/>
                    <a:p>
                      <a:r>
                        <a:rPr lang="en-IN" dirty="0"/>
                        <a:t>Min KNN</a:t>
                      </a:r>
                    </a:p>
                  </a:txBody>
                  <a:tcPr/>
                </a:tc>
                <a:tc>
                  <a:txBody>
                    <a:bodyPr/>
                    <a:lstStyle/>
                    <a:p>
                      <a:r>
                        <a:rPr lang="en-IN" dirty="0"/>
                        <a:t>Min Cosine</a:t>
                      </a:r>
                    </a:p>
                  </a:txBody>
                  <a:tcPr/>
                </a:tc>
                <a:tc>
                  <a:txBody>
                    <a:bodyPr/>
                    <a:lstStyle/>
                    <a:p>
                      <a:r>
                        <a:rPr lang="en-IN" dirty="0"/>
                        <a:t>Mean KNN</a:t>
                      </a:r>
                    </a:p>
                  </a:txBody>
                  <a:tcPr/>
                </a:tc>
                <a:tc>
                  <a:txBody>
                    <a:bodyPr/>
                    <a:lstStyle/>
                    <a:p>
                      <a:r>
                        <a:rPr lang="en-IN" dirty="0"/>
                        <a:t>Mean Cosine</a:t>
                      </a:r>
                    </a:p>
                  </a:txBody>
                  <a:tcPr/>
                </a:tc>
                <a:tc>
                  <a:txBody>
                    <a:bodyPr/>
                    <a:lstStyle/>
                    <a:p>
                      <a:r>
                        <a:rPr lang="en-IN" dirty="0"/>
                        <a:t>Max KNN</a:t>
                      </a:r>
                    </a:p>
                  </a:txBody>
                  <a:tcPr/>
                </a:tc>
                <a:tc>
                  <a:txBody>
                    <a:bodyPr/>
                    <a:lstStyle/>
                    <a:p>
                      <a:r>
                        <a:rPr lang="en-IN" dirty="0"/>
                        <a:t>Max Cosine</a:t>
                      </a:r>
                    </a:p>
                  </a:txBody>
                  <a:tcPr/>
                </a:tc>
                <a:extLst>
                  <a:ext uri="{0D108BD9-81ED-4DB2-BD59-A6C34878D82A}">
                    <a16:rowId xmlns:a16="http://schemas.microsoft.com/office/drawing/2014/main" val="4108462975"/>
                  </a:ext>
                </a:extLst>
              </a:tr>
              <a:tr h="370840">
                <a:tc>
                  <a:txBody>
                    <a:bodyPr/>
                    <a:lstStyle/>
                    <a:p>
                      <a:pPr algn="r"/>
                      <a:r>
                        <a:rPr lang="en-IN" dirty="0">
                          <a:effectLst/>
                        </a:rPr>
                        <a:t>3</a:t>
                      </a:r>
                    </a:p>
                  </a:txBody>
                  <a:tcPr anchor="ctr"/>
                </a:tc>
                <a:tc>
                  <a:txBody>
                    <a:bodyPr/>
                    <a:lstStyle/>
                    <a:p>
                      <a:pPr algn="r"/>
                      <a:r>
                        <a:rPr lang="en-IN" dirty="0">
                          <a:effectLst/>
                        </a:rPr>
                        <a:t>0.313</a:t>
                      </a:r>
                    </a:p>
                  </a:txBody>
                  <a:tcPr anchor="ctr"/>
                </a:tc>
                <a:tc>
                  <a:txBody>
                    <a:bodyPr/>
                    <a:lstStyle/>
                    <a:p>
                      <a:pPr algn="r"/>
                      <a:r>
                        <a:rPr lang="en-IN" dirty="0">
                          <a:effectLst/>
                        </a:rPr>
                        <a:t>0.334</a:t>
                      </a:r>
                    </a:p>
                  </a:txBody>
                  <a:tcPr anchor="ctr"/>
                </a:tc>
                <a:tc>
                  <a:txBody>
                    <a:bodyPr/>
                    <a:lstStyle/>
                    <a:p>
                      <a:pPr algn="r"/>
                      <a:r>
                        <a:rPr lang="en-IN" dirty="0">
                          <a:effectLst/>
                        </a:rPr>
                        <a:t>0.425</a:t>
                      </a:r>
                    </a:p>
                  </a:txBody>
                  <a:tcPr anchor="ctr"/>
                </a:tc>
                <a:tc>
                  <a:txBody>
                    <a:bodyPr/>
                    <a:lstStyle/>
                    <a:p>
                      <a:pPr algn="r"/>
                      <a:r>
                        <a:rPr lang="en-IN" dirty="0">
                          <a:effectLst/>
                        </a:rPr>
                        <a:t>0.343</a:t>
                      </a:r>
                    </a:p>
                  </a:txBody>
                  <a:tcPr anchor="ctr"/>
                </a:tc>
                <a:tc>
                  <a:txBody>
                    <a:bodyPr/>
                    <a:lstStyle/>
                    <a:p>
                      <a:pPr algn="r"/>
                      <a:r>
                        <a:rPr lang="en-IN" dirty="0">
                          <a:effectLst/>
                        </a:rPr>
                        <a:t>0.485</a:t>
                      </a:r>
                    </a:p>
                  </a:txBody>
                  <a:tcPr anchor="ctr"/>
                </a:tc>
                <a:tc>
                  <a:txBody>
                    <a:bodyPr/>
                    <a:lstStyle/>
                    <a:p>
                      <a:pPr algn="r"/>
                      <a:r>
                        <a:rPr lang="en-IN" dirty="0">
                          <a:effectLst/>
                        </a:rPr>
                        <a:t>0.353</a:t>
                      </a:r>
                    </a:p>
                  </a:txBody>
                  <a:tcPr anchor="ctr"/>
                </a:tc>
                <a:extLst>
                  <a:ext uri="{0D108BD9-81ED-4DB2-BD59-A6C34878D82A}">
                    <a16:rowId xmlns:a16="http://schemas.microsoft.com/office/drawing/2014/main" val="2049077868"/>
                  </a:ext>
                </a:extLst>
              </a:tr>
              <a:tr h="370840">
                <a:tc>
                  <a:txBody>
                    <a:bodyPr/>
                    <a:lstStyle/>
                    <a:p>
                      <a:pPr algn="r"/>
                      <a:r>
                        <a:rPr lang="en-IN" dirty="0">
                          <a:effectLst/>
                        </a:rPr>
                        <a:t>4</a:t>
                      </a:r>
                    </a:p>
                  </a:txBody>
                  <a:tcPr anchor="ctr"/>
                </a:tc>
                <a:tc>
                  <a:txBody>
                    <a:bodyPr/>
                    <a:lstStyle/>
                    <a:p>
                      <a:pPr algn="r"/>
                      <a:r>
                        <a:rPr lang="en-IN" dirty="0">
                          <a:effectLst/>
                        </a:rPr>
                        <a:t>0.271</a:t>
                      </a:r>
                    </a:p>
                  </a:txBody>
                  <a:tcPr anchor="ctr"/>
                </a:tc>
                <a:tc>
                  <a:txBody>
                    <a:bodyPr/>
                    <a:lstStyle/>
                    <a:p>
                      <a:pPr algn="r"/>
                      <a:r>
                        <a:rPr lang="en-IN" dirty="0">
                          <a:effectLst/>
                        </a:rPr>
                        <a:t>0.241</a:t>
                      </a:r>
                    </a:p>
                  </a:txBody>
                  <a:tcPr anchor="ctr"/>
                </a:tc>
                <a:tc>
                  <a:txBody>
                    <a:bodyPr/>
                    <a:lstStyle/>
                    <a:p>
                      <a:pPr algn="r"/>
                      <a:r>
                        <a:rPr lang="en-IN" dirty="0">
                          <a:effectLst/>
                        </a:rPr>
                        <a:t>0.347</a:t>
                      </a:r>
                    </a:p>
                  </a:txBody>
                  <a:tcPr anchor="ctr"/>
                </a:tc>
                <a:tc>
                  <a:txBody>
                    <a:bodyPr/>
                    <a:lstStyle/>
                    <a:p>
                      <a:pPr algn="r"/>
                      <a:r>
                        <a:rPr lang="en-IN" dirty="0">
                          <a:effectLst/>
                        </a:rPr>
                        <a:t>0.301</a:t>
                      </a:r>
                    </a:p>
                  </a:txBody>
                  <a:tcPr anchor="ctr"/>
                </a:tc>
                <a:tc>
                  <a:txBody>
                    <a:bodyPr/>
                    <a:lstStyle/>
                    <a:p>
                      <a:pPr algn="r"/>
                      <a:r>
                        <a:rPr lang="en-IN" dirty="0">
                          <a:effectLst/>
                        </a:rPr>
                        <a:t>0.405</a:t>
                      </a:r>
                    </a:p>
                  </a:txBody>
                  <a:tcPr anchor="ctr"/>
                </a:tc>
                <a:tc>
                  <a:txBody>
                    <a:bodyPr/>
                    <a:lstStyle/>
                    <a:p>
                      <a:pPr algn="r"/>
                      <a:r>
                        <a:rPr lang="en-IN" dirty="0">
                          <a:effectLst/>
                        </a:rPr>
                        <a:t>0.339</a:t>
                      </a:r>
                    </a:p>
                  </a:txBody>
                  <a:tcPr anchor="ctr"/>
                </a:tc>
                <a:extLst>
                  <a:ext uri="{0D108BD9-81ED-4DB2-BD59-A6C34878D82A}">
                    <a16:rowId xmlns:a16="http://schemas.microsoft.com/office/drawing/2014/main" val="3745603471"/>
                  </a:ext>
                </a:extLst>
              </a:tr>
              <a:tr h="370840">
                <a:tc>
                  <a:txBody>
                    <a:bodyPr/>
                    <a:lstStyle/>
                    <a:p>
                      <a:pPr algn="r"/>
                      <a:r>
                        <a:rPr lang="en-IN" dirty="0">
                          <a:effectLst/>
                        </a:rPr>
                        <a:t>5</a:t>
                      </a:r>
                    </a:p>
                  </a:txBody>
                  <a:tcPr anchor="ctr"/>
                </a:tc>
                <a:tc>
                  <a:txBody>
                    <a:bodyPr/>
                    <a:lstStyle/>
                    <a:p>
                      <a:pPr algn="r"/>
                      <a:r>
                        <a:rPr lang="en-IN" dirty="0">
                          <a:effectLst/>
                        </a:rPr>
                        <a:t>0.236</a:t>
                      </a:r>
                    </a:p>
                  </a:txBody>
                  <a:tcPr anchor="ctr"/>
                </a:tc>
                <a:tc>
                  <a:txBody>
                    <a:bodyPr/>
                    <a:lstStyle/>
                    <a:p>
                      <a:pPr algn="r"/>
                      <a:r>
                        <a:rPr lang="en-IN" dirty="0">
                          <a:effectLst/>
                        </a:rPr>
                        <a:t>0.195</a:t>
                      </a:r>
                    </a:p>
                  </a:txBody>
                  <a:tcPr anchor="ctr"/>
                </a:tc>
                <a:tc>
                  <a:txBody>
                    <a:bodyPr/>
                    <a:lstStyle/>
                    <a:p>
                      <a:pPr algn="r"/>
                      <a:r>
                        <a:rPr lang="en-IN" dirty="0">
                          <a:effectLst/>
                        </a:rPr>
                        <a:t>0.319</a:t>
                      </a:r>
                    </a:p>
                  </a:txBody>
                  <a:tcPr anchor="ctr"/>
                </a:tc>
                <a:tc>
                  <a:txBody>
                    <a:bodyPr/>
                    <a:lstStyle/>
                    <a:p>
                      <a:pPr algn="r"/>
                      <a:r>
                        <a:rPr lang="en-IN" dirty="0">
                          <a:effectLst/>
                        </a:rPr>
                        <a:t>0.244</a:t>
                      </a:r>
                    </a:p>
                  </a:txBody>
                  <a:tcPr anchor="ctr"/>
                </a:tc>
                <a:tc>
                  <a:txBody>
                    <a:bodyPr/>
                    <a:lstStyle/>
                    <a:p>
                      <a:pPr algn="r"/>
                      <a:r>
                        <a:rPr lang="en-IN" dirty="0">
                          <a:effectLst/>
                        </a:rPr>
                        <a:t>0.373</a:t>
                      </a:r>
                    </a:p>
                  </a:txBody>
                  <a:tcPr anchor="ctr"/>
                </a:tc>
                <a:tc>
                  <a:txBody>
                    <a:bodyPr/>
                    <a:lstStyle/>
                    <a:p>
                      <a:pPr algn="r"/>
                      <a:r>
                        <a:rPr lang="en-IN" dirty="0">
                          <a:effectLst/>
                        </a:rPr>
                        <a:t>0.274</a:t>
                      </a:r>
                    </a:p>
                  </a:txBody>
                  <a:tcPr anchor="ctr"/>
                </a:tc>
                <a:extLst>
                  <a:ext uri="{0D108BD9-81ED-4DB2-BD59-A6C34878D82A}">
                    <a16:rowId xmlns:a16="http://schemas.microsoft.com/office/drawing/2014/main" val="1928509504"/>
                  </a:ext>
                </a:extLst>
              </a:tr>
            </a:tbl>
          </a:graphicData>
        </a:graphic>
      </p:graphicFrame>
    </p:spTree>
    <p:extLst>
      <p:ext uri="{BB962C8B-B14F-4D97-AF65-F5344CB8AC3E}">
        <p14:creationId xmlns:p14="http://schemas.microsoft.com/office/powerpoint/2010/main" val="3120093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3DCD-8420-474C-8C4A-EAB128A087EE}"/>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13B22699-1539-4F65-8C06-0311CE176C42}"/>
              </a:ext>
            </a:extLst>
          </p:cNvPr>
          <p:cNvSpPr>
            <a:spLocks noGrp="1"/>
          </p:cNvSpPr>
          <p:nvPr>
            <p:ph idx="1"/>
          </p:nvPr>
        </p:nvSpPr>
        <p:spPr>
          <a:xfrm>
            <a:off x="1097280" y="1737360"/>
            <a:ext cx="4998720" cy="4347676"/>
          </a:xfrm>
        </p:spPr>
        <p:txBody>
          <a:bodyPr>
            <a:noAutofit/>
          </a:bodyPr>
          <a:lstStyle/>
          <a:p>
            <a:pPr>
              <a:buFont typeface="Wingdings" panose="05000000000000000000" pitchFamily="2" charset="2"/>
              <a:buChar char="§"/>
            </a:pPr>
            <a:r>
              <a:rPr lang="en-US" sz="1600" dirty="0"/>
              <a:t>Introduction</a:t>
            </a:r>
          </a:p>
          <a:p>
            <a:pPr>
              <a:buFont typeface="Wingdings" panose="05000000000000000000" pitchFamily="2" charset="2"/>
              <a:buChar char="§"/>
            </a:pPr>
            <a:r>
              <a:rPr lang="en-US" sz="1600" dirty="0"/>
              <a:t>Challenges</a:t>
            </a:r>
          </a:p>
          <a:p>
            <a:pPr>
              <a:buFont typeface="Wingdings" panose="05000000000000000000" pitchFamily="2" charset="2"/>
              <a:buChar char="§"/>
            </a:pPr>
            <a:r>
              <a:rPr lang="en-US" sz="1600" dirty="0"/>
              <a:t>Problem Statement</a:t>
            </a:r>
          </a:p>
          <a:p>
            <a:pPr>
              <a:buFont typeface="Wingdings" panose="05000000000000000000" pitchFamily="2" charset="2"/>
              <a:buChar char="§"/>
            </a:pPr>
            <a:r>
              <a:rPr lang="en-US" sz="1600" dirty="0"/>
              <a:t>Project Objectives</a:t>
            </a:r>
          </a:p>
          <a:p>
            <a:pPr>
              <a:buFont typeface="Wingdings" panose="05000000000000000000" pitchFamily="2" charset="2"/>
              <a:buChar char="§"/>
            </a:pPr>
            <a:r>
              <a:rPr lang="en-US" sz="1600" dirty="0"/>
              <a:t>Project Plan</a:t>
            </a:r>
          </a:p>
          <a:p>
            <a:pPr>
              <a:buFont typeface="Wingdings" panose="05000000000000000000" pitchFamily="2" charset="2"/>
              <a:buChar char="§"/>
            </a:pPr>
            <a:r>
              <a:rPr lang="en-US" sz="1600" dirty="0"/>
              <a:t>Datasets</a:t>
            </a:r>
          </a:p>
          <a:p>
            <a:pPr>
              <a:buFont typeface="Wingdings" panose="05000000000000000000" pitchFamily="2" charset="2"/>
              <a:buChar char="§"/>
            </a:pPr>
            <a:r>
              <a:rPr lang="en-US" sz="1600" dirty="0"/>
              <a:t>Topic Models &amp; Evaluation Metrics</a:t>
            </a:r>
          </a:p>
          <a:p>
            <a:pPr>
              <a:buFont typeface="Wingdings" panose="05000000000000000000" pitchFamily="2" charset="2"/>
              <a:buChar char="§"/>
            </a:pPr>
            <a:r>
              <a:rPr lang="en-US" sz="1600" dirty="0"/>
              <a:t>Objective-1 Implementation</a:t>
            </a:r>
          </a:p>
          <a:p>
            <a:pPr>
              <a:buFont typeface="Wingdings" panose="05000000000000000000" pitchFamily="2" charset="2"/>
              <a:buChar char="§"/>
            </a:pPr>
            <a:r>
              <a:rPr lang="en-US" sz="1600" dirty="0"/>
              <a:t>Objective-2 Implementation</a:t>
            </a:r>
          </a:p>
          <a:p>
            <a:pPr>
              <a:buFont typeface="Wingdings" panose="05000000000000000000" pitchFamily="2" charset="2"/>
              <a:buChar char="§"/>
            </a:pPr>
            <a:r>
              <a:rPr lang="en-US" sz="1600" dirty="0"/>
              <a:t>Keyword Extraction</a:t>
            </a:r>
          </a:p>
          <a:p>
            <a:pPr>
              <a:buFont typeface="Wingdings" panose="05000000000000000000" pitchFamily="2" charset="2"/>
              <a:buChar char="§"/>
            </a:pPr>
            <a:r>
              <a:rPr lang="en-US" sz="1600" dirty="0"/>
              <a:t>Novel NLTK Wordnet </a:t>
            </a:r>
            <a:r>
              <a:rPr lang="en-US" sz="1600" dirty="0" err="1"/>
              <a:t>Sysnet</a:t>
            </a:r>
            <a:r>
              <a:rPr lang="en-US" sz="1600" dirty="0"/>
              <a:t> Based Keyword Extraction Model Algorithm</a:t>
            </a:r>
          </a:p>
          <a:p>
            <a:pPr>
              <a:buFont typeface="Wingdings" panose="05000000000000000000" pitchFamily="2" charset="2"/>
              <a:buChar char="§"/>
            </a:pPr>
            <a:endParaRPr lang="en-US" sz="1800" dirty="0"/>
          </a:p>
          <a:p>
            <a:pPr>
              <a:buFont typeface="Wingdings" panose="05000000000000000000" pitchFamily="2" charset="2"/>
              <a:buChar char="§"/>
            </a:pPr>
            <a:endParaRPr lang="en-US" sz="1800" dirty="0"/>
          </a:p>
        </p:txBody>
      </p:sp>
      <p:sp>
        <p:nvSpPr>
          <p:cNvPr id="4" name="Content Placeholder 2">
            <a:extLst>
              <a:ext uri="{FF2B5EF4-FFF2-40B4-BE49-F238E27FC236}">
                <a16:creationId xmlns:a16="http://schemas.microsoft.com/office/drawing/2014/main" id="{C4780B61-6DA7-33C7-96C7-2FE8D928E704}"/>
              </a:ext>
            </a:extLst>
          </p:cNvPr>
          <p:cNvSpPr txBox="1">
            <a:spLocks/>
          </p:cNvSpPr>
          <p:nvPr/>
        </p:nvSpPr>
        <p:spPr>
          <a:xfrm>
            <a:off x="6156960" y="1845386"/>
            <a:ext cx="4998720" cy="4347676"/>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sz="1600" dirty="0"/>
              <a:t>Implementation - Seeded LDA Model using different keyword extraction techniques</a:t>
            </a:r>
          </a:p>
          <a:p>
            <a:pPr>
              <a:buFont typeface="Wingdings" panose="05000000000000000000" pitchFamily="2" charset="2"/>
              <a:buChar char="§"/>
            </a:pPr>
            <a:r>
              <a:rPr lang="en-US" sz="1600" dirty="0"/>
              <a:t>Implementation - Few Shot Models</a:t>
            </a:r>
          </a:p>
          <a:p>
            <a:pPr>
              <a:buFont typeface="Wingdings" panose="05000000000000000000" pitchFamily="2" charset="2"/>
              <a:buChar char="§"/>
            </a:pPr>
            <a:r>
              <a:rPr lang="en-US" sz="1600" dirty="0"/>
              <a:t>Implementation - Zero Shot Models</a:t>
            </a:r>
          </a:p>
          <a:p>
            <a:pPr>
              <a:buFont typeface="Wingdings" panose="05000000000000000000" pitchFamily="2" charset="2"/>
              <a:buChar char="§"/>
            </a:pPr>
            <a:r>
              <a:rPr lang="en-US" sz="1600" dirty="0"/>
              <a:t>LSTM RNN Topic Model</a:t>
            </a:r>
          </a:p>
          <a:p>
            <a:pPr>
              <a:buFont typeface="Wingdings" panose="05000000000000000000" pitchFamily="2" charset="2"/>
              <a:buChar char="§"/>
            </a:pPr>
            <a:r>
              <a:rPr lang="en-IN" sz="1600" dirty="0"/>
              <a:t>Proposed Multi Shot Topic Model </a:t>
            </a:r>
          </a:p>
          <a:p>
            <a:pPr>
              <a:buFont typeface="Wingdings" panose="05000000000000000000" pitchFamily="2" charset="2"/>
              <a:buChar char="§"/>
            </a:pPr>
            <a:r>
              <a:rPr lang="en-IN" sz="1600" dirty="0"/>
              <a:t>Novel NLTK Wordnet Shortest Path Based &amp; </a:t>
            </a:r>
            <a:r>
              <a:rPr lang="en-IN" sz="1600" dirty="0" err="1"/>
              <a:t>WuPalmer</a:t>
            </a:r>
            <a:r>
              <a:rPr lang="en-IN" sz="1600" dirty="0"/>
              <a:t> Score Multi Shot Topic Model Algorithms</a:t>
            </a:r>
          </a:p>
          <a:p>
            <a:pPr>
              <a:buFont typeface="Wingdings" panose="05000000000000000000" pitchFamily="2" charset="2"/>
              <a:buChar char="§"/>
            </a:pPr>
            <a:r>
              <a:rPr lang="en-IN" sz="1600" dirty="0"/>
              <a:t>Implementation of novel NLTK Wordnet Shortest Path Based &amp; </a:t>
            </a:r>
            <a:r>
              <a:rPr lang="en-IN" sz="1600" dirty="0" err="1"/>
              <a:t>WuPalmer</a:t>
            </a:r>
            <a:r>
              <a:rPr lang="en-IN" sz="1600" dirty="0"/>
              <a:t> Score Algorithms on multi shot topic model</a:t>
            </a:r>
          </a:p>
          <a:p>
            <a:pPr>
              <a:buFont typeface="Wingdings" panose="05000000000000000000" pitchFamily="2" charset="2"/>
              <a:buChar char="§"/>
            </a:pPr>
            <a:r>
              <a:rPr lang="en-IN" sz="1600" dirty="0"/>
              <a:t>Challenges, Limitations and Future</a:t>
            </a:r>
          </a:p>
          <a:p>
            <a:pPr>
              <a:buFont typeface="Wingdings" panose="05000000000000000000" pitchFamily="2" charset="2"/>
              <a:buChar char="§"/>
            </a:pPr>
            <a:r>
              <a:rPr lang="en-US" sz="1600" dirty="0"/>
              <a:t>References</a:t>
            </a:r>
          </a:p>
        </p:txBody>
      </p:sp>
    </p:spTree>
    <p:extLst>
      <p:ext uri="{BB962C8B-B14F-4D97-AF65-F5344CB8AC3E}">
        <p14:creationId xmlns:p14="http://schemas.microsoft.com/office/powerpoint/2010/main" val="4004582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3A87-97C4-45F8-4940-4757AC3B073E}"/>
              </a:ext>
            </a:extLst>
          </p:cNvPr>
          <p:cNvSpPr>
            <a:spLocks noGrp="1"/>
          </p:cNvSpPr>
          <p:nvPr>
            <p:ph type="title"/>
          </p:nvPr>
        </p:nvSpPr>
        <p:spPr>
          <a:xfrm>
            <a:off x="539960" y="286603"/>
            <a:ext cx="10615720" cy="1450757"/>
          </a:xfrm>
        </p:spPr>
        <p:txBody>
          <a:bodyPr>
            <a:normAutofit/>
          </a:bodyPr>
          <a:lstStyle/>
          <a:p>
            <a:r>
              <a:rPr lang="en-US" dirty="0"/>
              <a:t>Few-Shot TM using pre-trained model - word2vec-google-news-300</a:t>
            </a:r>
            <a:endParaRPr lang="en-IN" dirty="0"/>
          </a:p>
        </p:txBody>
      </p:sp>
      <p:sp>
        <p:nvSpPr>
          <p:cNvPr id="7" name="Rectangle 1">
            <a:extLst>
              <a:ext uri="{FF2B5EF4-FFF2-40B4-BE49-F238E27FC236}">
                <a16:creationId xmlns:a16="http://schemas.microsoft.com/office/drawing/2014/main" id="{E2CAE1C8-70B5-FFF6-367D-956685E7DF0B}"/>
              </a:ext>
            </a:extLst>
          </p:cNvPr>
          <p:cNvSpPr>
            <a:spLocks noChangeArrowheads="1"/>
          </p:cNvSpPr>
          <p:nvPr/>
        </p:nvSpPr>
        <p:spPr bwMode="auto">
          <a:xfrm>
            <a:off x="78868" y="28290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Content Placeholder 9">
            <a:extLst>
              <a:ext uri="{FF2B5EF4-FFF2-40B4-BE49-F238E27FC236}">
                <a16:creationId xmlns:a16="http://schemas.microsoft.com/office/drawing/2014/main" id="{7033BAF1-FB8C-237E-2913-0EC646C5AADB}"/>
              </a:ext>
            </a:extLst>
          </p:cNvPr>
          <p:cNvGraphicFramePr>
            <a:graphicFrameLocks noGrp="1"/>
          </p:cNvGraphicFramePr>
          <p:nvPr>
            <p:ph idx="1"/>
            <p:extLst>
              <p:ext uri="{D42A27DB-BD31-4B8C-83A1-F6EECF244321}">
                <p14:modId xmlns:p14="http://schemas.microsoft.com/office/powerpoint/2010/main" val="2544895065"/>
              </p:ext>
            </p:extLst>
          </p:nvPr>
        </p:nvGraphicFramePr>
        <p:xfrm>
          <a:off x="1066801" y="2829007"/>
          <a:ext cx="10058398" cy="1483360"/>
        </p:xfrm>
        <a:graphic>
          <a:graphicData uri="http://schemas.openxmlformats.org/drawingml/2006/table">
            <a:tbl>
              <a:tblPr firstRow="1" bandRow="1">
                <a:tableStyleId>{5C22544A-7EE6-4342-B048-85BDC9FD1C3A}</a:tableStyleId>
              </a:tblPr>
              <a:tblGrid>
                <a:gridCol w="1436914">
                  <a:extLst>
                    <a:ext uri="{9D8B030D-6E8A-4147-A177-3AD203B41FA5}">
                      <a16:colId xmlns:a16="http://schemas.microsoft.com/office/drawing/2014/main" val="1220449023"/>
                    </a:ext>
                  </a:extLst>
                </a:gridCol>
                <a:gridCol w="1436914">
                  <a:extLst>
                    <a:ext uri="{9D8B030D-6E8A-4147-A177-3AD203B41FA5}">
                      <a16:colId xmlns:a16="http://schemas.microsoft.com/office/drawing/2014/main" val="1615156280"/>
                    </a:ext>
                  </a:extLst>
                </a:gridCol>
                <a:gridCol w="1436914">
                  <a:extLst>
                    <a:ext uri="{9D8B030D-6E8A-4147-A177-3AD203B41FA5}">
                      <a16:colId xmlns:a16="http://schemas.microsoft.com/office/drawing/2014/main" val="1590951719"/>
                    </a:ext>
                  </a:extLst>
                </a:gridCol>
                <a:gridCol w="1436914">
                  <a:extLst>
                    <a:ext uri="{9D8B030D-6E8A-4147-A177-3AD203B41FA5}">
                      <a16:colId xmlns:a16="http://schemas.microsoft.com/office/drawing/2014/main" val="808313959"/>
                    </a:ext>
                  </a:extLst>
                </a:gridCol>
                <a:gridCol w="1436914">
                  <a:extLst>
                    <a:ext uri="{9D8B030D-6E8A-4147-A177-3AD203B41FA5}">
                      <a16:colId xmlns:a16="http://schemas.microsoft.com/office/drawing/2014/main" val="3637795770"/>
                    </a:ext>
                  </a:extLst>
                </a:gridCol>
                <a:gridCol w="1436914">
                  <a:extLst>
                    <a:ext uri="{9D8B030D-6E8A-4147-A177-3AD203B41FA5}">
                      <a16:colId xmlns:a16="http://schemas.microsoft.com/office/drawing/2014/main" val="2619193358"/>
                    </a:ext>
                  </a:extLst>
                </a:gridCol>
                <a:gridCol w="1436914">
                  <a:extLst>
                    <a:ext uri="{9D8B030D-6E8A-4147-A177-3AD203B41FA5}">
                      <a16:colId xmlns:a16="http://schemas.microsoft.com/office/drawing/2014/main" val="2279269071"/>
                    </a:ext>
                  </a:extLst>
                </a:gridCol>
              </a:tblGrid>
              <a:tr h="370840">
                <a:tc>
                  <a:txBody>
                    <a:bodyPr/>
                    <a:lstStyle/>
                    <a:p>
                      <a:r>
                        <a:rPr lang="en-IN" dirty="0"/>
                        <a:t>Classes</a:t>
                      </a:r>
                    </a:p>
                  </a:txBody>
                  <a:tcPr/>
                </a:tc>
                <a:tc>
                  <a:txBody>
                    <a:bodyPr/>
                    <a:lstStyle/>
                    <a:p>
                      <a:r>
                        <a:rPr lang="en-IN" dirty="0"/>
                        <a:t>Min KNN</a:t>
                      </a:r>
                    </a:p>
                  </a:txBody>
                  <a:tcPr/>
                </a:tc>
                <a:tc>
                  <a:txBody>
                    <a:bodyPr/>
                    <a:lstStyle/>
                    <a:p>
                      <a:r>
                        <a:rPr lang="en-IN" dirty="0"/>
                        <a:t>Min Cosine</a:t>
                      </a:r>
                    </a:p>
                  </a:txBody>
                  <a:tcPr/>
                </a:tc>
                <a:tc>
                  <a:txBody>
                    <a:bodyPr/>
                    <a:lstStyle/>
                    <a:p>
                      <a:r>
                        <a:rPr lang="en-IN" dirty="0"/>
                        <a:t>Mean KNN</a:t>
                      </a:r>
                    </a:p>
                  </a:txBody>
                  <a:tcPr/>
                </a:tc>
                <a:tc>
                  <a:txBody>
                    <a:bodyPr/>
                    <a:lstStyle/>
                    <a:p>
                      <a:r>
                        <a:rPr lang="en-IN" dirty="0"/>
                        <a:t>Mean Cosine</a:t>
                      </a:r>
                    </a:p>
                  </a:txBody>
                  <a:tcPr/>
                </a:tc>
                <a:tc>
                  <a:txBody>
                    <a:bodyPr/>
                    <a:lstStyle/>
                    <a:p>
                      <a:r>
                        <a:rPr lang="en-IN" dirty="0"/>
                        <a:t>Max KNN</a:t>
                      </a:r>
                    </a:p>
                  </a:txBody>
                  <a:tcPr/>
                </a:tc>
                <a:tc>
                  <a:txBody>
                    <a:bodyPr/>
                    <a:lstStyle/>
                    <a:p>
                      <a:r>
                        <a:rPr lang="en-IN" dirty="0"/>
                        <a:t>Max Cosine</a:t>
                      </a:r>
                    </a:p>
                  </a:txBody>
                  <a:tcPr/>
                </a:tc>
                <a:extLst>
                  <a:ext uri="{0D108BD9-81ED-4DB2-BD59-A6C34878D82A}">
                    <a16:rowId xmlns:a16="http://schemas.microsoft.com/office/drawing/2014/main" val="4108462975"/>
                  </a:ext>
                </a:extLst>
              </a:tr>
              <a:tr h="370840">
                <a:tc>
                  <a:txBody>
                    <a:bodyPr/>
                    <a:lstStyle/>
                    <a:p>
                      <a:pPr algn="r"/>
                      <a:r>
                        <a:rPr lang="en-IN" dirty="0">
                          <a:effectLst/>
                        </a:rPr>
                        <a:t>3</a:t>
                      </a:r>
                    </a:p>
                  </a:txBody>
                  <a:tcPr anchor="ctr"/>
                </a:tc>
                <a:tc>
                  <a:txBody>
                    <a:bodyPr/>
                    <a:lstStyle/>
                    <a:p>
                      <a:pPr algn="r"/>
                      <a:r>
                        <a:rPr lang="en-IN" dirty="0">
                          <a:effectLst/>
                        </a:rPr>
                        <a:t>0.311</a:t>
                      </a:r>
                    </a:p>
                  </a:txBody>
                  <a:tcPr anchor="ctr"/>
                </a:tc>
                <a:tc>
                  <a:txBody>
                    <a:bodyPr/>
                    <a:lstStyle/>
                    <a:p>
                      <a:pPr algn="r"/>
                      <a:r>
                        <a:rPr lang="en-IN" dirty="0">
                          <a:effectLst/>
                        </a:rPr>
                        <a:t>0.325</a:t>
                      </a:r>
                    </a:p>
                  </a:txBody>
                  <a:tcPr anchor="ctr"/>
                </a:tc>
                <a:tc>
                  <a:txBody>
                    <a:bodyPr/>
                    <a:lstStyle/>
                    <a:p>
                      <a:pPr algn="r"/>
                      <a:r>
                        <a:rPr lang="en-IN" dirty="0">
                          <a:effectLst/>
                        </a:rPr>
                        <a:t>0.385</a:t>
                      </a:r>
                    </a:p>
                  </a:txBody>
                  <a:tcPr anchor="ctr"/>
                </a:tc>
                <a:tc>
                  <a:txBody>
                    <a:bodyPr/>
                    <a:lstStyle/>
                    <a:p>
                      <a:pPr algn="r"/>
                      <a:r>
                        <a:rPr lang="en-IN" dirty="0">
                          <a:effectLst/>
                        </a:rPr>
                        <a:t>0.384</a:t>
                      </a:r>
                    </a:p>
                  </a:txBody>
                  <a:tcPr anchor="ctr"/>
                </a:tc>
                <a:tc>
                  <a:txBody>
                    <a:bodyPr/>
                    <a:lstStyle/>
                    <a:p>
                      <a:pPr algn="r"/>
                      <a:r>
                        <a:rPr lang="en-IN" dirty="0">
                          <a:effectLst/>
                        </a:rPr>
                        <a:t>0.476</a:t>
                      </a:r>
                    </a:p>
                  </a:txBody>
                  <a:tcPr anchor="ctr"/>
                </a:tc>
                <a:tc>
                  <a:txBody>
                    <a:bodyPr/>
                    <a:lstStyle/>
                    <a:p>
                      <a:pPr algn="r"/>
                      <a:r>
                        <a:rPr lang="en-IN" dirty="0">
                          <a:effectLst/>
                        </a:rPr>
                        <a:t>0.477</a:t>
                      </a:r>
                    </a:p>
                  </a:txBody>
                  <a:tcPr anchor="ctr"/>
                </a:tc>
                <a:extLst>
                  <a:ext uri="{0D108BD9-81ED-4DB2-BD59-A6C34878D82A}">
                    <a16:rowId xmlns:a16="http://schemas.microsoft.com/office/drawing/2014/main" val="2049077868"/>
                  </a:ext>
                </a:extLst>
              </a:tr>
              <a:tr h="370840">
                <a:tc>
                  <a:txBody>
                    <a:bodyPr/>
                    <a:lstStyle/>
                    <a:p>
                      <a:pPr algn="r"/>
                      <a:r>
                        <a:rPr lang="en-IN" dirty="0">
                          <a:effectLst/>
                        </a:rPr>
                        <a:t>4</a:t>
                      </a:r>
                    </a:p>
                  </a:txBody>
                  <a:tcPr anchor="ctr"/>
                </a:tc>
                <a:tc>
                  <a:txBody>
                    <a:bodyPr/>
                    <a:lstStyle/>
                    <a:p>
                      <a:pPr algn="r"/>
                      <a:r>
                        <a:rPr lang="en-IN" dirty="0">
                          <a:effectLst/>
                        </a:rPr>
                        <a:t>0.242</a:t>
                      </a:r>
                    </a:p>
                  </a:txBody>
                  <a:tcPr anchor="ctr"/>
                </a:tc>
                <a:tc>
                  <a:txBody>
                    <a:bodyPr/>
                    <a:lstStyle/>
                    <a:p>
                      <a:pPr algn="r"/>
                      <a:r>
                        <a:rPr lang="en-IN" dirty="0">
                          <a:effectLst/>
                        </a:rPr>
                        <a:t>0.256</a:t>
                      </a:r>
                    </a:p>
                  </a:txBody>
                  <a:tcPr anchor="ctr"/>
                </a:tc>
                <a:tc>
                  <a:txBody>
                    <a:bodyPr/>
                    <a:lstStyle/>
                    <a:p>
                      <a:pPr algn="r"/>
                      <a:r>
                        <a:rPr lang="en-IN" dirty="0">
                          <a:effectLst/>
                        </a:rPr>
                        <a:t>0.319</a:t>
                      </a:r>
                    </a:p>
                  </a:txBody>
                  <a:tcPr anchor="ctr"/>
                </a:tc>
                <a:tc>
                  <a:txBody>
                    <a:bodyPr/>
                    <a:lstStyle/>
                    <a:p>
                      <a:pPr algn="r"/>
                      <a:r>
                        <a:rPr lang="en-IN" dirty="0">
                          <a:effectLst/>
                        </a:rPr>
                        <a:t>0.320</a:t>
                      </a:r>
                    </a:p>
                  </a:txBody>
                  <a:tcPr anchor="ctr"/>
                </a:tc>
                <a:tc>
                  <a:txBody>
                    <a:bodyPr/>
                    <a:lstStyle/>
                    <a:p>
                      <a:pPr algn="r"/>
                      <a:r>
                        <a:rPr lang="en-IN" dirty="0">
                          <a:effectLst/>
                        </a:rPr>
                        <a:t>0.412</a:t>
                      </a:r>
                    </a:p>
                  </a:txBody>
                  <a:tcPr anchor="ctr"/>
                </a:tc>
                <a:tc>
                  <a:txBody>
                    <a:bodyPr/>
                    <a:lstStyle/>
                    <a:p>
                      <a:pPr algn="r"/>
                      <a:r>
                        <a:rPr lang="en-IN" dirty="0">
                          <a:effectLst/>
                        </a:rPr>
                        <a:t>0.395</a:t>
                      </a:r>
                    </a:p>
                  </a:txBody>
                  <a:tcPr anchor="ctr"/>
                </a:tc>
                <a:extLst>
                  <a:ext uri="{0D108BD9-81ED-4DB2-BD59-A6C34878D82A}">
                    <a16:rowId xmlns:a16="http://schemas.microsoft.com/office/drawing/2014/main" val="3745603471"/>
                  </a:ext>
                </a:extLst>
              </a:tr>
              <a:tr h="370840">
                <a:tc>
                  <a:txBody>
                    <a:bodyPr/>
                    <a:lstStyle/>
                    <a:p>
                      <a:pPr algn="r"/>
                      <a:r>
                        <a:rPr lang="en-IN" dirty="0">
                          <a:effectLst/>
                        </a:rPr>
                        <a:t>5</a:t>
                      </a:r>
                    </a:p>
                  </a:txBody>
                  <a:tcPr anchor="ctr"/>
                </a:tc>
                <a:tc>
                  <a:txBody>
                    <a:bodyPr/>
                    <a:lstStyle/>
                    <a:p>
                      <a:pPr algn="r"/>
                      <a:r>
                        <a:rPr lang="en-IN" dirty="0">
                          <a:effectLst/>
                        </a:rPr>
                        <a:t>0.207</a:t>
                      </a:r>
                    </a:p>
                  </a:txBody>
                  <a:tcPr anchor="ctr"/>
                </a:tc>
                <a:tc>
                  <a:txBody>
                    <a:bodyPr/>
                    <a:lstStyle/>
                    <a:p>
                      <a:pPr algn="r"/>
                      <a:r>
                        <a:rPr lang="en-IN" dirty="0">
                          <a:effectLst/>
                        </a:rPr>
                        <a:t>0.233</a:t>
                      </a:r>
                    </a:p>
                  </a:txBody>
                  <a:tcPr anchor="ctr"/>
                </a:tc>
                <a:tc>
                  <a:txBody>
                    <a:bodyPr/>
                    <a:lstStyle/>
                    <a:p>
                      <a:pPr algn="r"/>
                      <a:r>
                        <a:rPr lang="en-IN" dirty="0">
                          <a:effectLst/>
                        </a:rPr>
                        <a:t>0.338</a:t>
                      </a:r>
                    </a:p>
                  </a:txBody>
                  <a:tcPr anchor="ctr"/>
                </a:tc>
                <a:tc>
                  <a:txBody>
                    <a:bodyPr/>
                    <a:lstStyle/>
                    <a:p>
                      <a:pPr algn="r"/>
                      <a:r>
                        <a:rPr lang="en-IN" dirty="0">
                          <a:effectLst/>
                        </a:rPr>
                        <a:t>0.332</a:t>
                      </a:r>
                    </a:p>
                  </a:txBody>
                  <a:tcPr anchor="ctr"/>
                </a:tc>
                <a:tc>
                  <a:txBody>
                    <a:bodyPr/>
                    <a:lstStyle/>
                    <a:p>
                      <a:pPr algn="r"/>
                      <a:r>
                        <a:rPr lang="en-IN" dirty="0">
                          <a:effectLst/>
                        </a:rPr>
                        <a:t>0.424</a:t>
                      </a:r>
                    </a:p>
                  </a:txBody>
                  <a:tcPr anchor="ctr"/>
                </a:tc>
                <a:tc>
                  <a:txBody>
                    <a:bodyPr/>
                    <a:lstStyle/>
                    <a:p>
                      <a:pPr algn="r"/>
                      <a:r>
                        <a:rPr lang="en-IN" dirty="0">
                          <a:effectLst/>
                        </a:rPr>
                        <a:t>0.399</a:t>
                      </a:r>
                    </a:p>
                  </a:txBody>
                  <a:tcPr anchor="ctr"/>
                </a:tc>
                <a:extLst>
                  <a:ext uri="{0D108BD9-81ED-4DB2-BD59-A6C34878D82A}">
                    <a16:rowId xmlns:a16="http://schemas.microsoft.com/office/drawing/2014/main" val="1928509504"/>
                  </a:ext>
                </a:extLst>
              </a:tr>
            </a:tbl>
          </a:graphicData>
        </a:graphic>
      </p:graphicFrame>
    </p:spTree>
    <p:extLst>
      <p:ext uri="{BB962C8B-B14F-4D97-AF65-F5344CB8AC3E}">
        <p14:creationId xmlns:p14="http://schemas.microsoft.com/office/powerpoint/2010/main" val="21453126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3A87-97C4-45F8-4940-4757AC3B073E}"/>
              </a:ext>
            </a:extLst>
          </p:cNvPr>
          <p:cNvSpPr>
            <a:spLocks noGrp="1"/>
          </p:cNvSpPr>
          <p:nvPr>
            <p:ph type="title"/>
          </p:nvPr>
        </p:nvSpPr>
        <p:spPr/>
        <p:txBody>
          <a:bodyPr>
            <a:normAutofit fontScale="90000"/>
          </a:bodyPr>
          <a:lstStyle/>
          <a:p>
            <a:r>
              <a:rPr lang="en-US" dirty="0"/>
              <a:t>Zero-Shot </a:t>
            </a:r>
            <a:r>
              <a:rPr lang="en-US" dirty="0" err="1"/>
              <a:t>BerTopic</a:t>
            </a:r>
            <a:r>
              <a:rPr lang="en-US" dirty="0"/>
              <a:t> using different embedding models and keyword extraction techniques</a:t>
            </a:r>
            <a:endParaRPr lang="en-IN" dirty="0"/>
          </a:p>
        </p:txBody>
      </p:sp>
      <p:graphicFrame>
        <p:nvGraphicFramePr>
          <p:cNvPr id="4" name="Content Placeholder 3">
            <a:extLst>
              <a:ext uri="{FF2B5EF4-FFF2-40B4-BE49-F238E27FC236}">
                <a16:creationId xmlns:a16="http://schemas.microsoft.com/office/drawing/2014/main" id="{D05467EA-DF76-9DA5-B5A3-B1B4FBEBEB5E}"/>
              </a:ext>
            </a:extLst>
          </p:cNvPr>
          <p:cNvGraphicFramePr>
            <a:graphicFrameLocks noGrp="1"/>
          </p:cNvGraphicFramePr>
          <p:nvPr>
            <p:ph idx="1"/>
            <p:extLst>
              <p:ext uri="{D42A27DB-BD31-4B8C-83A1-F6EECF244321}">
                <p14:modId xmlns:p14="http://schemas.microsoft.com/office/powerpoint/2010/main" val="4143216074"/>
              </p:ext>
            </p:extLst>
          </p:nvPr>
        </p:nvGraphicFramePr>
        <p:xfrm>
          <a:off x="539960" y="1773710"/>
          <a:ext cx="10970167" cy="3346933"/>
        </p:xfrm>
        <a:graphic>
          <a:graphicData uri="http://schemas.openxmlformats.org/drawingml/2006/table">
            <a:tbl>
              <a:tblPr firstRow="1" bandRow="1">
                <a:tableStyleId>{5C22544A-7EE6-4342-B048-85BDC9FD1C3A}</a:tableStyleId>
              </a:tblPr>
              <a:tblGrid>
                <a:gridCol w="1270208">
                  <a:extLst>
                    <a:ext uri="{9D8B030D-6E8A-4147-A177-3AD203B41FA5}">
                      <a16:colId xmlns:a16="http://schemas.microsoft.com/office/drawing/2014/main" val="3105579377"/>
                    </a:ext>
                  </a:extLst>
                </a:gridCol>
                <a:gridCol w="1394945">
                  <a:extLst>
                    <a:ext uri="{9D8B030D-6E8A-4147-A177-3AD203B41FA5}">
                      <a16:colId xmlns:a16="http://schemas.microsoft.com/office/drawing/2014/main" val="4122736005"/>
                    </a:ext>
                  </a:extLst>
                </a:gridCol>
                <a:gridCol w="1865091">
                  <a:extLst>
                    <a:ext uri="{9D8B030D-6E8A-4147-A177-3AD203B41FA5}">
                      <a16:colId xmlns:a16="http://schemas.microsoft.com/office/drawing/2014/main" val="1857558410"/>
                    </a:ext>
                  </a:extLst>
                </a:gridCol>
                <a:gridCol w="2218372">
                  <a:extLst>
                    <a:ext uri="{9D8B030D-6E8A-4147-A177-3AD203B41FA5}">
                      <a16:colId xmlns:a16="http://schemas.microsoft.com/office/drawing/2014/main" val="1040736142"/>
                    </a:ext>
                  </a:extLst>
                </a:gridCol>
                <a:gridCol w="2024188">
                  <a:extLst>
                    <a:ext uri="{9D8B030D-6E8A-4147-A177-3AD203B41FA5}">
                      <a16:colId xmlns:a16="http://schemas.microsoft.com/office/drawing/2014/main" val="20630532"/>
                    </a:ext>
                  </a:extLst>
                </a:gridCol>
                <a:gridCol w="2197363">
                  <a:extLst>
                    <a:ext uri="{9D8B030D-6E8A-4147-A177-3AD203B41FA5}">
                      <a16:colId xmlns:a16="http://schemas.microsoft.com/office/drawing/2014/main" val="2822113737"/>
                    </a:ext>
                  </a:extLst>
                </a:gridCol>
              </a:tblGrid>
              <a:tr h="548079">
                <a:tc>
                  <a:txBody>
                    <a:bodyPr/>
                    <a:lstStyle/>
                    <a:p>
                      <a:r>
                        <a:rPr lang="en-IN" sz="1400" dirty="0"/>
                        <a:t>Model</a:t>
                      </a:r>
                    </a:p>
                  </a:txBody>
                  <a:tcPr/>
                </a:tc>
                <a:tc>
                  <a:txBody>
                    <a:bodyPr/>
                    <a:lstStyle/>
                    <a:p>
                      <a:r>
                        <a:rPr lang="en-IN" sz="1400" dirty="0"/>
                        <a:t>all-MiniLM-L6-v2</a:t>
                      </a:r>
                    </a:p>
                  </a:txBody>
                  <a:tcPr/>
                </a:tc>
                <a:tc>
                  <a:txBody>
                    <a:bodyPr/>
                    <a:lstStyle/>
                    <a:p>
                      <a:r>
                        <a:rPr lang="en-IN" sz="1400" dirty="0" err="1"/>
                        <a:t>thenlper</a:t>
                      </a:r>
                      <a:r>
                        <a:rPr lang="en-IN" sz="1400" dirty="0"/>
                        <a:t>/</a:t>
                      </a:r>
                      <a:r>
                        <a:rPr lang="en-IN" sz="1400" dirty="0" err="1"/>
                        <a:t>gte</a:t>
                      </a:r>
                      <a:r>
                        <a:rPr lang="en-IN" sz="1400" dirty="0"/>
                        <a:t>-small</a:t>
                      </a:r>
                    </a:p>
                  </a:txBody>
                  <a:tcPr/>
                </a:tc>
                <a:tc>
                  <a:txBody>
                    <a:bodyPr/>
                    <a:lstStyle/>
                    <a:p>
                      <a:r>
                        <a:rPr lang="en-IN" sz="1400" dirty="0" err="1"/>
                        <a:t>thenlper</a:t>
                      </a:r>
                      <a:r>
                        <a:rPr lang="en-IN" sz="1400" dirty="0"/>
                        <a:t>/</a:t>
                      </a:r>
                      <a:r>
                        <a:rPr lang="en-IN" sz="1400" dirty="0" err="1"/>
                        <a:t>gte</a:t>
                      </a:r>
                      <a:r>
                        <a:rPr lang="en-IN" sz="1400" dirty="0"/>
                        <a:t>-base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BAAI/bge-base-en-v1.5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gtr-t5-base</a:t>
                      </a:r>
                    </a:p>
                  </a:txBody>
                  <a:tcPr/>
                </a:tc>
                <a:extLst>
                  <a:ext uri="{0D108BD9-81ED-4DB2-BD59-A6C34878D82A}">
                    <a16:rowId xmlns:a16="http://schemas.microsoft.com/office/drawing/2014/main" val="393956769"/>
                  </a:ext>
                </a:extLst>
              </a:tr>
              <a:tr h="486149">
                <a:tc>
                  <a:txBody>
                    <a:bodyPr/>
                    <a:lstStyle/>
                    <a:p>
                      <a:r>
                        <a:rPr lang="en-US" sz="1400" dirty="0"/>
                        <a:t>Raw</a:t>
                      </a:r>
                      <a:endParaRPr lang="en-IN" sz="1400" dirty="0"/>
                    </a:p>
                  </a:txBody>
                  <a:tcPr/>
                </a:tc>
                <a:tc>
                  <a:txBody>
                    <a:bodyPr/>
                    <a:lstStyle/>
                    <a:p>
                      <a:r>
                        <a:rPr lang="en-IN" sz="1400" dirty="0"/>
                        <a:t>0.098</a:t>
                      </a:r>
                    </a:p>
                  </a:txBody>
                  <a:tcPr/>
                </a:tc>
                <a:tc>
                  <a:txBody>
                    <a:bodyPr/>
                    <a:lstStyle/>
                    <a:p>
                      <a:r>
                        <a:rPr lang="en-IN" sz="1400" dirty="0"/>
                        <a:t>0.238</a:t>
                      </a:r>
                    </a:p>
                  </a:txBody>
                  <a:tcPr/>
                </a:tc>
                <a:tc>
                  <a:txBody>
                    <a:bodyPr/>
                    <a:lstStyle/>
                    <a:p>
                      <a:r>
                        <a:rPr lang="en-IN" sz="1400" dirty="0"/>
                        <a:t>0.134</a:t>
                      </a:r>
                      <a:endParaRPr lang="en-IN" sz="1400" kern="1200" dirty="0">
                        <a:solidFill>
                          <a:schemeClr val="dk1"/>
                        </a:solidFill>
                        <a:effectLst/>
                        <a:latin typeface="+mn-lt"/>
                        <a:ea typeface="+mn-ea"/>
                        <a:cs typeface="+mn-cs"/>
                      </a:endParaRPr>
                    </a:p>
                  </a:txBody>
                  <a:tcPr/>
                </a:tc>
                <a:tc>
                  <a:txBody>
                    <a:bodyPr/>
                    <a:lstStyle/>
                    <a:p>
                      <a:r>
                        <a:rPr lang="en-IN" sz="1400" dirty="0"/>
                        <a:t>0.056</a:t>
                      </a:r>
                    </a:p>
                  </a:txBody>
                  <a:tcPr/>
                </a:tc>
                <a:tc>
                  <a:txBody>
                    <a:bodyPr/>
                    <a:lstStyle/>
                    <a:p>
                      <a:r>
                        <a:rPr lang="en-IN" sz="1400" dirty="0"/>
                        <a:t>0.010</a:t>
                      </a:r>
                    </a:p>
                  </a:txBody>
                  <a:tcPr/>
                </a:tc>
                <a:extLst>
                  <a:ext uri="{0D108BD9-81ED-4DB2-BD59-A6C34878D82A}">
                    <a16:rowId xmlns:a16="http://schemas.microsoft.com/office/drawing/2014/main" val="968975199"/>
                  </a:ext>
                </a:extLst>
              </a:tr>
              <a:tr h="462541">
                <a:tc>
                  <a:txBody>
                    <a:bodyPr/>
                    <a:lstStyle/>
                    <a:p>
                      <a:r>
                        <a:rPr lang="en-US" sz="1400" dirty="0"/>
                        <a:t>Word Count</a:t>
                      </a:r>
                      <a:endParaRPr lang="en-IN" sz="1400" dirty="0"/>
                    </a:p>
                  </a:txBody>
                  <a:tcPr/>
                </a:tc>
                <a:tc>
                  <a:txBody>
                    <a:bodyPr/>
                    <a:lstStyle/>
                    <a:p>
                      <a:r>
                        <a:rPr lang="en-IN" sz="1400" dirty="0"/>
                        <a:t>0.078</a:t>
                      </a:r>
                    </a:p>
                  </a:txBody>
                  <a:tcPr/>
                </a:tc>
                <a:tc>
                  <a:txBody>
                    <a:bodyPr/>
                    <a:lstStyle/>
                    <a:p>
                      <a:r>
                        <a:rPr lang="en-IN" sz="1400" dirty="0"/>
                        <a:t>0.105</a:t>
                      </a:r>
                    </a:p>
                  </a:txBody>
                  <a:tcPr/>
                </a:tc>
                <a:tc>
                  <a:txBody>
                    <a:bodyPr/>
                    <a:lstStyle/>
                    <a:p>
                      <a:r>
                        <a:rPr lang="en-IN" sz="1400" kern="1200" dirty="0">
                          <a:solidFill>
                            <a:schemeClr val="dk1"/>
                          </a:solidFill>
                          <a:effectLst/>
                          <a:latin typeface="+mn-lt"/>
                          <a:ea typeface="+mn-ea"/>
                          <a:cs typeface="+mn-cs"/>
                        </a:rPr>
                        <a:t>0.259</a:t>
                      </a:r>
                    </a:p>
                  </a:txBody>
                  <a:tcPr/>
                </a:tc>
                <a:tc>
                  <a:txBody>
                    <a:bodyPr/>
                    <a:lstStyle/>
                    <a:p>
                      <a:r>
                        <a:rPr lang="en-IN" sz="1400" dirty="0"/>
                        <a:t>0.089</a:t>
                      </a:r>
                    </a:p>
                  </a:txBody>
                  <a:tcPr/>
                </a:tc>
                <a:tc>
                  <a:txBody>
                    <a:bodyPr/>
                    <a:lstStyle/>
                    <a:p>
                      <a:r>
                        <a:rPr lang="en-IN" sz="1400" dirty="0"/>
                        <a:t>0.079</a:t>
                      </a:r>
                    </a:p>
                  </a:txBody>
                  <a:tcPr/>
                </a:tc>
                <a:extLst>
                  <a:ext uri="{0D108BD9-81ED-4DB2-BD59-A6C34878D82A}">
                    <a16:rowId xmlns:a16="http://schemas.microsoft.com/office/drawing/2014/main" val="1332891264"/>
                  </a:ext>
                </a:extLst>
              </a:tr>
              <a:tr h="462541">
                <a:tc>
                  <a:txBody>
                    <a:bodyPr/>
                    <a:lstStyle/>
                    <a:p>
                      <a:r>
                        <a:rPr lang="en-US" sz="1400" dirty="0"/>
                        <a:t>TF-IDF</a:t>
                      </a:r>
                      <a:endParaRPr lang="en-IN" sz="1400" dirty="0"/>
                    </a:p>
                  </a:txBody>
                  <a:tcPr/>
                </a:tc>
                <a:tc>
                  <a:txBody>
                    <a:bodyPr/>
                    <a:lstStyle/>
                    <a:p>
                      <a:r>
                        <a:rPr lang="en-IN" sz="1400" b="0" i="0" kern="1200" dirty="0">
                          <a:solidFill>
                            <a:schemeClr val="dk1"/>
                          </a:solidFill>
                          <a:effectLst/>
                          <a:latin typeface="+mn-lt"/>
                          <a:ea typeface="+mn-ea"/>
                          <a:cs typeface="+mn-cs"/>
                        </a:rPr>
                        <a:t>0.060</a:t>
                      </a:r>
                      <a:endParaRPr lang="en-IN" sz="1400" dirty="0"/>
                    </a:p>
                  </a:txBody>
                  <a:tcPr/>
                </a:tc>
                <a:tc>
                  <a:txBody>
                    <a:bodyPr/>
                    <a:lstStyle/>
                    <a:p>
                      <a:r>
                        <a:rPr lang="en-IN" sz="1400" dirty="0"/>
                        <a:t>0.229</a:t>
                      </a:r>
                    </a:p>
                  </a:txBody>
                  <a:tcPr/>
                </a:tc>
                <a:tc>
                  <a:txBody>
                    <a:bodyPr/>
                    <a:lstStyle/>
                    <a:p>
                      <a:r>
                        <a:rPr lang="en-IN" sz="1400" kern="1200" dirty="0">
                          <a:solidFill>
                            <a:schemeClr val="dk1"/>
                          </a:solidFill>
                          <a:effectLst/>
                          <a:latin typeface="+mn-lt"/>
                          <a:ea typeface="+mn-ea"/>
                          <a:cs typeface="+mn-cs"/>
                        </a:rPr>
                        <a:t>0.195</a:t>
                      </a:r>
                    </a:p>
                  </a:txBody>
                  <a:tcPr/>
                </a:tc>
                <a:tc>
                  <a:txBody>
                    <a:bodyPr/>
                    <a:lstStyle/>
                    <a:p>
                      <a:r>
                        <a:rPr lang="en-IN" sz="1400" dirty="0"/>
                        <a:t>0.045</a:t>
                      </a:r>
                    </a:p>
                  </a:txBody>
                  <a:tcPr/>
                </a:tc>
                <a:tc>
                  <a:txBody>
                    <a:bodyPr/>
                    <a:lstStyle/>
                    <a:p>
                      <a:r>
                        <a:rPr lang="en-IN" sz="1400" dirty="0"/>
                        <a:t>0.028</a:t>
                      </a:r>
                    </a:p>
                  </a:txBody>
                  <a:tcPr/>
                </a:tc>
                <a:extLst>
                  <a:ext uri="{0D108BD9-81ED-4DB2-BD59-A6C34878D82A}">
                    <a16:rowId xmlns:a16="http://schemas.microsoft.com/office/drawing/2014/main" val="3599701917"/>
                  </a:ext>
                </a:extLst>
              </a:tr>
              <a:tr h="462541">
                <a:tc>
                  <a:txBody>
                    <a:bodyPr/>
                    <a:lstStyle/>
                    <a:p>
                      <a:r>
                        <a:rPr lang="en-US" sz="1400" dirty="0" err="1"/>
                        <a:t>KeyBERT</a:t>
                      </a:r>
                      <a:endParaRPr lang="en-IN" sz="1400" dirty="0"/>
                    </a:p>
                  </a:txBody>
                  <a:tcPr/>
                </a:tc>
                <a:tc>
                  <a:txBody>
                    <a:bodyPr/>
                    <a:lstStyle/>
                    <a:p>
                      <a:r>
                        <a:rPr lang="en-IN" sz="1400" dirty="0"/>
                        <a:t>0.013</a:t>
                      </a:r>
                    </a:p>
                  </a:txBody>
                  <a:tcPr/>
                </a:tc>
                <a:tc>
                  <a:txBody>
                    <a:bodyPr/>
                    <a:lstStyle/>
                    <a:p>
                      <a:r>
                        <a:rPr lang="en-IN" sz="1400" dirty="0"/>
                        <a:t>0.183</a:t>
                      </a:r>
                    </a:p>
                  </a:txBody>
                  <a:tcPr/>
                </a:tc>
                <a:tc>
                  <a:txBody>
                    <a:bodyPr/>
                    <a:lstStyle/>
                    <a:p>
                      <a:r>
                        <a:rPr lang="en-IN" sz="1400" kern="1200" dirty="0">
                          <a:solidFill>
                            <a:schemeClr val="dk1"/>
                          </a:solidFill>
                          <a:effectLst/>
                          <a:latin typeface="+mn-lt"/>
                          <a:ea typeface="+mn-ea"/>
                          <a:cs typeface="+mn-cs"/>
                        </a:rPr>
                        <a:t>0.159</a:t>
                      </a:r>
                    </a:p>
                  </a:txBody>
                  <a:tcPr/>
                </a:tc>
                <a:tc>
                  <a:txBody>
                    <a:bodyPr/>
                    <a:lstStyle/>
                    <a:p>
                      <a:r>
                        <a:rPr lang="en-IN" sz="1400" dirty="0"/>
                        <a:t>0.029</a:t>
                      </a:r>
                    </a:p>
                  </a:txBody>
                  <a:tcPr/>
                </a:tc>
                <a:tc>
                  <a:txBody>
                    <a:bodyPr/>
                    <a:lstStyle/>
                    <a:p>
                      <a:r>
                        <a:rPr lang="en-IN" sz="1400" dirty="0"/>
                        <a:t>0.026</a:t>
                      </a:r>
                    </a:p>
                  </a:txBody>
                  <a:tcPr/>
                </a:tc>
                <a:extLst>
                  <a:ext uri="{0D108BD9-81ED-4DB2-BD59-A6C34878D82A}">
                    <a16:rowId xmlns:a16="http://schemas.microsoft.com/office/drawing/2014/main" val="3667237149"/>
                  </a:ext>
                </a:extLst>
              </a:tr>
              <a:tr h="462541">
                <a:tc>
                  <a:txBody>
                    <a:bodyPr/>
                    <a:lstStyle/>
                    <a:p>
                      <a:r>
                        <a:rPr lang="en-US" sz="1400" dirty="0"/>
                        <a:t>YAKE</a:t>
                      </a:r>
                      <a:endParaRPr lang="en-IN" sz="1400" dirty="0"/>
                    </a:p>
                  </a:txBody>
                  <a:tcPr/>
                </a:tc>
                <a:tc>
                  <a:txBody>
                    <a:bodyPr/>
                    <a:lstStyle/>
                    <a:p>
                      <a:r>
                        <a:rPr lang="en-IN" sz="1400" dirty="0"/>
                        <a:t>0.064</a:t>
                      </a:r>
                    </a:p>
                  </a:txBody>
                  <a:tcPr/>
                </a:tc>
                <a:tc>
                  <a:txBody>
                    <a:bodyPr/>
                    <a:lstStyle/>
                    <a:p>
                      <a:r>
                        <a:rPr lang="en-IN" sz="1400" dirty="0"/>
                        <a:t>0.133</a:t>
                      </a:r>
                    </a:p>
                  </a:txBody>
                  <a:tcPr/>
                </a:tc>
                <a:tc>
                  <a:txBody>
                    <a:bodyPr/>
                    <a:lstStyle/>
                    <a:p>
                      <a:r>
                        <a:rPr lang="en-IN" sz="1400" dirty="0"/>
                        <a:t>0.103</a:t>
                      </a:r>
                      <a:endParaRPr lang="en-IN" sz="1400" kern="1200" dirty="0">
                        <a:solidFill>
                          <a:schemeClr val="dk1"/>
                        </a:solidFill>
                        <a:effectLst/>
                        <a:latin typeface="+mn-lt"/>
                        <a:ea typeface="+mn-ea"/>
                        <a:cs typeface="+mn-cs"/>
                      </a:endParaRPr>
                    </a:p>
                  </a:txBody>
                  <a:tcPr/>
                </a:tc>
                <a:tc>
                  <a:txBody>
                    <a:bodyPr/>
                    <a:lstStyle/>
                    <a:p>
                      <a:r>
                        <a:rPr lang="en-IN" sz="1400" dirty="0"/>
                        <a:t>0.096</a:t>
                      </a:r>
                    </a:p>
                  </a:txBody>
                  <a:tcPr/>
                </a:tc>
                <a:tc>
                  <a:txBody>
                    <a:bodyPr/>
                    <a:lstStyle/>
                    <a:p>
                      <a:r>
                        <a:rPr lang="en-IN" sz="1400" dirty="0"/>
                        <a:t>0.080</a:t>
                      </a:r>
                    </a:p>
                  </a:txBody>
                  <a:tcPr/>
                </a:tc>
                <a:extLst>
                  <a:ext uri="{0D108BD9-81ED-4DB2-BD59-A6C34878D82A}">
                    <a16:rowId xmlns:a16="http://schemas.microsoft.com/office/drawing/2014/main" val="718165477"/>
                  </a:ext>
                </a:extLst>
              </a:tr>
              <a:tr h="462541">
                <a:tc>
                  <a:txBody>
                    <a:bodyPr/>
                    <a:lstStyle/>
                    <a:p>
                      <a:r>
                        <a:rPr lang="en-IN" sz="1400" dirty="0"/>
                        <a:t>Synonyms</a:t>
                      </a:r>
                    </a:p>
                  </a:txBody>
                  <a:tcPr/>
                </a:tc>
                <a:tc>
                  <a:txBody>
                    <a:bodyPr/>
                    <a:lstStyle/>
                    <a:p>
                      <a:r>
                        <a:rPr lang="en-IN" sz="1400" dirty="0"/>
                        <a:t>0.051</a:t>
                      </a:r>
                    </a:p>
                  </a:txBody>
                  <a:tcPr/>
                </a:tc>
                <a:tc>
                  <a:txBody>
                    <a:bodyPr/>
                    <a:lstStyle/>
                    <a:p>
                      <a:r>
                        <a:rPr lang="en-IN" sz="1400" dirty="0"/>
                        <a:t>0.178</a:t>
                      </a:r>
                    </a:p>
                  </a:txBody>
                  <a:tcPr/>
                </a:tc>
                <a:tc>
                  <a:txBody>
                    <a:bodyPr/>
                    <a:lstStyle/>
                    <a:p>
                      <a:r>
                        <a:rPr lang="en-IN" sz="1400" dirty="0"/>
                        <a:t>0.244</a:t>
                      </a:r>
                      <a:endParaRPr lang="en-IN" sz="1400" kern="1200" dirty="0">
                        <a:solidFill>
                          <a:schemeClr val="dk1"/>
                        </a:solidFill>
                        <a:effectLst/>
                        <a:latin typeface="+mn-lt"/>
                        <a:ea typeface="+mn-ea"/>
                        <a:cs typeface="+mn-cs"/>
                      </a:endParaRPr>
                    </a:p>
                  </a:txBody>
                  <a:tcPr/>
                </a:tc>
                <a:tc>
                  <a:txBody>
                    <a:bodyPr/>
                    <a:lstStyle/>
                    <a:p>
                      <a:endParaRPr lang="en-IN" sz="1400" dirty="0"/>
                    </a:p>
                  </a:txBody>
                  <a:tcPr/>
                </a:tc>
                <a:tc>
                  <a:txBody>
                    <a:bodyPr/>
                    <a:lstStyle/>
                    <a:p>
                      <a:r>
                        <a:rPr lang="en-IN" sz="1400" dirty="0"/>
                        <a:t>0.019</a:t>
                      </a:r>
                    </a:p>
                  </a:txBody>
                  <a:tcPr/>
                </a:tc>
                <a:extLst>
                  <a:ext uri="{0D108BD9-81ED-4DB2-BD59-A6C34878D82A}">
                    <a16:rowId xmlns:a16="http://schemas.microsoft.com/office/drawing/2014/main" val="3618988793"/>
                  </a:ext>
                </a:extLst>
              </a:tr>
            </a:tbl>
          </a:graphicData>
        </a:graphic>
      </p:graphicFrame>
    </p:spTree>
    <p:extLst>
      <p:ext uri="{BB962C8B-B14F-4D97-AF65-F5344CB8AC3E}">
        <p14:creationId xmlns:p14="http://schemas.microsoft.com/office/powerpoint/2010/main" val="2863085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3A87-97C4-45F8-4940-4757AC3B073E}"/>
              </a:ext>
            </a:extLst>
          </p:cNvPr>
          <p:cNvSpPr>
            <a:spLocks noGrp="1"/>
          </p:cNvSpPr>
          <p:nvPr>
            <p:ph type="title"/>
          </p:nvPr>
        </p:nvSpPr>
        <p:spPr>
          <a:xfrm>
            <a:off x="539960" y="286603"/>
            <a:ext cx="10615720" cy="1450757"/>
          </a:xfrm>
        </p:spPr>
        <p:txBody>
          <a:bodyPr>
            <a:normAutofit/>
          </a:bodyPr>
          <a:lstStyle/>
          <a:p>
            <a:r>
              <a:rPr lang="en-US" dirty="0"/>
              <a:t>Zero-Shot TM using Existing models</a:t>
            </a:r>
            <a:endParaRPr lang="en-IN" dirty="0"/>
          </a:p>
        </p:txBody>
      </p:sp>
      <p:graphicFrame>
        <p:nvGraphicFramePr>
          <p:cNvPr id="4" name="Content Placeholder 3">
            <a:extLst>
              <a:ext uri="{FF2B5EF4-FFF2-40B4-BE49-F238E27FC236}">
                <a16:creationId xmlns:a16="http://schemas.microsoft.com/office/drawing/2014/main" id="{D05467EA-DF76-9DA5-B5A3-B1B4FBEBEB5E}"/>
              </a:ext>
            </a:extLst>
          </p:cNvPr>
          <p:cNvGraphicFramePr>
            <a:graphicFrameLocks noGrp="1"/>
          </p:cNvGraphicFramePr>
          <p:nvPr>
            <p:ph idx="1"/>
            <p:extLst>
              <p:ext uri="{D42A27DB-BD31-4B8C-83A1-F6EECF244321}">
                <p14:modId xmlns:p14="http://schemas.microsoft.com/office/powerpoint/2010/main" val="758114306"/>
              </p:ext>
            </p:extLst>
          </p:nvPr>
        </p:nvGraphicFramePr>
        <p:xfrm>
          <a:off x="2870114" y="2290801"/>
          <a:ext cx="6451771" cy="2172294"/>
        </p:xfrm>
        <a:graphic>
          <a:graphicData uri="http://schemas.openxmlformats.org/drawingml/2006/table">
            <a:tbl>
              <a:tblPr firstRow="1" bandRow="1">
                <a:tableStyleId>{5C22544A-7EE6-4342-B048-85BDC9FD1C3A}</a:tableStyleId>
              </a:tblPr>
              <a:tblGrid>
                <a:gridCol w="4340311">
                  <a:extLst>
                    <a:ext uri="{9D8B030D-6E8A-4147-A177-3AD203B41FA5}">
                      <a16:colId xmlns:a16="http://schemas.microsoft.com/office/drawing/2014/main" val="3105579377"/>
                    </a:ext>
                  </a:extLst>
                </a:gridCol>
                <a:gridCol w="2111460">
                  <a:extLst>
                    <a:ext uri="{9D8B030D-6E8A-4147-A177-3AD203B41FA5}">
                      <a16:colId xmlns:a16="http://schemas.microsoft.com/office/drawing/2014/main" val="1857558410"/>
                    </a:ext>
                  </a:extLst>
                </a:gridCol>
              </a:tblGrid>
              <a:tr h="584168">
                <a:tc>
                  <a:txBody>
                    <a:bodyPr/>
                    <a:lstStyle/>
                    <a:p>
                      <a:r>
                        <a:rPr lang="en-IN" sz="1400" dirty="0"/>
                        <a:t>Model</a:t>
                      </a:r>
                    </a:p>
                  </a:txBody>
                  <a:tcPr/>
                </a:tc>
                <a:tc>
                  <a:txBody>
                    <a:bodyPr/>
                    <a:lstStyle/>
                    <a:p>
                      <a:r>
                        <a:rPr lang="en-IN" sz="1400" dirty="0"/>
                        <a:t>Accuracy</a:t>
                      </a:r>
                    </a:p>
                  </a:txBody>
                  <a:tcPr/>
                </a:tc>
                <a:extLst>
                  <a:ext uri="{0D108BD9-81ED-4DB2-BD59-A6C34878D82A}">
                    <a16:rowId xmlns:a16="http://schemas.microsoft.com/office/drawing/2014/main" val="393956769"/>
                  </a:ext>
                </a:extLst>
              </a:tr>
              <a:tr h="338446">
                <a:tc>
                  <a:txBody>
                    <a:bodyPr/>
                    <a:lstStyle/>
                    <a:p>
                      <a:r>
                        <a:rPr lang="en-US" sz="1400" dirty="0"/>
                        <a:t>https://huggingface.co/facebook/bart-large-mnli_</a:t>
                      </a:r>
                      <a:endParaRPr lang="en-IN" sz="1400" dirty="0"/>
                    </a:p>
                  </a:txBody>
                  <a:tcPr/>
                </a:tc>
                <a:tc>
                  <a:txBody>
                    <a:bodyPr/>
                    <a:lstStyle/>
                    <a:p>
                      <a:r>
                        <a:rPr lang="en-IN" sz="1400" dirty="0"/>
                        <a:t>0.2</a:t>
                      </a:r>
                    </a:p>
                  </a:txBody>
                  <a:tcPr/>
                </a:tc>
                <a:extLst>
                  <a:ext uri="{0D108BD9-81ED-4DB2-BD59-A6C34878D82A}">
                    <a16:rowId xmlns:a16="http://schemas.microsoft.com/office/drawing/2014/main" val="968975199"/>
                  </a:ext>
                </a:extLst>
              </a:tr>
              <a:tr h="338446">
                <a:tc>
                  <a:txBody>
                    <a:bodyPr/>
                    <a:lstStyle/>
                    <a:p>
                      <a:r>
                        <a:rPr lang="en-US" sz="1400" dirty="0"/>
                        <a:t>https://huggingface.co/docs/setfit/index (Sentence Transformer)</a:t>
                      </a:r>
                      <a:endParaRPr lang="en-IN" sz="1400" dirty="0"/>
                    </a:p>
                  </a:txBody>
                  <a:tcPr/>
                </a:tc>
                <a:tc>
                  <a:txBody>
                    <a:bodyPr/>
                    <a:lstStyle/>
                    <a:p>
                      <a:r>
                        <a:rPr lang="en-IN" sz="1400" dirty="0"/>
                        <a:t>0.4</a:t>
                      </a:r>
                    </a:p>
                  </a:txBody>
                  <a:tcPr/>
                </a:tc>
                <a:extLst>
                  <a:ext uri="{0D108BD9-81ED-4DB2-BD59-A6C34878D82A}">
                    <a16:rowId xmlns:a16="http://schemas.microsoft.com/office/drawing/2014/main" val="1332891264"/>
                  </a:ext>
                </a:extLst>
              </a:tr>
              <a:tr h="338446">
                <a:tc>
                  <a:txBody>
                    <a:bodyPr/>
                    <a:lstStyle/>
                    <a:p>
                      <a:r>
                        <a:rPr lang="en-IN" sz="1400" dirty="0">
                          <a:effectLst/>
                        </a:rPr>
                        <a:t>https://nlp.informatik.hu-berlin.de/resources/models/tars-base/tars-base-v8.pt (NER)</a:t>
                      </a:r>
                      <a:endParaRPr lang="en-IN" sz="1400" dirty="0"/>
                    </a:p>
                  </a:txBody>
                  <a:tcPr/>
                </a:tc>
                <a:tc>
                  <a:txBody>
                    <a:bodyPr/>
                    <a:lstStyle/>
                    <a:p>
                      <a:r>
                        <a:rPr lang="en-IN" sz="1400" dirty="0"/>
                        <a:t>Not Yielding results</a:t>
                      </a:r>
                    </a:p>
                  </a:txBody>
                  <a:tcPr/>
                </a:tc>
                <a:extLst>
                  <a:ext uri="{0D108BD9-81ED-4DB2-BD59-A6C34878D82A}">
                    <a16:rowId xmlns:a16="http://schemas.microsoft.com/office/drawing/2014/main" val="3599701917"/>
                  </a:ext>
                </a:extLst>
              </a:tr>
            </a:tbl>
          </a:graphicData>
        </a:graphic>
      </p:graphicFrame>
    </p:spTree>
    <p:extLst>
      <p:ext uri="{BB962C8B-B14F-4D97-AF65-F5344CB8AC3E}">
        <p14:creationId xmlns:p14="http://schemas.microsoft.com/office/powerpoint/2010/main" val="354974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FEF201-F148-DEA3-1955-D822995CD0A7}"/>
              </a:ext>
            </a:extLst>
          </p:cNvPr>
          <p:cNvSpPr>
            <a:spLocks noGrp="1"/>
          </p:cNvSpPr>
          <p:nvPr>
            <p:ph type="title"/>
          </p:nvPr>
        </p:nvSpPr>
        <p:spPr/>
        <p:txBody>
          <a:bodyPr/>
          <a:lstStyle/>
          <a:p>
            <a:r>
              <a:rPr lang="en-US" dirty="0"/>
              <a:t>LSTM RNN Based Topic Model</a:t>
            </a:r>
            <a:endParaRPr lang="en-IN" dirty="0"/>
          </a:p>
        </p:txBody>
      </p:sp>
      <p:sp>
        <p:nvSpPr>
          <p:cNvPr id="7" name="Text Placeholder 6">
            <a:extLst>
              <a:ext uri="{FF2B5EF4-FFF2-40B4-BE49-F238E27FC236}">
                <a16:creationId xmlns:a16="http://schemas.microsoft.com/office/drawing/2014/main" id="{5B009071-B19E-C3FF-1B3B-A9706732AAF4}"/>
              </a:ext>
            </a:extLst>
          </p:cNvPr>
          <p:cNvSpPr>
            <a:spLocks noGrp="1"/>
          </p:cNvSpPr>
          <p:nvPr>
            <p:ph type="body" idx="1"/>
          </p:nvPr>
        </p:nvSpPr>
        <p:spPr/>
        <p:txBody>
          <a:bodyPr/>
          <a:lstStyle/>
          <a:p>
            <a:r>
              <a:rPr lang="en-US" dirty="0"/>
              <a:t>Accuracy</a:t>
            </a:r>
            <a:endParaRPr lang="en-IN" dirty="0"/>
          </a:p>
        </p:txBody>
      </p:sp>
      <p:pic>
        <p:nvPicPr>
          <p:cNvPr id="5" name="Content Placeholder 4">
            <a:extLst>
              <a:ext uri="{FF2B5EF4-FFF2-40B4-BE49-F238E27FC236}">
                <a16:creationId xmlns:a16="http://schemas.microsoft.com/office/drawing/2014/main" id="{5B3A6684-2978-AB6C-F41F-718484A999D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1594" y="2279037"/>
            <a:ext cx="4335975" cy="3378200"/>
          </a:xfrm>
        </p:spPr>
      </p:pic>
      <p:sp>
        <p:nvSpPr>
          <p:cNvPr id="8" name="Text Placeholder 7">
            <a:extLst>
              <a:ext uri="{FF2B5EF4-FFF2-40B4-BE49-F238E27FC236}">
                <a16:creationId xmlns:a16="http://schemas.microsoft.com/office/drawing/2014/main" id="{07C4DD99-0705-B0F1-7F6E-74C28394B5DB}"/>
              </a:ext>
            </a:extLst>
          </p:cNvPr>
          <p:cNvSpPr>
            <a:spLocks noGrp="1"/>
          </p:cNvSpPr>
          <p:nvPr>
            <p:ph type="body" sz="quarter" idx="3"/>
          </p:nvPr>
        </p:nvSpPr>
        <p:spPr/>
        <p:txBody>
          <a:bodyPr/>
          <a:lstStyle/>
          <a:p>
            <a:r>
              <a:rPr lang="en-US" dirty="0"/>
              <a:t>loss</a:t>
            </a:r>
            <a:endParaRPr lang="en-IN" dirty="0"/>
          </a:p>
        </p:txBody>
      </p:sp>
      <p:pic>
        <p:nvPicPr>
          <p:cNvPr id="11" name="Content Placeholder 10">
            <a:extLst>
              <a:ext uri="{FF2B5EF4-FFF2-40B4-BE49-F238E27FC236}">
                <a16:creationId xmlns:a16="http://schemas.microsoft.com/office/drawing/2014/main" id="{DD19B333-CD2F-B4F1-BD93-59F84BD255B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749704" y="2279037"/>
            <a:ext cx="4328551" cy="3378200"/>
          </a:xfrm>
        </p:spPr>
      </p:pic>
      <p:sp>
        <p:nvSpPr>
          <p:cNvPr id="13" name="TextBox 12">
            <a:extLst>
              <a:ext uri="{FF2B5EF4-FFF2-40B4-BE49-F238E27FC236}">
                <a16:creationId xmlns:a16="http://schemas.microsoft.com/office/drawing/2014/main" id="{CBDB6DEB-25FB-78C6-9409-09BDCE399256}"/>
              </a:ext>
            </a:extLst>
          </p:cNvPr>
          <p:cNvSpPr txBox="1"/>
          <p:nvPr/>
        </p:nvSpPr>
        <p:spPr>
          <a:xfrm>
            <a:off x="3566160" y="5552583"/>
            <a:ext cx="5085700" cy="646331"/>
          </a:xfrm>
          <a:prstGeom prst="rect">
            <a:avLst/>
          </a:prstGeom>
          <a:noFill/>
        </p:spPr>
        <p:txBody>
          <a:bodyPr wrap="square">
            <a:spAutoFit/>
          </a:bodyPr>
          <a:lstStyle/>
          <a:p>
            <a:r>
              <a:rPr lang="en-US" sz="1200" b="0" i="0" dirty="0">
                <a:solidFill>
                  <a:srgbClr val="212121"/>
                </a:solidFill>
                <a:effectLst/>
                <a:highlight>
                  <a:srgbClr val="FFFFFF"/>
                </a:highlight>
                <a:latin typeface="Courier New" panose="02070309020205020404" pitchFamily="49" charset="0"/>
              </a:rPr>
              <a:t>10/10 [==============================] - 4s 391ms/step - loss: -155.0823 - acc: 0.2367 Loss:-155.082 Accuracy: 0.237</a:t>
            </a:r>
            <a:endParaRPr lang="en-IN" sz="1200" dirty="0"/>
          </a:p>
        </p:txBody>
      </p:sp>
    </p:spTree>
    <p:extLst>
      <p:ext uri="{BB962C8B-B14F-4D97-AF65-F5344CB8AC3E}">
        <p14:creationId xmlns:p14="http://schemas.microsoft.com/office/powerpoint/2010/main" val="53675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3051-0029-0C65-F6DD-FC7DB64D172B}"/>
              </a:ext>
            </a:extLst>
          </p:cNvPr>
          <p:cNvSpPr>
            <a:spLocks noGrp="1"/>
          </p:cNvSpPr>
          <p:nvPr>
            <p:ph type="title"/>
          </p:nvPr>
        </p:nvSpPr>
        <p:spPr/>
        <p:txBody>
          <a:bodyPr/>
          <a:lstStyle/>
          <a:p>
            <a:r>
              <a:rPr lang="en-IN" dirty="0"/>
              <a:t>Multi Shot Topic Model</a:t>
            </a:r>
          </a:p>
        </p:txBody>
      </p:sp>
      <p:pic>
        <p:nvPicPr>
          <p:cNvPr id="6" name="Content Placeholder 5">
            <a:extLst>
              <a:ext uri="{FF2B5EF4-FFF2-40B4-BE49-F238E27FC236}">
                <a16:creationId xmlns:a16="http://schemas.microsoft.com/office/drawing/2014/main" id="{04A22023-E75F-E231-01AC-C720C65AA4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6378" y="1737360"/>
            <a:ext cx="3240418" cy="4590593"/>
          </a:xfrm>
        </p:spPr>
      </p:pic>
    </p:spTree>
    <p:extLst>
      <p:ext uri="{BB962C8B-B14F-4D97-AF65-F5344CB8AC3E}">
        <p14:creationId xmlns:p14="http://schemas.microsoft.com/office/powerpoint/2010/main" val="4007435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0531-705B-838C-9A7E-3B3A9571AF05}"/>
              </a:ext>
            </a:extLst>
          </p:cNvPr>
          <p:cNvSpPr>
            <a:spLocks noGrp="1"/>
          </p:cNvSpPr>
          <p:nvPr>
            <p:ph type="title"/>
          </p:nvPr>
        </p:nvSpPr>
        <p:spPr/>
        <p:txBody>
          <a:bodyPr/>
          <a:lstStyle/>
          <a:p>
            <a:r>
              <a:rPr lang="en-IN" dirty="0"/>
              <a:t>Model Foundations</a:t>
            </a:r>
          </a:p>
        </p:txBody>
      </p:sp>
      <p:sp>
        <p:nvSpPr>
          <p:cNvPr id="3" name="Content Placeholder 2">
            <a:extLst>
              <a:ext uri="{FF2B5EF4-FFF2-40B4-BE49-F238E27FC236}">
                <a16:creationId xmlns:a16="http://schemas.microsoft.com/office/drawing/2014/main" id="{F8C031FF-78B7-7DF7-FAD7-238C72411381}"/>
              </a:ext>
            </a:extLst>
          </p:cNvPr>
          <p:cNvSpPr>
            <a:spLocks noGrp="1"/>
          </p:cNvSpPr>
          <p:nvPr>
            <p:ph idx="1"/>
          </p:nvPr>
        </p:nvSpPr>
        <p:spPr/>
        <p:txBody>
          <a:bodyPr>
            <a:normAutofit fontScale="77500" lnSpcReduction="20000"/>
          </a:bodyPr>
          <a:lstStyle/>
          <a:p>
            <a:pPr>
              <a:buFont typeface="Wingdings" panose="05000000000000000000" pitchFamily="2" charset="2"/>
              <a:buChar char="§"/>
            </a:pPr>
            <a:r>
              <a:rPr lang="en-US" b="0" i="0" dirty="0">
                <a:solidFill>
                  <a:srgbClr val="273239"/>
                </a:solidFill>
                <a:effectLst/>
                <a:latin typeface="Nunito" pitchFamily="2" charset="0"/>
              </a:rPr>
              <a:t>WordNet is the lexical database i.e. dictionary for the English language, specifically designed for natural language processing. </a:t>
            </a:r>
          </a:p>
          <a:p>
            <a:pPr>
              <a:buFont typeface="Wingdings" panose="05000000000000000000" pitchFamily="2" charset="2"/>
              <a:buChar char="§"/>
            </a:pPr>
            <a:r>
              <a:rPr lang="en-US" b="0" i="0" dirty="0" err="1">
                <a:solidFill>
                  <a:srgbClr val="273239"/>
                </a:solidFill>
                <a:effectLst/>
                <a:latin typeface="Nunito" pitchFamily="2" charset="0"/>
              </a:rPr>
              <a:t>Synset</a:t>
            </a:r>
            <a:r>
              <a:rPr lang="en-US" b="0" i="0" dirty="0">
                <a:solidFill>
                  <a:srgbClr val="273239"/>
                </a:solidFill>
                <a:effectLst/>
                <a:latin typeface="Nunito" pitchFamily="2" charset="0"/>
              </a:rPr>
              <a:t> is a special kind of a simple interface that is present in NLTK to look up words in WordNet. </a:t>
            </a:r>
            <a:r>
              <a:rPr lang="en-US" b="0" i="0" dirty="0" err="1">
                <a:solidFill>
                  <a:srgbClr val="273239"/>
                </a:solidFill>
                <a:effectLst/>
                <a:latin typeface="Nunito" pitchFamily="2" charset="0"/>
              </a:rPr>
              <a:t>Synset</a:t>
            </a:r>
            <a:r>
              <a:rPr lang="en-US" b="0" i="0" dirty="0">
                <a:solidFill>
                  <a:srgbClr val="273239"/>
                </a:solidFill>
                <a:effectLst/>
                <a:latin typeface="Nunito" pitchFamily="2" charset="0"/>
              </a:rPr>
              <a:t> instances are the groupings of synonymous words that express the same concept. Some of the words have only one </a:t>
            </a:r>
            <a:r>
              <a:rPr lang="en-US" b="0" i="0" dirty="0" err="1">
                <a:solidFill>
                  <a:srgbClr val="273239"/>
                </a:solidFill>
                <a:effectLst/>
                <a:latin typeface="Nunito" pitchFamily="2" charset="0"/>
              </a:rPr>
              <a:t>Synset</a:t>
            </a:r>
            <a:r>
              <a:rPr lang="en-US" b="0" i="0" dirty="0">
                <a:solidFill>
                  <a:srgbClr val="273239"/>
                </a:solidFill>
                <a:effectLst/>
                <a:latin typeface="Nunito" pitchFamily="2" charset="0"/>
              </a:rPr>
              <a:t> and some have several. </a:t>
            </a:r>
          </a:p>
          <a:p>
            <a:pPr>
              <a:buFont typeface="Wingdings" panose="05000000000000000000" pitchFamily="2" charset="2"/>
              <a:buChar char="§"/>
            </a:pPr>
            <a:r>
              <a:rPr lang="en-US" b="0" i="0" dirty="0">
                <a:solidFill>
                  <a:srgbClr val="273239"/>
                </a:solidFill>
                <a:effectLst/>
                <a:latin typeface="Nunito" pitchFamily="2" charset="0"/>
              </a:rPr>
              <a:t>Hypernyms: More abstract terms, Hyponyms: More specific terms. Both come to picture as </a:t>
            </a:r>
            <a:r>
              <a:rPr lang="en-US" b="0" i="0" dirty="0" err="1">
                <a:solidFill>
                  <a:srgbClr val="273239"/>
                </a:solidFill>
                <a:effectLst/>
                <a:latin typeface="Nunito" pitchFamily="2" charset="0"/>
              </a:rPr>
              <a:t>Synsets</a:t>
            </a:r>
            <a:r>
              <a:rPr lang="en-US" b="0" i="0" dirty="0">
                <a:solidFill>
                  <a:srgbClr val="273239"/>
                </a:solidFill>
                <a:effectLst/>
                <a:latin typeface="Nunito" pitchFamily="2" charset="0"/>
              </a:rPr>
              <a:t> are organized in a structure similar to that of an inheritance tree. This tree can be traced all the way up to a root hypernym. Hypernyms provide a way to categorize and group words based on their similarity to each other.</a:t>
            </a:r>
          </a:p>
          <a:p>
            <a:pPr>
              <a:buFont typeface="Wingdings" panose="05000000000000000000" pitchFamily="2" charset="2"/>
              <a:buChar char="§"/>
            </a:pPr>
            <a:r>
              <a:rPr lang="en-US" dirty="0">
                <a:solidFill>
                  <a:srgbClr val="273239"/>
                </a:solidFill>
                <a:latin typeface="Nunito" pitchFamily="2" charset="0"/>
              </a:rPr>
              <a:t>Shortest Path - </a:t>
            </a:r>
            <a:r>
              <a:rPr lang="en-US" b="0" i="0" dirty="0">
                <a:solidFill>
                  <a:srgbClr val="273239"/>
                </a:solidFill>
                <a:effectLst/>
                <a:latin typeface="Nunito" pitchFamily="2" charset="0"/>
              </a:rPr>
              <a:t>One of the core metrics used to calculate similarity is the shortest path the distance between the two </a:t>
            </a:r>
            <a:r>
              <a:rPr lang="en-US" b="0" i="0" dirty="0" err="1">
                <a:solidFill>
                  <a:srgbClr val="273239"/>
                </a:solidFill>
                <a:effectLst/>
                <a:latin typeface="Nunito" pitchFamily="2" charset="0"/>
              </a:rPr>
              <a:t>Synsets</a:t>
            </a:r>
            <a:r>
              <a:rPr lang="en-US" b="0" i="0" dirty="0">
                <a:solidFill>
                  <a:srgbClr val="273239"/>
                </a:solidFill>
                <a:effectLst/>
                <a:latin typeface="Nunito" pitchFamily="2" charset="0"/>
              </a:rPr>
              <a:t> and their common hypernym. </a:t>
            </a:r>
            <a:endParaRPr lang="en-US" dirty="0">
              <a:solidFill>
                <a:srgbClr val="273239"/>
              </a:solidFill>
              <a:latin typeface="Nunito" pitchFamily="2" charset="0"/>
            </a:endParaRPr>
          </a:p>
          <a:p>
            <a:pPr>
              <a:buFont typeface="Wingdings" panose="05000000000000000000" pitchFamily="2" charset="2"/>
              <a:buChar char="§"/>
            </a:pPr>
            <a:r>
              <a:rPr lang="en-US" b="0" i="0" dirty="0" err="1">
                <a:solidFill>
                  <a:srgbClr val="273239"/>
                </a:solidFill>
                <a:effectLst/>
                <a:latin typeface="Nunito" pitchFamily="2" charset="0"/>
              </a:rPr>
              <a:t>WuPalmer</a:t>
            </a:r>
            <a:r>
              <a:rPr lang="en-US" b="0" i="0" dirty="0">
                <a:solidFill>
                  <a:srgbClr val="273239"/>
                </a:solidFill>
                <a:effectLst/>
                <a:latin typeface="Nunito" pitchFamily="2" charset="0"/>
              </a:rPr>
              <a:t> similarity measure calculates relatedness by considering the depths of the two </a:t>
            </a:r>
            <a:r>
              <a:rPr lang="en-US" b="0" i="0" dirty="0" err="1">
                <a:solidFill>
                  <a:srgbClr val="273239"/>
                </a:solidFill>
                <a:effectLst/>
                <a:latin typeface="Nunito" pitchFamily="2" charset="0"/>
              </a:rPr>
              <a:t>synsets</a:t>
            </a:r>
            <a:r>
              <a:rPr lang="en-US" b="0" i="0" dirty="0">
                <a:solidFill>
                  <a:srgbClr val="273239"/>
                </a:solidFill>
                <a:effectLst/>
                <a:latin typeface="Nunito" pitchFamily="2" charset="0"/>
              </a:rPr>
              <a:t> in the WordNet taxonomies, along with the depth of the LCS (Least Common </a:t>
            </a:r>
            <a:r>
              <a:rPr lang="en-US" b="0" i="0" dirty="0" err="1">
                <a:solidFill>
                  <a:srgbClr val="273239"/>
                </a:solidFill>
                <a:effectLst/>
                <a:latin typeface="Nunito" pitchFamily="2" charset="0"/>
              </a:rPr>
              <a:t>Subsumer</a:t>
            </a:r>
            <a:r>
              <a:rPr lang="en-US" b="0" i="0" dirty="0">
                <a:solidFill>
                  <a:srgbClr val="273239"/>
                </a:solidFill>
                <a:effectLst/>
                <a:latin typeface="Nunito" pitchFamily="2" charset="0"/>
              </a:rPr>
              <a:t>). </a:t>
            </a:r>
          </a:p>
          <a:p>
            <a:pPr lvl="1">
              <a:buFont typeface="Wingdings" panose="05000000000000000000" pitchFamily="2" charset="2"/>
              <a:buChar char="§"/>
            </a:pPr>
            <a:r>
              <a:rPr lang="en-US" b="0" i="0">
                <a:solidFill>
                  <a:srgbClr val="273239"/>
                </a:solidFill>
                <a:effectLst/>
                <a:latin typeface="Nunito" pitchFamily="2" charset="0"/>
              </a:rPr>
              <a:t>2*depth(LCS)/[depth(S1)+depth(S2)]</a:t>
            </a:r>
            <a:endParaRPr lang="en-US" b="0" i="0" dirty="0">
              <a:solidFill>
                <a:srgbClr val="273239"/>
              </a:solidFill>
              <a:effectLst/>
              <a:latin typeface="Nunito" pitchFamily="2" charset="0"/>
            </a:endParaRPr>
          </a:p>
          <a:p>
            <a:pPr lvl="1">
              <a:buFont typeface="Wingdings" panose="05000000000000000000" pitchFamily="2" charset="2"/>
              <a:buChar char="§"/>
            </a:pPr>
            <a:r>
              <a:rPr lang="en-US" b="0" i="0" dirty="0">
                <a:solidFill>
                  <a:srgbClr val="273239"/>
                </a:solidFill>
                <a:effectLst/>
                <a:latin typeface="Nunito" pitchFamily="2" charset="0"/>
              </a:rPr>
              <a:t>The score can be 0 &lt; score &lt;= 1. The score can never be zero because the depth of the LCS is never zero (the depth of the root of taxonomy is one). </a:t>
            </a:r>
            <a:br>
              <a:rPr lang="en-US" dirty="0"/>
            </a:br>
            <a:r>
              <a:rPr lang="en-US" b="0" i="0" dirty="0">
                <a:solidFill>
                  <a:srgbClr val="273239"/>
                </a:solidFill>
                <a:effectLst/>
                <a:latin typeface="Nunito" pitchFamily="2" charset="0"/>
              </a:rPr>
              <a:t>It calculates the similarity based on how similar the word senses are and where the </a:t>
            </a:r>
            <a:r>
              <a:rPr lang="en-US" b="0" i="0" dirty="0" err="1">
                <a:solidFill>
                  <a:srgbClr val="273239"/>
                </a:solidFill>
                <a:effectLst/>
                <a:latin typeface="Nunito" pitchFamily="2" charset="0"/>
              </a:rPr>
              <a:t>Synsets</a:t>
            </a:r>
            <a:r>
              <a:rPr lang="en-US" b="0" i="0" dirty="0">
                <a:solidFill>
                  <a:srgbClr val="273239"/>
                </a:solidFill>
                <a:effectLst/>
                <a:latin typeface="Nunito" pitchFamily="2" charset="0"/>
              </a:rPr>
              <a:t> occur relative to each other in the hypernym tree. </a:t>
            </a:r>
            <a:endParaRPr lang="en-IN" dirty="0"/>
          </a:p>
        </p:txBody>
      </p:sp>
    </p:spTree>
    <p:extLst>
      <p:ext uri="{BB962C8B-B14F-4D97-AF65-F5344CB8AC3E}">
        <p14:creationId xmlns:p14="http://schemas.microsoft.com/office/powerpoint/2010/main" val="367550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9748-CEF5-61E2-5B9D-38AF8B565FFD}"/>
              </a:ext>
            </a:extLst>
          </p:cNvPr>
          <p:cNvSpPr>
            <a:spLocks noGrp="1"/>
          </p:cNvSpPr>
          <p:nvPr>
            <p:ph type="title"/>
          </p:nvPr>
        </p:nvSpPr>
        <p:spPr/>
        <p:txBody>
          <a:bodyPr/>
          <a:lstStyle/>
          <a:p>
            <a:r>
              <a:rPr lang="en-IN" dirty="0" err="1"/>
              <a:t>multiShot</a:t>
            </a:r>
            <a:r>
              <a:rPr lang="en-IN" dirty="0"/>
              <a:t> Model </a:t>
            </a:r>
          </a:p>
        </p:txBody>
      </p:sp>
      <p:sp>
        <p:nvSpPr>
          <p:cNvPr id="3" name="Content Placeholder 2">
            <a:extLst>
              <a:ext uri="{FF2B5EF4-FFF2-40B4-BE49-F238E27FC236}">
                <a16:creationId xmlns:a16="http://schemas.microsoft.com/office/drawing/2014/main" id="{B0DBC879-37AC-82AC-2AB2-6B9E611FC522}"/>
              </a:ext>
            </a:extLst>
          </p:cNvPr>
          <p:cNvSpPr>
            <a:spLocks noGrp="1"/>
          </p:cNvSpPr>
          <p:nvPr>
            <p:ph idx="1"/>
          </p:nvPr>
        </p:nvSpPr>
        <p:spPr/>
        <p:txBody>
          <a:bodyPr>
            <a:normAutofit fontScale="62500" lnSpcReduction="20000"/>
          </a:bodyPr>
          <a:lstStyle/>
          <a:p>
            <a:r>
              <a:rPr lang="en-IN" sz="2600" b="1" dirty="0" err="1">
                <a:solidFill>
                  <a:schemeClr val="tx1"/>
                </a:solidFill>
                <a:highlight>
                  <a:srgbClr val="F7F7F7"/>
                </a:highlight>
                <a:latin typeface="Courier New" panose="02070309020205020404" pitchFamily="49" charset="0"/>
              </a:rPr>
              <a:t>multi</a:t>
            </a:r>
            <a:r>
              <a:rPr lang="en-IN" sz="2600" b="1" dirty="0" err="1">
                <a:solidFill>
                  <a:schemeClr val="tx1"/>
                </a:solidFill>
                <a:effectLst/>
                <a:highlight>
                  <a:srgbClr val="F7F7F7"/>
                </a:highlight>
                <a:latin typeface="Courier New" panose="02070309020205020404" pitchFamily="49" charset="0"/>
              </a:rPr>
              <a:t>ShotWordnetModel</a:t>
            </a:r>
            <a:r>
              <a:rPr lang="en-IN" sz="2600" b="1" dirty="0">
                <a:solidFill>
                  <a:schemeClr val="tx1"/>
                </a:solidFill>
                <a:effectLst/>
                <a:highlight>
                  <a:srgbClr val="F7F7F7"/>
                </a:highlight>
                <a:latin typeface="Courier New" panose="02070309020205020404" pitchFamily="49" charset="0"/>
              </a:rPr>
              <a:t>(text, </a:t>
            </a:r>
            <a:r>
              <a:rPr lang="en-IN" sz="2600" b="1" dirty="0" err="1">
                <a:solidFill>
                  <a:schemeClr val="tx1"/>
                </a:solidFill>
                <a:effectLst/>
                <a:highlight>
                  <a:srgbClr val="F7F7F7"/>
                </a:highlight>
                <a:latin typeface="Courier New" panose="02070309020205020404" pitchFamily="49" charset="0"/>
              </a:rPr>
              <a:t>labelList</a:t>
            </a:r>
            <a:r>
              <a:rPr lang="en-IN" sz="2600" b="1" dirty="0">
                <a:solidFill>
                  <a:schemeClr val="tx1"/>
                </a:solidFill>
                <a:effectLst/>
                <a:highlight>
                  <a:srgbClr val="F7F7F7"/>
                </a:highlight>
                <a:latin typeface="Courier New" panose="02070309020205020404" pitchFamily="49" charset="0"/>
              </a:rPr>
              <a:t>, </a:t>
            </a:r>
            <a:r>
              <a:rPr lang="en-IN" sz="2600" b="1" dirty="0" err="1">
                <a:solidFill>
                  <a:schemeClr val="tx1"/>
                </a:solidFill>
                <a:effectLst/>
                <a:highlight>
                  <a:srgbClr val="F7F7F7"/>
                </a:highlight>
                <a:latin typeface="Courier New" panose="02070309020205020404" pitchFamily="49" charset="0"/>
              </a:rPr>
              <a:t>keywordstobeGenerated</a:t>
            </a:r>
            <a:r>
              <a:rPr lang="en-IN" sz="2600" b="1" dirty="0">
                <a:solidFill>
                  <a:schemeClr val="tx1"/>
                </a:solidFill>
                <a:effectLst/>
                <a:highlight>
                  <a:srgbClr val="F7F7F7"/>
                </a:highlight>
                <a:latin typeface="Courier New" panose="02070309020205020404" pitchFamily="49" charset="0"/>
              </a:rPr>
              <a:t>='Yes', </a:t>
            </a:r>
            <a:r>
              <a:rPr lang="en-IN" sz="2600" b="1" dirty="0" err="1">
                <a:solidFill>
                  <a:schemeClr val="tx1"/>
                </a:solidFill>
                <a:effectLst/>
                <a:highlight>
                  <a:srgbClr val="F7F7F7"/>
                </a:highlight>
                <a:latin typeface="Courier New" panose="02070309020205020404" pitchFamily="49" charset="0"/>
              </a:rPr>
              <a:t>keywordsList</a:t>
            </a:r>
            <a:r>
              <a:rPr lang="en-IN" sz="2600" b="1" dirty="0">
                <a:solidFill>
                  <a:schemeClr val="tx1"/>
                </a:solidFill>
                <a:effectLst/>
                <a:highlight>
                  <a:srgbClr val="F7F7F7"/>
                </a:highlight>
                <a:latin typeface="Courier New" panose="02070309020205020404" pitchFamily="49" charset="0"/>
              </a:rPr>
              <a:t>=[], </a:t>
            </a:r>
            <a:r>
              <a:rPr lang="en-IN" sz="2600" b="1" dirty="0" err="1">
                <a:solidFill>
                  <a:schemeClr val="tx1"/>
                </a:solidFill>
                <a:effectLst/>
                <a:highlight>
                  <a:srgbClr val="F7F7F7"/>
                </a:highlight>
                <a:latin typeface="Courier New" panose="02070309020205020404" pitchFamily="49" charset="0"/>
              </a:rPr>
              <a:t>keywordsType</a:t>
            </a:r>
            <a:r>
              <a:rPr lang="en-IN" sz="2600" b="1" dirty="0">
                <a:solidFill>
                  <a:schemeClr val="tx1"/>
                </a:solidFill>
                <a:effectLst/>
                <a:highlight>
                  <a:srgbClr val="F7F7F7"/>
                </a:highlight>
                <a:latin typeface="Courier New" panose="02070309020205020404" pitchFamily="49" charset="0"/>
              </a:rPr>
              <a:t>='synonym', </a:t>
            </a:r>
            <a:r>
              <a:rPr lang="en-IN" sz="2600" b="1" dirty="0" err="1">
                <a:solidFill>
                  <a:schemeClr val="tx1"/>
                </a:solidFill>
                <a:effectLst/>
                <a:highlight>
                  <a:srgbClr val="F7F7F7"/>
                </a:highlight>
                <a:latin typeface="Courier New" panose="02070309020205020404" pitchFamily="49" charset="0"/>
              </a:rPr>
              <a:t>posfilterType</a:t>
            </a:r>
            <a:r>
              <a:rPr lang="en-IN" sz="2600" b="1" dirty="0">
                <a:solidFill>
                  <a:schemeClr val="tx1"/>
                </a:solidFill>
                <a:effectLst/>
                <a:highlight>
                  <a:srgbClr val="F7F7F7"/>
                </a:highlight>
                <a:latin typeface="Courier New" panose="02070309020205020404" pitchFamily="49" charset="0"/>
              </a:rPr>
              <a:t>='NN', </a:t>
            </a:r>
            <a:r>
              <a:rPr lang="en-IN" sz="2600" b="1" dirty="0" err="1">
                <a:solidFill>
                  <a:schemeClr val="tx1"/>
                </a:solidFill>
                <a:effectLst/>
                <a:highlight>
                  <a:srgbClr val="F7F7F7"/>
                </a:highlight>
                <a:latin typeface="Courier New" panose="02070309020205020404" pitchFamily="49" charset="0"/>
              </a:rPr>
              <a:t>measureType</a:t>
            </a:r>
            <a:r>
              <a:rPr lang="en-IN" sz="2600" b="1" dirty="0">
                <a:solidFill>
                  <a:schemeClr val="tx1"/>
                </a:solidFill>
                <a:effectLst/>
                <a:highlight>
                  <a:srgbClr val="F7F7F7"/>
                </a:highlight>
                <a:latin typeface="Courier New" panose="02070309020205020404" pitchFamily="49" charset="0"/>
              </a:rPr>
              <a:t>='</a:t>
            </a:r>
            <a:r>
              <a:rPr lang="en-IN" sz="2600" b="1" dirty="0" err="1">
                <a:solidFill>
                  <a:schemeClr val="tx1"/>
                </a:solidFill>
                <a:effectLst/>
                <a:highlight>
                  <a:srgbClr val="F7F7F7"/>
                </a:highlight>
                <a:latin typeface="Courier New" panose="02070309020205020404" pitchFamily="49" charset="0"/>
              </a:rPr>
              <a:t>WuPalmer</a:t>
            </a:r>
            <a:r>
              <a:rPr lang="en-IN" sz="2600" b="1" dirty="0">
                <a:solidFill>
                  <a:schemeClr val="tx1"/>
                </a:solidFill>
                <a:effectLst/>
                <a:highlight>
                  <a:srgbClr val="F7F7F7"/>
                </a:highlight>
                <a:latin typeface="Courier New" panose="02070309020205020404" pitchFamily="49" charset="0"/>
              </a:rPr>
              <a:t>’)</a:t>
            </a:r>
          </a:p>
          <a:p>
            <a:r>
              <a:rPr lang="en-IN" b="1" u="sng" dirty="0">
                <a:solidFill>
                  <a:schemeClr val="tx1"/>
                </a:solidFill>
                <a:highlight>
                  <a:srgbClr val="F7F7F7"/>
                </a:highlight>
                <a:latin typeface="Courier New" panose="02070309020205020404" pitchFamily="49" charset="0"/>
              </a:rPr>
              <a:t>Parameters</a:t>
            </a:r>
            <a:r>
              <a:rPr lang="en-IN" u="sng" dirty="0">
                <a:solidFill>
                  <a:schemeClr val="tx1"/>
                </a:solidFill>
                <a:highlight>
                  <a:srgbClr val="F7F7F7"/>
                </a:highlight>
                <a:latin typeface="Courier New" panose="02070309020205020404" pitchFamily="49" charset="0"/>
              </a:rPr>
              <a:t>:</a:t>
            </a:r>
          </a:p>
          <a:p>
            <a:pPr>
              <a:buFont typeface="Wingdings" panose="05000000000000000000" pitchFamily="2" charset="2"/>
              <a:buChar char="§"/>
            </a:pPr>
            <a:r>
              <a:rPr lang="en-IN" b="0" dirty="0">
                <a:solidFill>
                  <a:schemeClr val="tx1"/>
                </a:solidFill>
                <a:effectLst/>
                <a:highlight>
                  <a:srgbClr val="F7F7F7"/>
                </a:highlight>
                <a:latin typeface="Courier New" panose="02070309020205020404" pitchFamily="49" charset="0"/>
              </a:rPr>
              <a:t>Text (Mandatory parameter) : IT ticket text</a:t>
            </a:r>
          </a:p>
          <a:p>
            <a:pPr>
              <a:buFont typeface="Wingdings" panose="05000000000000000000" pitchFamily="2" charset="2"/>
              <a:buChar char="§"/>
            </a:pPr>
            <a:r>
              <a:rPr lang="en-IN" dirty="0" err="1">
                <a:solidFill>
                  <a:schemeClr val="tx1"/>
                </a:solidFill>
                <a:highlight>
                  <a:srgbClr val="F7F7F7"/>
                </a:highlight>
                <a:latin typeface="Courier New" panose="02070309020205020404" pitchFamily="49" charset="0"/>
              </a:rPr>
              <a:t>labelList</a:t>
            </a:r>
            <a:r>
              <a:rPr lang="en-IN" dirty="0">
                <a:solidFill>
                  <a:schemeClr val="tx1"/>
                </a:solidFill>
                <a:highlight>
                  <a:srgbClr val="F7F7F7"/>
                </a:highlight>
                <a:latin typeface="Courier New" panose="02070309020205020404" pitchFamily="49" charset="0"/>
              </a:rPr>
              <a:t> </a:t>
            </a:r>
            <a:r>
              <a:rPr lang="en-IN" b="0" dirty="0">
                <a:solidFill>
                  <a:schemeClr val="tx1"/>
                </a:solidFill>
                <a:effectLst/>
                <a:highlight>
                  <a:srgbClr val="F7F7F7"/>
                </a:highlight>
                <a:latin typeface="Courier New" panose="02070309020205020404" pitchFamily="49" charset="0"/>
              </a:rPr>
              <a:t>(Mandatory parameter) </a:t>
            </a:r>
            <a:r>
              <a:rPr lang="en-IN" dirty="0">
                <a:solidFill>
                  <a:schemeClr val="tx1"/>
                </a:solidFill>
                <a:highlight>
                  <a:srgbClr val="F7F7F7"/>
                </a:highlight>
                <a:latin typeface="Courier New" panose="02070309020205020404" pitchFamily="49" charset="0"/>
              </a:rPr>
              <a:t>: List of category names</a:t>
            </a:r>
          </a:p>
          <a:p>
            <a:pPr>
              <a:buFont typeface="Wingdings" panose="05000000000000000000" pitchFamily="2" charset="2"/>
              <a:buChar char="§"/>
            </a:pPr>
            <a:r>
              <a:rPr lang="en-IN" b="0" dirty="0" err="1">
                <a:solidFill>
                  <a:schemeClr val="tx1"/>
                </a:solidFill>
                <a:effectLst/>
                <a:highlight>
                  <a:srgbClr val="F7F7F7"/>
                </a:highlight>
                <a:latin typeface="Courier New" panose="02070309020205020404" pitchFamily="49" charset="0"/>
              </a:rPr>
              <a:t>keywordstobeGenerated</a:t>
            </a:r>
            <a:r>
              <a:rPr lang="en-IN" b="0" dirty="0">
                <a:solidFill>
                  <a:schemeClr val="tx1"/>
                </a:solidFill>
                <a:effectLst/>
                <a:highlight>
                  <a:srgbClr val="F7F7F7"/>
                </a:highlight>
                <a:latin typeface="Courier New" panose="02070309020205020404" pitchFamily="49" charset="0"/>
              </a:rPr>
              <a:t> (Optional parameter) : Yes/No, default: ‘Yes’</a:t>
            </a:r>
          </a:p>
          <a:p>
            <a:pPr>
              <a:buFont typeface="Wingdings" panose="05000000000000000000" pitchFamily="2" charset="2"/>
              <a:buChar char="§"/>
            </a:pPr>
            <a:r>
              <a:rPr lang="en-IN" b="0" dirty="0" err="1">
                <a:solidFill>
                  <a:schemeClr val="tx1"/>
                </a:solidFill>
                <a:effectLst/>
                <a:highlight>
                  <a:srgbClr val="F7F7F7"/>
                </a:highlight>
                <a:latin typeface="Courier New" panose="02070309020205020404" pitchFamily="49" charset="0"/>
              </a:rPr>
              <a:t>keywordsList</a:t>
            </a:r>
            <a:r>
              <a:rPr lang="en-IN" b="0" dirty="0">
                <a:solidFill>
                  <a:schemeClr val="tx1"/>
                </a:solidFill>
                <a:effectLst/>
                <a:highlight>
                  <a:srgbClr val="F7F7F7"/>
                </a:highlight>
                <a:latin typeface="Courier New" panose="02070309020205020404" pitchFamily="49" charset="0"/>
              </a:rPr>
              <a:t> (Optional parameter) : List of keywords, default: []</a:t>
            </a:r>
          </a:p>
          <a:p>
            <a:pPr>
              <a:buFont typeface="Wingdings" panose="05000000000000000000" pitchFamily="2" charset="2"/>
              <a:buChar char="§"/>
            </a:pPr>
            <a:r>
              <a:rPr lang="en-IN" b="0" dirty="0" err="1">
                <a:solidFill>
                  <a:schemeClr val="tx1"/>
                </a:solidFill>
                <a:effectLst/>
                <a:highlight>
                  <a:srgbClr val="F7F7F7"/>
                </a:highlight>
                <a:latin typeface="Courier New" panose="02070309020205020404" pitchFamily="49" charset="0"/>
              </a:rPr>
              <a:t>keywordsType</a:t>
            </a:r>
            <a:r>
              <a:rPr lang="en-IN" b="0" dirty="0">
                <a:solidFill>
                  <a:schemeClr val="tx1"/>
                </a:solidFill>
                <a:effectLst/>
                <a:highlight>
                  <a:srgbClr val="F7F7F7"/>
                </a:highlight>
                <a:latin typeface="Courier New" panose="02070309020205020404" pitchFamily="49" charset="0"/>
              </a:rPr>
              <a:t> (Optional parameter) : word type </a:t>
            </a:r>
            <a:r>
              <a:rPr lang="en-IN" dirty="0">
                <a:solidFill>
                  <a:schemeClr val="tx1"/>
                </a:solidFill>
                <a:highlight>
                  <a:srgbClr val="F7F7F7"/>
                </a:highlight>
                <a:latin typeface="Courier New" panose="02070309020205020404" pitchFamily="49" charset="0"/>
              </a:rPr>
              <a:t>supported by the corpus like wordnet corpus supports </a:t>
            </a:r>
            <a:r>
              <a:rPr lang="en-IN" b="0" dirty="0">
                <a:solidFill>
                  <a:schemeClr val="tx1"/>
                </a:solidFill>
                <a:effectLst/>
                <a:highlight>
                  <a:srgbClr val="F7F7F7"/>
                </a:highlight>
                <a:latin typeface="Courier New" panose="02070309020205020404" pitchFamily="49" charset="0"/>
              </a:rPr>
              <a:t>synonym/hypernym/brown, </a:t>
            </a:r>
            <a:br>
              <a:rPr lang="en-IN" b="0" dirty="0">
                <a:solidFill>
                  <a:schemeClr val="tx1"/>
                </a:solidFill>
                <a:effectLst/>
                <a:highlight>
                  <a:srgbClr val="F7F7F7"/>
                </a:highlight>
                <a:latin typeface="Courier New" panose="02070309020205020404" pitchFamily="49" charset="0"/>
              </a:rPr>
            </a:br>
            <a:r>
              <a:rPr lang="en-IN" b="0" dirty="0">
                <a:solidFill>
                  <a:schemeClr val="tx1"/>
                </a:solidFill>
                <a:effectLst/>
                <a:highlight>
                  <a:srgbClr val="F7F7F7"/>
                </a:highlight>
                <a:latin typeface="Courier New" panose="02070309020205020404" pitchFamily="49" charset="0"/>
              </a:rPr>
              <a:t>default: synonym</a:t>
            </a:r>
          </a:p>
          <a:p>
            <a:pPr>
              <a:buFont typeface="Wingdings" panose="05000000000000000000" pitchFamily="2" charset="2"/>
              <a:buChar char="§"/>
            </a:pPr>
            <a:r>
              <a:rPr lang="en-IN" b="0" dirty="0" err="1">
                <a:solidFill>
                  <a:schemeClr val="tx1"/>
                </a:solidFill>
                <a:effectLst/>
                <a:highlight>
                  <a:srgbClr val="F7F7F7"/>
                </a:highlight>
                <a:latin typeface="Courier New" panose="02070309020205020404" pitchFamily="49" charset="0"/>
              </a:rPr>
              <a:t>posfilterType</a:t>
            </a:r>
            <a:r>
              <a:rPr lang="en-IN" b="0" dirty="0">
                <a:solidFill>
                  <a:schemeClr val="tx1"/>
                </a:solidFill>
                <a:effectLst/>
                <a:highlight>
                  <a:srgbClr val="F7F7F7"/>
                </a:highlight>
                <a:latin typeface="Courier New" panose="02070309020205020404" pitchFamily="49" charset="0"/>
              </a:rPr>
              <a:t> (Optional parameter) : Parts Of Speech type to be considered like NN,</a:t>
            </a:r>
            <a:br>
              <a:rPr lang="en-IN" b="0" dirty="0">
                <a:solidFill>
                  <a:schemeClr val="tx1"/>
                </a:solidFill>
                <a:effectLst/>
                <a:highlight>
                  <a:srgbClr val="F7F7F7"/>
                </a:highlight>
                <a:latin typeface="Courier New" panose="02070309020205020404" pitchFamily="49" charset="0"/>
              </a:rPr>
            </a:br>
            <a:r>
              <a:rPr lang="en-IN" b="0" dirty="0">
                <a:solidFill>
                  <a:schemeClr val="tx1"/>
                </a:solidFill>
                <a:effectLst/>
                <a:highlight>
                  <a:srgbClr val="F7F7F7"/>
                </a:highlight>
                <a:latin typeface="Courier New" panose="02070309020205020404" pitchFamily="49" charset="0"/>
              </a:rPr>
              <a:t>default: NN</a:t>
            </a:r>
          </a:p>
          <a:p>
            <a:pPr>
              <a:buFont typeface="Wingdings" panose="05000000000000000000" pitchFamily="2" charset="2"/>
              <a:buChar char="§"/>
            </a:pPr>
            <a:r>
              <a:rPr lang="en-IN" b="0" dirty="0" err="1">
                <a:solidFill>
                  <a:schemeClr val="tx1"/>
                </a:solidFill>
                <a:effectLst/>
                <a:highlight>
                  <a:srgbClr val="F7F7F7"/>
                </a:highlight>
                <a:latin typeface="Courier New" panose="02070309020205020404" pitchFamily="49" charset="0"/>
              </a:rPr>
              <a:t>measureType</a:t>
            </a:r>
            <a:r>
              <a:rPr lang="en-IN" b="0" dirty="0">
                <a:solidFill>
                  <a:schemeClr val="tx1"/>
                </a:solidFill>
                <a:effectLst/>
                <a:highlight>
                  <a:srgbClr val="F7F7F7"/>
                </a:highlight>
                <a:latin typeface="Courier New" panose="02070309020205020404" pitchFamily="49" charset="0"/>
              </a:rPr>
              <a:t> (Optional parameter) : Measure type supported by corpus like </a:t>
            </a:r>
            <a:r>
              <a:rPr lang="en-IN" b="0" dirty="0" err="1">
                <a:solidFill>
                  <a:schemeClr val="tx1"/>
                </a:solidFill>
                <a:effectLst/>
                <a:highlight>
                  <a:srgbClr val="F7F7F7"/>
                </a:highlight>
                <a:latin typeface="Courier New" panose="02070309020205020404" pitchFamily="49" charset="0"/>
              </a:rPr>
              <a:t>WuPalmer</a:t>
            </a:r>
            <a:r>
              <a:rPr lang="en-IN" b="0" dirty="0">
                <a:solidFill>
                  <a:schemeClr val="tx1"/>
                </a:solidFill>
                <a:effectLst/>
                <a:highlight>
                  <a:srgbClr val="F7F7F7"/>
                </a:highlight>
                <a:latin typeface="Courier New" panose="02070309020205020404" pitchFamily="49" charset="0"/>
              </a:rPr>
              <a:t> or </a:t>
            </a:r>
            <a:r>
              <a:rPr lang="en-IN" b="0" dirty="0" err="1">
                <a:solidFill>
                  <a:schemeClr val="tx1"/>
                </a:solidFill>
                <a:effectLst/>
                <a:highlight>
                  <a:srgbClr val="F7F7F7"/>
                </a:highlight>
                <a:latin typeface="Courier New" panose="02070309020205020404" pitchFamily="49" charset="0"/>
              </a:rPr>
              <a:t>ShortestPath</a:t>
            </a:r>
            <a:br>
              <a:rPr lang="en-IN" b="0" dirty="0">
                <a:solidFill>
                  <a:schemeClr val="tx1"/>
                </a:solidFill>
                <a:effectLst/>
                <a:highlight>
                  <a:srgbClr val="F7F7F7"/>
                </a:highlight>
                <a:latin typeface="Courier New" panose="02070309020205020404" pitchFamily="49" charset="0"/>
              </a:rPr>
            </a:br>
            <a:r>
              <a:rPr lang="en-IN" b="0" dirty="0">
                <a:solidFill>
                  <a:schemeClr val="tx1"/>
                </a:solidFill>
                <a:effectLst/>
                <a:highlight>
                  <a:srgbClr val="F7F7F7"/>
                </a:highlight>
                <a:latin typeface="Courier New" panose="02070309020205020404" pitchFamily="49" charset="0"/>
              </a:rPr>
              <a:t>default: ‘</a:t>
            </a:r>
            <a:r>
              <a:rPr lang="en-IN" b="0" dirty="0" err="1">
                <a:solidFill>
                  <a:schemeClr val="tx1"/>
                </a:solidFill>
                <a:effectLst/>
                <a:highlight>
                  <a:srgbClr val="F7F7F7"/>
                </a:highlight>
                <a:latin typeface="Courier New" panose="02070309020205020404" pitchFamily="49" charset="0"/>
              </a:rPr>
              <a:t>WuPalmer</a:t>
            </a:r>
            <a:r>
              <a:rPr lang="en-IN" b="0" dirty="0">
                <a:solidFill>
                  <a:schemeClr val="tx1"/>
                </a:solidFill>
                <a:effectLst/>
                <a:highlight>
                  <a:srgbClr val="F7F7F7"/>
                </a:highlight>
                <a:latin typeface="Courier New" panose="02070309020205020404" pitchFamily="49" charset="0"/>
              </a:rPr>
              <a:t>’</a:t>
            </a:r>
          </a:p>
          <a:p>
            <a:endParaRPr lang="en-IN" dirty="0"/>
          </a:p>
        </p:txBody>
      </p:sp>
    </p:spTree>
    <p:extLst>
      <p:ext uri="{BB962C8B-B14F-4D97-AF65-F5344CB8AC3E}">
        <p14:creationId xmlns:p14="http://schemas.microsoft.com/office/powerpoint/2010/main" val="862322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9748-CEF5-61E2-5B9D-38AF8B565FFD}"/>
              </a:ext>
            </a:extLst>
          </p:cNvPr>
          <p:cNvSpPr>
            <a:spLocks noGrp="1"/>
          </p:cNvSpPr>
          <p:nvPr>
            <p:ph type="title"/>
          </p:nvPr>
        </p:nvSpPr>
        <p:spPr/>
        <p:txBody>
          <a:bodyPr/>
          <a:lstStyle/>
          <a:p>
            <a:r>
              <a:rPr lang="en-IN" dirty="0" err="1"/>
              <a:t>multiShot</a:t>
            </a:r>
            <a:r>
              <a:rPr lang="en-IN" dirty="0"/>
              <a:t> Model Code</a:t>
            </a:r>
          </a:p>
        </p:txBody>
      </p:sp>
      <p:sp>
        <p:nvSpPr>
          <p:cNvPr id="3" name="Content Placeholder 2">
            <a:extLst>
              <a:ext uri="{FF2B5EF4-FFF2-40B4-BE49-F238E27FC236}">
                <a16:creationId xmlns:a16="http://schemas.microsoft.com/office/drawing/2014/main" id="{B0DBC879-37AC-82AC-2AB2-6B9E611FC522}"/>
              </a:ext>
            </a:extLst>
          </p:cNvPr>
          <p:cNvSpPr>
            <a:spLocks noGrp="1"/>
          </p:cNvSpPr>
          <p:nvPr>
            <p:ph idx="1"/>
          </p:nvPr>
        </p:nvSpPr>
        <p:spPr>
          <a:xfrm>
            <a:off x="1097280" y="1845734"/>
            <a:ext cx="5275240" cy="4023360"/>
          </a:xfrm>
        </p:spPr>
        <p:txBody>
          <a:bodyPr>
            <a:normAutofit fontScale="70000" lnSpcReduction="20000"/>
          </a:bodyPr>
          <a:lstStyle/>
          <a:p>
            <a:r>
              <a:rPr lang="en-IN" b="0" dirty="0">
                <a:solidFill>
                  <a:schemeClr val="tx1"/>
                </a:solidFill>
                <a:effectLst/>
                <a:highlight>
                  <a:srgbClr val="F7F7F7"/>
                </a:highlight>
                <a:latin typeface="Courier New" panose="02070309020205020404" pitchFamily="49" charset="0"/>
              </a:rPr>
              <a:t>def </a:t>
            </a:r>
            <a:r>
              <a:rPr lang="en-IN" b="0" dirty="0" err="1">
                <a:solidFill>
                  <a:schemeClr val="tx1"/>
                </a:solidFill>
                <a:effectLst/>
                <a:highlight>
                  <a:srgbClr val="F7F7F7"/>
                </a:highlight>
                <a:latin typeface="Courier New" panose="02070309020205020404" pitchFamily="49" charset="0"/>
              </a:rPr>
              <a:t>multiShotWordnetModel</a:t>
            </a:r>
            <a:r>
              <a:rPr lang="en-IN" b="0" dirty="0">
                <a:solidFill>
                  <a:schemeClr val="tx1"/>
                </a:solidFill>
                <a:effectLst/>
                <a:highlight>
                  <a:srgbClr val="F7F7F7"/>
                </a:highlight>
                <a:latin typeface="Courier New" panose="02070309020205020404" pitchFamily="49" charset="0"/>
              </a:rPr>
              <a:t>(text, </a:t>
            </a:r>
            <a:r>
              <a:rPr lang="en-IN" b="0" dirty="0" err="1">
                <a:solidFill>
                  <a:schemeClr val="tx1"/>
                </a:solidFill>
                <a:effectLst/>
                <a:highlight>
                  <a:srgbClr val="F7F7F7"/>
                </a:highlight>
                <a:latin typeface="Courier New" panose="02070309020205020404" pitchFamily="49" charset="0"/>
              </a:rPr>
              <a:t>labelList</a:t>
            </a:r>
            <a:r>
              <a:rPr lang="en-IN" b="0" dirty="0">
                <a:solidFill>
                  <a:schemeClr val="tx1"/>
                </a:solidFill>
                <a:effectLst/>
                <a:highlight>
                  <a:srgbClr val="F7F7F7"/>
                </a:highlight>
                <a:latin typeface="Courier New" panose="02070309020205020404" pitchFamily="49" charset="0"/>
              </a:rPr>
              <a:t>, </a:t>
            </a:r>
            <a:r>
              <a:rPr lang="en-IN" b="0" dirty="0" err="1">
                <a:solidFill>
                  <a:schemeClr val="tx1"/>
                </a:solidFill>
                <a:effectLst/>
                <a:highlight>
                  <a:srgbClr val="F7F7F7"/>
                </a:highlight>
                <a:latin typeface="Courier New" panose="02070309020205020404" pitchFamily="49" charset="0"/>
              </a:rPr>
              <a:t>keywordstobeGenerated</a:t>
            </a:r>
            <a:r>
              <a:rPr lang="en-IN" b="0" dirty="0">
                <a:solidFill>
                  <a:schemeClr val="tx1"/>
                </a:solidFill>
                <a:effectLst/>
                <a:highlight>
                  <a:srgbClr val="F7F7F7"/>
                </a:highlight>
                <a:latin typeface="Courier New" panose="02070309020205020404" pitchFamily="49" charset="0"/>
              </a:rPr>
              <a:t>='Yes', </a:t>
            </a:r>
            <a:r>
              <a:rPr lang="en-IN" b="0" dirty="0" err="1">
                <a:solidFill>
                  <a:schemeClr val="tx1"/>
                </a:solidFill>
                <a:effectLst/>
                <a:highlight>
                  <a:srgbClr val="F7F7F7"/>
                </a:highlight>
                <a:latin typeface="Courier New" panose="02070309020205020404" pitchFamily="49" charset="0"/>
              </a:rPr>
              <a:t>keywordsList</a:t>
            </a:r>
            <a:r>
              <a:rPr lang="en-IN" b="0" dirty="0">
                <a:solidFill>
                  <a:schemeClr val="tx1"/>
                </a:solidFill>
                <a:effectLst/>
                <a:highlight>
                  <a:srgbClr val="F7F7F7"/>
                </a:highlight>
                <a:latin typeface="Courier New" panose="02070309020205020404" pitchFamily="49" charset="0"/>
              </a:rPr>
              <a:t>=[], </a:t>
            </a:r>
            <a:r>
              <a:rPr lang="en-IN" b="0" dirty="0" err="1">
                <a:solidFill>
                  <a:schemeClr val="tx1"/>
                </a:solidFill>
                <a:effectLst/>
                <a:highlight>
                  <a:srgbClr val="F7F7F7"/>
                </a:highlight>
                <a:latin typeface="Courier New" panose="02070309020205020404" pitchFamily="49" charset="0"/>
              </a:rPr>
              <a:t>keywordsType</a:t>
            </a:r>
            <a:r>
              <a:rPr lang="en-IN" b="0" dirty="0">
                <a:solidFill>
                  <a:schemeClr val="tx1"/>
                </a:solidFill>
                <a:effectLst/>
                <a:highlight>
                  <a:srgbClr val="F7F7F7"/>
                </a:highlight>
                <a:latin typeface="Courier New" panose="02070309020205020404" pitchFamily="49" charset="0"/>
              </a:rPr>
              <a:t>='synonym', </a:t>
            </a:r>
            <a:r>
              <a:rPr lang="en-IN" b="0" dirty="0" err="1">
                <a:solidFill>
                  <a:schemeClr val="tx1"/>
                </a:solidFill>
                <a:effectLst/>
                <a:highlight>
                  <a:srgbClr val="F7F7F7"/>
                </a:highlight>
                <a:latin typeface="Courier New" panose="02070309020205020404" pitchFamily="49" charset="0"/>
              </a:rPr>
              <a:t>posfilterType</a:t>
            </a:r>
            <a:r>
              <a:rPr lang="en-IN" b="0" dirty="0">
                <a:solidFill>
                  <a:schemeClr val="tx1"/>
                </a:solidFill>
                <a:effectLst/>
                <a:highlight>
                  <a:srgbClr val="F7F7F7"/>
                </a:highlight>
                <a:latin typeface="Courier New" panose="02070309020205020404" pitchFamily="49" charset="0"/>
              </a:rPr>
              <a:t>='NN', </a:t>
            </a:r>
            <a:r>
              <a:rPr lang="en-IN" b="0" dirty="0" err="1">
                <a:solidFill>
                  <a:schemeClr val="tx1"/>
                </a:solidFill>
                <a:effectLst/>
                <a:highlight>
                  <a:srgbClr val="F7F7F7"/>
                </a:highlight>
                <a:latin typeface="Courier New" panose="02070309020205020404" pitchFamily="49" charset="0"/>
              </a:rPr>
              <a:t>measureType</a:t>
            </a:r>
            <a:r>
              <a:rPr lang="en-IN" b="0" dirty="0">
                <a:solidFill>
                  <a:schemeClr val="tx1"/>
                </a:solidFill>
                <a:effectLst/>
                <a:highlight>
                  <a:srgbClr val="F7F7F7"/>
                </a:highlight>
                <a:latin typeface="Courier New" panose="02070309020205020404" pitchFamily="49" charset="0"/>
              </a:rPr>
              <a:t>='</a:t>
            </a:r>
            <a:r>
              <a:rPr lang="en-IN" b="0" dirty="0" err="1">
                <a:solidFill>
                  <a:schemeClr val="tx1"/>
                </a:solidFill>
                <a:effectLst/>
                <a:highlight>
                  <a:srgbClr val="F7F7F7"/>
                </a:highlight>
                <a:latin typeface="Courier New" panose="02070309020205020404" pitchFamily="49" charset="0"/>
              </a:rPr>
              <a:t>WuPalmer</a:t>
            </a:r>
            <a:r>
              <a:rPr lang="en-IN" b="0" dirty="0">
                <a:solidFill>
                  <a:schemeClr val="tx1"/>
                </a:solidFill>
                <a:effectLst/>
                <a:highlight>
                  <a:srgbClr val="F7F7F7"/>
                </a:highlight>
                <a:latin typeface="Courier New" panose="02070309020205020404" pitchFamily="49" charset="0"/>
              </a:rPr>
              <a:t>'):</a:t>
            </a:r>
          </a:p>
          <a:p>
            <a:r>
              <a:rPr lang="en-IN" b="0" dirty="0">
                <a:solidFill>
                  <a:schemeClr val="tx1"/>
                </a:solidFill>
                <a:effectLst/>
                <a:highlight>
                  <a:srgbClr val="F7F7F7"/>
                </a:highlight>
                <a:latin typeface="Courier New" panose="02070309020205020404" pitchFamily="49" charset="0"/>
              </a:rPr>
              <a:t>  if not text and not </a:t>
            </a:r>
            <a:r>
              <a:rPr lang="en-IN" b="0" dirty="0" err="1">
                <a:solidFill>
                  <a:schemeClr val="tx1"/>
                </a:solidFill>
                <a:effectLst/>
                <a:highlight>
                  <a:srgbClr val="F7F7F7"/>
                </a:highlight>
                <a:latin typeface="Courier New" panose="02070309020205020404" pitchFamily="49" charset="0"/>
              </a:rPr>
              <a:t>labelList</a:t>
            </a:r>
            <a:r>
              <a:rPr lang="en-IN" b="0" dirty="0">
                <a:solidFill>
                  <a:schemeClr val="tx1"/>
                </a:solidFill>
                <a:effectLst/>
                <a:highlight>
                  <a:srgbClr val="F7F7F7"/>
                </a:highlight>
                <a:latin typeface="Courier New" panose="02070309020205020404" pitchFamily="49" charset="0"/>
              </a:rPr>
              <a:t>:</a:t>
            </a:r>
          </a:p>
          <a:p>
            <a:r>
              <a:rPr lang="en-IN" b="0" dirty="0">
                <a:solidFill>
                  <a:schemeClr val="tx1"/>
                </a:solidFill>
                <a:effectLst/>
                <a:highlight>
                  <a:srgbClr val="F7F7F7"/>
                </a:highlight>
                <a:latin typeface="Courier New" panose="02070309020205020404" pitchFamily="49" charset="0"/>
              </a:rPr>
              <a:t>    print("Input Text and List of Label/Category names required")</a:t>
            </a:r>
          </a:p>
          <a:p>
            <a:r>
              <a:rPr lang="en-IN" b="0" dirty="0">
                <a:solidFill>
                  <a:schemeClr val="tx1"/>
                </a:solidFill>
                <a:effectLst/>
                <a:highlight>
                  <a:srgbClr val="F7F7F7"/>
                </a:highlight>
                <a:latin typeface="Courier New" panose="02070309020205020404" pitchFamily="49" charset="0"/>
              </a:rPr>
              <a:t>    return()</a:t>
            </a:r>
          </a:p>
          <a:p>
            <a:r>
              <a:rPr lang="en-IN" b="0" dirty="0">
                <a:solidFill>
                  <a:schemeClr val="tx1"/>
                </a:solidFill>
                <a:effectLst/>
                <a:highlight>
                  <a:srgbClr val="F7F7F7"/>
                </a:highlight>
                <a:latin typeface="Courier New" panose="02070309020205020404" pitchFamily="49" charset="0"/>
              </a:rPr>
              <a:t>  else:</a:t>
            </a:r>
          </a:p>
          <a:p>
            <a:r>
              <a:rPr lang="en-IN" b="0" dirty="0">
                <a:solidFill>
                  <a:schemeClr val="tx1"/>
                </a:solidFill>
                <a:effectLst/>
                <a:highlight>
                  <a:srgbClr val="F7F7F7"/>
                </a:highlight>
                <a:latin typeface="Courier New" panose="02070309020205020404" pitchFamily="49" charset="0"/>
              </a:rPr>
              <a:t>    if(</a:t>
            </a:r>
            <a:r>
              <a:rPr lang="en-IN" b="0" dirty="0" err="1">
                <a:solidFill>
                  <a:schemeClr val="tx1"/>
                </a:solidFill>
                <a:effectLst/>
                <a:highlight>
                  <a:srgbClr val="F7F7F7"/>
                </a:highlight>
                <a:latin typeface="Courier New" panose="02070309020205020404" pitchFamily="49" charset="0"/>
              </a:rPr>
              <a:t>keywordstobeGenerated</a:t>
            </a:r>
            <a:r>
              <a:rPr lang="en-IN" b="0" dirty="0">
                <a:solidFill>
                  <a:schemeClr val="tx1"/>
                </a:solidFill>
                <a:effectLst/>
                <a:highlight>
                  <a:srgbClr val="F7F7F7"/>
                </a:highlight>
                <a:latin typeface="Courier New" panose="02070309020205020404" pitchFamily="49" charset="0"/>
              </a:rPr>
              <a:t>=='Yes'):</a:t>
            </a:r>
          </a:p>
          <a:p>
            <a:r>
              <a:rPr lang="en-IN" b="0" dirty="0">
                <a:solidFill>
                  <a:schemeClr val="tx1"/>
                </a:solidFill>
                <a:effectLst/>
                <a:highlight>
                  <a:srgbClr val="F7F7F7"/>
                </a:highlight>
                <a:latin typeface="Courier New" panose="02070309020205020404" pitchFamily="49" charset="0"/>
              </a:rPr>
              <a:t>      topics = </a:t>
            </a:r>
            <a:r>
              <a:rPr lang="en-IN" b="0" dirty="0" err="1">
                <a:solidFill>
                  <a:schemeClr val="tx1"/>
                </a:solidFill>
                <a:effectLst/>
                <a:highlight>
                  <a:srgbClr val="F7F7F7"/>
                </a:highlight>
                <a:latin typeface="Courier New" panose="02070309020205020404" pitchFamily="49" charset="0"/>
              </a:rPr>
              <a:t>getKeywords</a:t>
            </a:r>
            <a:r>
              <a:rPr lang="en-IN" b="0" dirty="0">
                <a:solidFill>
                  <a:schemeClr val="tx1"/>
                </a:solidFill>
                <a:effectLst/>
                <a:highlight>
                  <a:srgbClr val="F7F7F7"/>
                </a:highlight>
                <a:latin typeface="Courier New" panose="02070309020205020404" pitchFamily="49" charset="0"/>
              </a:rPr>
              <a:t>(</a:t>
            </a:r>
            <a:r>
              <a:rPr lang="en-IN" b="0" dirty="0" err="1">
                <a:solidFill>
                  <a:schemeClr val="tx1"/>
                </a:solidFill>
                <a:effectLst/>
                <a:highlight>
                  <a:srgbClr val="F7F7F7"/>
                </a:highlight>
                <a:latin typeface="Courier New" panose="02070309020205020404" pitchFamily="49" charset="0"/>
              </a:rPr>
              <a:t>labelList,keywordsType</a:t>
            </a:r>
            <a:r>
              <a:rPr lang="en-IN" b="0" dirty="0">
                <a:solidFill>
                  <a:schemeClr val="tx1"/>
                </a:solidFill>
                <a:effectLst/>
                <a:highlight>
                  <a:srgbClr val="F7F7F7"/>
                </a:highlight>
                <a:latin typeface="Courier New" panose="02070309020205020404" pitchFamily="49" charset="0"/>
              </a:rPr>
              <a:t>)</a:t>
            </a:r>
          </a:p>
          <a:p>
            <a:r>
              <a:rPr lang="en-IN" b="0" dirty="0">
                <a:solidFill>
                  <a:schemeClr val="tx1"/>
                </a:solidFill>
                <a:effectLst/>
                <a:highlight>
                  <a:srgbClr val="F7F7F7"/>
                </a:highlight>
                <a:latin typeface="Courier New" panose="02070309020205020404" pitchFamily="49" charset="0"/>
              </a:rPr>
              <a:t>    else:</a:t>
            </a:r>
          </a:p>
          <a:p>
            <a:r>
              <a:rPr lang="en-IN" b="0" dirty="0">
                <a:solidFill>
                  <a:schemeClr val="tx1"/>
                </a:solidFill>
                <a:effectLst/>
                <a:highlight>
                  <a:srgbClr val="F7F7F7"/>
                </a:highlight>
                <a:latin typeface="Courier New" panose="02070309020205020404" pitchFamily="49" charset="0"/>
              </a:rPr>
              <a:t>      topics = </a:t>
            </a:r>
            <a:r>
              <a:rPr lang="en-IN" b="0" dirty="0" err="1">
                <a:solidFill>
                  <a:schemeClr val="tx1"/>
                </a:solidFill>
                <a:effectLst/>
                <a:highlight>
                  <a:srgbClr val="F7F7F7"/>
                </a:highlight>
                <a:latin typeface="Courier New" panose="02070309020205020404" pitchFamily="49" charset="0"/>
              </a:rPr>
              <a:t>labelList</a:t>
            </a:r>
            <a:endParaRPr lang="en-IN" b="0" dirty="0">
              <a:solidFill>
                <a:schemeClr val="tx1"/>
              </a:solidFill>
              <a:effectLst/>
              <a:highlight>
                <a:srgbClr val="F7F7F7"/>
              </a:highlight>
              <a:latin typeface="Courier New" panose="02070309020205020404" pitchFamily="49" charset="0"/>
            </a:endParaRPr>
          </a:p>
          <a:p>
            <a:endParaRPr lang="en-IN" dirty="0">
              <a:solidFill>
                <a:schemeClr val="tx1"/>
              </a:solidFill>
            </a:endParaRPr>
          </a:p>
        </p:txBody>
      </p:sp>
      <p:sp>
        <p:nvSpPr>
          <p:cNvPr id="4" name="Content Placeholder 2">
            <a:extLst>
              <a:ext uri="{FF2B5EF4-FFF2-40B4-BE49-F238E27FC236}">
                <a16:creationId xmlns:a16="http://schemas.microsoft.com/office/drawing/2014/main" id="{D9BEE434-E62C-AB9E-7895-2154C867E7C9}"/>
              </a:ext>
            </a:extLst>
          </p:cNvPr>
          <p:cNvSpPr txBox="1">
            <a:spLocks/>
          </p:cNvSpPr>
          <p:nvPr/>
        </p:nvSpPr>
        <p:spPr>
          <a:xfrm>
            <a:off x="6372520" y="1845734"/>
            <a:ext cx="527524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IN" sz="1400" dirty="0">
                <a:solidFill>
                  <a:schemeClr val="tx1"/>
                </a:solidFill>
                <a:highlight>
                  <a:srgbClr val="F7F7F7"/>
                </a:highlight>
                <a:latin typeface="Courier New" panose="02070309020205020404" pitchFamily="49" charset="0"/>
              </a:rPr>
              <a:t>    if(</a:t>
            </a:r>
            <a:r>
              <a:rPr lang="en-IN" sz="1400" dirty="0" err="1">
                <a:solidFill>
                  <a:schemeClr val="tx1"/>
                </a:solidFill>
                <a:highlight>
                  <a:srgbClr val="F7F7F7"/>
                </a:highlight>
                <a:latin typeface="Courier New" panose="02070309020205020404" pitchFamily="49" charset="0"/>
              </a:rPr>
              <a:t>measureType</a:t>
            </a:r>
            <a:r>
              <a:rPr lang="en-IN" sz="1400" dirty="0">
                <a:solidFill>
                  <a:schemeClr val="tx1"/>
                </a:solidFill>
                <a:highlight>
                  <a:srgbClr val="F7F7F7"/>
                </a:highlight>
                <a:latin typeface="Courier New" panose="02070309020205020404" pitchFamily="49" charset="0"/>
              </a:rPr>
              <a:t>=='</a:t>
            </a:r>
            <a:r>
              <a:rPr lang="en-IN" sz="1400" dirty="0" err="1">
                <a:solidFill>
                  <a:schemeClr val="tx1"/>
                </a:solidFill>
                <a:highlight>
                  <a:srgbClr val="F7F7F7"/>
                </a:highlight>
                <a:latin typeface="Courier New" panose="02070309020205020404" pitchFamily="49" charset="0"/>
              </a:rPr>
              <a:t>WuPalmer</a:t>
            </a:r>
            <a:r>
              <a:rPr lang="en-IN" sz="1400" dirty="0">
                <a:solidFill>
                  <a:schemeClr val="tx1"/>
                </a:solidFill>
                <a:highlight>
                  <a:srgbClr val="F7F7F7"/>
                </a:highlight>
                <a:latin typeface="Courier New" panose="02070309020205020404" pitchFamily="49" charset="0"/>
              </a:rPr>
              <a:t>'):</a:t>
            </a:r>
          </a:p>
          <a:p>
            <a:r>
              <a:rPr lang="en-IN" sz="1400" dirty="0">
                <a:solidFill>
                  <a:schemeClr val="tx1"/>
                </a:solidFill>
                <a:highlight>
                  <a:srgbClr val="F7F7F7"/>
                </a:highlight>
                <a:latin typeface="Courier New" panose="02070309020205020404" pitchFamily="49" charset="0"/>
              </a:rPr>
              <a:t>      if(</a:t>
            </a:r>
            <a:r>
              <a:rPr lang="en-IN" sz="1400" dirty="0" err="1">
                <a:solidFill>
                  <a:schemeClr val="tx1"/>
                </a:solidFill>
                <a:highlight>
                  <a:srgbClr val="F7F7F7"/>
                </a:highlight>
                <a:latin typeface="Courier New" panose="02070309020205020404" pitchFamily="49" charset="0"/>
              </a:rPr>
              <a:t>posfilterType</a:t>
            </a:r>
            <a:r>
              <a:rPr lang="en-IN" sz="1400" dirty="0">
                <a:solidFill>
                  <a:schemeClr val="tx1"/>
                </a:solidFill>
                <a:highlight>
                  <a:srgbClr val="F7F7F7"/>
                </a:highlight>
                <a:latin typeface="Courier New" panose="02070309020205020404" pitchFamily="49" charset="0"/>
              </a:rPr>
              <a:t>=='NN'):</a:t>
            </a:r>
          </a:p>
          <a:p>
            <a:r>
              <a:rPr lang="en-IN" sz="1400" dirty="0">
                <a:solidFill>
                  <a:schemeClr val="tx1"/>
                </a:solidFill>
                <a:highlight>
                  <a:srgbClr val="F7F7F7"/>
                </a:highlight>
                <a:latin typeface="Courier New" panose="02070309020205020404" pitchFamily="49" charset="0"/>
              </a:rPr>
              <a:t>        return(</a:t>
            </a:r>
            <a:r>
              <a:rPr lang="en-IN" sz="1400" dirty="0" err="1">
                <a:solidFill>
                  <a:schemeClr val="tx1"/>
                </a:solidFill>
                <a:highlight>
                  <a:srgbClr val="F7F7F7"/>
                </a:highlight>
                <a:latin typeface="Courier New" panose="02070309020205020404" pitchFamily="49" charset="0"/>
              </a:rPr>
              <a:t>WordnetWUP_labelscore</a:t>
            </a:r>
            <a:r>
              <a:rPr lang="en-IN" sz="1400" dirty="0">
                <a:solidFill>
                  <a:schemeClr val="tx1"/>
                </a:solidFill>
                <a:highlight>
                  <a:srgbClr val="F7F7F7"/>
                </a:highlight>
                <a:latin typeface="Courier New" panose="02070309020205020404" pitchFamily="49" charset="0"/>
              </a:rPr>
              <a:t>(</a:t>
            </a:r>
            <a:r>
              <a:rPr lang="en-IN" sz="1400" dirty="0" err="1">
                <a:solidFill>
                  <a:schemeClr val="tx1"/>
                </a:solidFill>
                <a:highlight>
                  <a:srgbClr val="F7F7F7"/>
                </a:highlight>
                <a:latin typeface="Courier New" panose="02070309020205020404" pitchFamily="49" charset="0"/>
              </a:rPr>
              <a:t>text,topics</a:t>
            </a:r>
            <a:r>
              <a:rPr lang="en-IN" sz="1400" dirty="0">
                <a:solidFill>
                  <a:schemeClr val="tx1"/>
                </a:solidFill>
                <a:highlight>
                  <a:srgbClr val="F7F7F7"/>
                </a:highlight>
                <a:latin typeface="Courier New" panose="02070309020205020404" pitchFamily="49" charset="0"/>
              </a:rPr>
              <a:t>))</a:t>
            </a:r>
          </a:p>
          <a:p>
            <a:r>
              <a:rPr lang="en-IN" sz="1400" dirty="0">
                <a:solidFill>
                  <a:schemeClr val="tx1"/>
                </a:solidFill>
                <a:highlight>
                  <a:srgbClr val="F7F7F7"/>
                </a:highlight>
                <a:latin typeface="Courier New" panose="02070309020205020404" pitchFamily="49" charset="0"/>
              </a:rPr>
              <a:t>    if(</a:t>
            </a:r>
            <a:r>
              <a:rPr lang="en-IN" sz="1400" dirty="0" err="1">
                <a:solidFill>
                  <a:schemeClr val="tx1"/>
                </a:solidFill>
                <a:highlight>
                  <a:srgbClr val="F7F7F7"/>
                </a:highlight>
                <a:latin typeface="Courier New" panose="02070309020205020404" pitchFamily="49" charset="0"/>
              </a:rPr>
              <a:t>measureType</a:t>
            </a:r>
            <a:r>
              <a:rPr lang="en-IN" sz="1400" dirty="0">
                <a:solidFill>
                  <a:schemeClr val="tx1"/>
                </a:solidFill>
                <a:highlight>
                  <a:srgbClr val="F7F7F7"/>
                </a:highlight>
                <a:latin typeface="Courier New" panose="02070309020205020404" pitchFamily="49" charset="0"/>
              </a:rPr>
              <a:t>=='</a:t>
            </a:r>
            <a:r>
              <a:rPr lang="en-IN" sz="1400" dirty="0" err="1">
                <a:solidFill>
                  <a:schemeClr val="tx1"/>
                </a:solidFill>
                <a:highlight>
                  <a:srgbClr val="F7F7F7"/>
                </a:highlight>
                <a:latin typeface="Courier New" panose="02070309020205020404" pitchFamily="49" charset="0"/>
              </a:rPr>
              <a:t>ShortestPath</a:t>
            </a:r>
            <a:r>
              <a:rPr lang="en-IN" sz="1400" dirty="0">
                <a:solidFill>
                  <a:schemeClr val="tx1"/>
                </a:solidFill>
                <a:highlight>
                  <a:srgbClr val="F7F7F7"/>
                </a:highlight>
                <a:latin typeface="Courier New" panose="02070309020205020404" pitchFamily="49" charset="0"/>
              </a:rPr>
              <a:t>'):</a:t>
            </a:r>
          </a:p>
          <a:p>
            <a:r>
              <a:rPr lang="en-IN" sz="1400" dirty="0">
                <a:solidFill>
                  <a:schemeClr val="tx1"/>
                </a:solidFill>
                <a:highlight>
                  <a:srgbClr val="F7F7F7"/>
                </a:highlight>
                <a:latin typeface="Courier New" panose="02070309020205020404" pitchFamily="49" charset="0"/>
              </a:rPr>
              <a:t>      if(</a:t>
            </a:r>
            <a:r>
              <a:rPr lang="en-IN" sz="1400" dirty="0" err="1">
                <a:solidFill>
                  <a:schemeClr val="tx1"/>
                </a:solidFill>
                <a:highlight>
                  <a:srgbClr val="F7F7F7"/>
                </a:highlight>
                <a:latin typeface="Courier New" panose="02070309020205020404" pitchFamily="49" charset="0"/>
              </a:rPr>
              <a:t>posfilterType</a:t>
            </a:r>
            <a:r>
              <a:rPr lang="en-IN" sz="1400" dirty="0">
                <a:solidFill>
                  <a:schemeClr val="tx1"/>
                </a:solidFill>
                <a:highlight>
                  <a:srgbClr val="F7F7F7"/>
                </a:highlight>
                <a:latin typeface="Courier New" panose="02070309020205020404" pitchFamily="49" charset="0"/>
              </a:rPr>
              <a:t>=='NN'):</a:t>
            </a:r>
          </a:p>
          <a:p>
            <a:r>
              <a:rPr lang="en-IN" sz="1400" dirty="0">
                <a:solidFill>
                  <a:schemeClr val="tx1"/>
                </a:solidFill>
                <a:highlight>
                  <a:srgbClr val="F7F7F7"/>
                </a:highlight>
                <a:latin typeface="Courier New" panose="02070309020205020404" pitchFamily="49" charset="0"/>
              </a:rPr>
              <a:t>        return(</a:t>
            </a:r>
            <a:r>
              <a:rPr lang="en-IN" sz="1400" dirty="0" err="1">
                <a:solidFill>
                  <a:schemeClr val="tx1"/>
                </a:solidFill>
                <a:highlight>
                  <a:srgbClr val="F7F7F7"/>
                </a:highlight>
                <a:latin typeface="Courier New" panose="02070309020205020404" pitchFamily="49" charset="0"/>
              </a:rPr>
              <a:t>WordnetShortestPath_labelscore</a:t>
            </a:r>
            <a:r>
              <a:rPr lang="en-IN" sz="1400" dirty="0">
                <a:solidFill>
                  <a:schemeClr val="tx1"/>
                </a:solidFill>
                <a:highlight>
                  <a:srgbClr val="F7F7F7"/>
                </a:highlight>
                <a:latin typeface="Courier New" panose="02070309020205020404" pitchFamily="49" charset="0"/>
              </a:rPr>
              <a:t>(</a:t>
            </a:r>
            <a:r>
              <a:rPr lang="en-IN" sz="1400" dirty="0" err="1">
                <a:solidFill>
                  <a:schemeClr val="tx1"/>
                </a:solidFill>
                <a:highlight>
                  <a:srgbClr val="F7F7F7"/>
                </a:highlight>
                <a:latin typeface="Courier New" panose="02070309020205020404" pitchFamily="49" charset="0"/>
              </a:rPr>
              <a:t>text,topics</a:t>
            </a:r>
            <a:r>
              <a:rPr lang="en-IN" sz="1400" dirty="0">
                <a:solidFill>
                  <a:schemeClr val="tx1"/>
                </a:solidFill>
                <a:highlight>
                  <a:srgbClr val="F7F7F7"/>
                </a:highlight>
                <a:latin typeface="Courier New" panose="02070309020205020404" pitchFamily="49" charset="0"/>
              </a:rPr>
              <a:t>))</a:t>
            </a:r>
          </a:p>
          <a:p>
            <a:endParaRPr lang="en-IN" sz="1400" dirty="0">
              <a:solidFill>
                <a:schemeClr val="tx1"/>
              </a:solidFill>
            </a:endParaRPr>
          </a:p>
        </p:txBody>
      </p:sp>
    </p:spTree>
    <p:extLst>
      <p:ext uri="{BB962C8B-B14F-4D97-AF65-F5344CB8AC3E}">
        <p14:creationId xmlns:p14="http://schemas.microsoft.com/office/powerpoint/2010/main" val="2358886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33A8-12BC-203F-DEF1-EC809002CE06}"/>
              </a:ext>
            </a:extLst>
          </p:cNvPr>
          <p:cNvSpPr>
            <a:spLocks noGrp="1"/>
          </p:cNvSpPr>
          <p:nvPr>
            <p:ph type="title"/>
          </p:nvPr>
        </p:nvSpPr>
        <p:spPr>
          <a:xfrm>
            <a:off x="1097279" y="286603"/>
            <a:ext cx="10818495" cy="1450757"/>
          </a:xfrm>
        </p:spPr>
        <p:txBody>
          <a:bodyPr/>
          <a:lstStyle/>
          <a:p>
            <a:r>
              <a:rPr lang="en-IN" dirty="0" err="1"/>
              <a:t>WuPalmer</a:t>
            </a:r>
            <a:r>
              <a:rPr lang="en-IN" dirty="0"/>
              <a:t> (WUP) Score Algorithm</a:t>
            </a:r>
          </a:p>
        </p:txBody>
      </p:sp>
      <p:sp>
        <p:nvSpPr>
          <p:cNvPr id="3" name="Content Placeholder 2">
            <a:extLst>
              <a:ext uri="{FF2B5EF4-FFF2-40B4-BE49-F238E27FC236}">
                <a16:creationId xmlns:a16="http://schemas.microsoft.com/office/drawing/2014/main" id="{7AD8CC40-2F70-0355-CBA2-C4C26F1AF555}"/>
              </a:ext>
            </a:extLst>
          </p:cNvPr>
          <p:cNvSpPr>
            <a:spLocks noGrp="1"/>
          </p:cNvSpPr>
          <p:nvPr>
            <p:ph idx="1"/>
          </p:nvPr>
        </p:nvSpPr>
        <p:spPr>
          <a:xfrm>
            <a:off x="1097280" y="1845734"/>
            <a:ext cx="5141595" cy="4364566"/>
          </a:xfrm>
        </p:spPr>
        <p:txBody>
          <a:bodyPr>
            <a:normAutofit fontScale="70000" lnSpcReduction="20000"/>
          </a:bodyPr>
          <a:lstStyle/>
          <a:p>
            <a:pPr marL="457200" indent="-457200">
              <a:buFont typeface="+mj-lt"/>
              <a:buAutoNum type="arabicPeriod"/>
            </a:pPr>
            <a:r>
              <a:rPr lang="en-IN" dirty="0"/>
              <a:t>Feed Input as the each row of dataframe text column &amp; list of topic words per label</a:t>
            </a:r>
          </a:p>
          <a:p>
            <a:pPr marL="457200" indent="-457200">
              <a:buFont typeface="+mj-lt"/>
              <a:buAutoNum type="arabicPeriod"/>
            </a:pPr>
            <a:r>
              <a:rPr lang="en-IN" dirty="0"/>
              <a:t>Declare resulting variables – highest net average WUP Score &amp; corresponding label</a:t>
            </a:r>
          </a:p>
          <a:p>
            <a:pPr marL="457200" indent="-457200">
              <a:buFont typeface="+mj-lt"/>
              <a:buAutoNum type="arabicPeriod"/>
            </a:pPr>
            <a:r>
              <a:rPr lang="en-IN" dirty="0"/>
              <a:t>Tokenize the input row of sentence to words.</a:t>
            </a:r>
          </a:p>
          <a:p>
            <a:pPr marL="457200" indent="-457200">
              <a:buFont typeface="+mj-lt"/>
              <a:buAutoNum type="arabicPeriod"/>
            </a:pPr>
            <a:r>
              <a:rPr lang="en-IN" dirty="0"/>
              <a:t>Set label as 0</a:t>
            </a:r>
          </a:p>
          <a:p>
            <a:pPr marL="457200" indent="-457200">
              <a:buFont typeface="+mj-lt"/>
              <a:buAutoNum type="arabicPeriod"/>
            </a:pPr>
            <a:r>
              <a:rPr lang="en-IN" dirty="0"/>
              <a:t>Loop through list of topic word string per label:</a:t>
            </a:r>
          </a:p>
          <a:p>
            <a:pPr marL="749808" lvl="1" indent="-457200">
              <a:buFont typeface="+mj-lt"/>
              <a:buAutoNum type="romanUcPeriod"/>
            </a:pPr>
            <a:r>
              <a:rPr lang="en-IN" dirty="0"/>
              <a:t>Declare counter &amp; total as zero</a:t>
            </a:r>
          </a:p>
          <a:p>
            <a:pPr marL="749808" lvl="1" indent="-457200">
              <a:buFont typeface="+mj-lt"/>
              <a:buAutoNum type="romanUcPeriod"/>
            </a:pPr>
            <a:r>
              <a:rPr lang="en-IN" dirty="0"/>
              <a:t>Loop through each word in topic word string</a:t>
            </a:r>
          </a:p>
          <a:p>
            <a:pPr marL="932688" lvl="2" indent="-457200">
              <a:buFont typeface="+mj-lt"/>
              <a:buAutoNum type="alphaLcPeriod"/>
            </a:pPr>
            <a:r>
              <a:rPr lang="en-IN" dirty="0"/>
              <a:t>Declare count, average &amp; sum as zero</a:t>
            </a:r>
          </a:p>
          <a:p>
            <a:pPr marL="932688" lvl="2" indent="-457200">
              <a:buFont typeface="+mj-lt"/>
              <a:buAutoNum type="alphaLcPeriod"/>
            </a:pPr>
            <a:r>
              <a:rPr lang="en-IN" dirty="0"/>
              <a:t>Loop through each word in sentence:</a:t>
            </a:r>
          </a:p>
          <a:p>
            <a:pPr marL="1115568" lvl="3" indent="-457200">
              <a:buFont typeface="Wingdings" panose="05000000000000000000" pitchFamily="2" charset="2"/>
              <a:buChar char="q"/>
            </a:pPr>
            <a:r>
              <a:rPr lang="en-IN" dirty="0"/>
              <a:t>Check if wordnet </a:t>
            </a:r>
            <a:r>
              <a:rPr lang="en-IN" dirty="0" err="1"/>
              <a:t>sysnets</a:t>
            </a:r>
            <a:r>
              <a:rPr lang="en-IN" dirty="0"/>
              <a:t> exists for the word and wordnet </a:t>
            </a:r>
            <a:r>
              <a:rPr lang="en-IN" dirty="0" err="1"/>
              <a:t>sysnets</a:t>
            </a:r>
            <a:r>
              <a:rPr lang="en-IN" dirty="0"/>
              <a:t> exists for the topic word </a:t>
            </a:r>
          </a:p>
          <a:p>
            <a:pPr marL="1115568" lvl="3" indent="-457200">
              <a:buFont typeface="Wingdings" panose="05000000000000000000" pitchFamily="2" charset="2"/>
              <a:buChar char="q"/>
            </a:pPr>
            <a:r>
              <a:rPr lang="en-IN" dirty="0"/>
              <a:t>Check if the </a:t>
            </a:r>
            <a:r>
              <a:rPr lang="en-IN" dirty="0" err="1"/>
              <a:t>sysnets</a:t>
            </a:r>
            <a:r>
              <a:rPr lang="en-IN" dirty="0"/>
              <a:t> are NOUNS </a:t>
            </a:r>
          </a:p>
          <a:p>
            <a:pPr marL="1115568" lvl="3" indent="-457200">
              <a:buFont typeface="Wingdings" panose="05000000000000000000" pitchFamily="2" charset="2"/>
              <a:buChar char="q"/>
            </a:pPr>
            <a:r>
              <a:rPr lang="en-IN" dirty="0"/>
              <a:t>Find the WUP Score between the word and topic word</a:t>
            </a:r>
          </a:p>
          <a:p>
            <a:pPr marL="1115568" lvl="3" indent="-457200">
              <a:buFont typeface="Wingdings" panose="05000000000000000000" pitchFamily="2" charset="2"/>
              <a:buChar char="q"/>
            </a:pPr>
            <a:r>
              <a:rPr lang="en-IN" dirty="0"/>
              <a:t>Add the WUP Score value to sum</a:t>
            </a:r>
          </a:p>
          <a:p>
            <a:pPr marL="1115568" lvl="3" indent="-457200">
              <a:buFont typeface="Wingdings" panose="05000000000000000000" pitchFamily="2" charset="2"/>
              <a:buChar char="q"/>
            </a:pPr>
            <a:r>
              <a:rPr lang="en-IN" dirty="0"/>
              <a:t>Increment count</a:t>
            </a:r>
          </a:p>
          <a:p>
            <a:pPr marL="749808" lvl="1" indent="-457200">
              <a:buFont typeface="+mj-lt"/>
              <a:buAutoNum type="romanUcPeriod"/>
            </a:pPr>
            <a:r>
              <a:rPr lang="en-IN" dirty="0"/>
              <a:t>If count = 0 set average as 0 else calculate average as sum/count</a:t>
            </a:r>
          </a:p>
          <a:p>
            <a:pPr marL="749808" lvl="1" indent="-457200">
              <a:buFont typeface="+mj-lt"/>
              <a:buAutoNum type="romanUcPeriod"/>
            </a:pPr>
            <a:r>
              <a:rPr lang="en-IN" dirty="0"/>
              <a:t>Total = total + average</a:t>
            </a:r>
          </a:p>
          <a:p>
            <a:pPr marL="749808" lvl="1" indent="-457200">
              <a:buFont typeface="+mj-lt"/>
              <a:buAutoNum type="romanUcPeriod"/>
            </a:pPr>
            <a:r>
              <a:rPr lang="en-IN" dirty="0"/>
              <a:t>Increment counter</a:t>
            </a:r>
          </a:p>
          <a:p>
            <a:pPr marL="457200" indent="-457200">
              <a:buFont typeface="+mj-lt"/>
              <a:buAutoNum type="arabicPeriod"/>
            </a:pPr>
            <a:endParaRPr lang="en-IN" dirty="0"/>
          </a:p>
          <a:p>
            <a:pPr marL="932688" lvl="2"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
        <p:nvSpPr>
          <p:cNvPr id="4" name="Content Placeholder 2">
            <a:extLst>
              <a:ext uri="{FF2B5EF4-FFF2-40B4-BE49-F238E27FC236}">
                <a16:creationId xmlns:a16="http://schemas.microsoft.com/office/drawing/2014/main" id="{160C750F-D6B6-BA27-E0DE-4AF6F4344BE2}"/>
              </a:ext>
            </a:extLst>
          </p:cNvPr>
          <p:cNvSpPr txBox="1">
            <a:spLocks/>
          </p:cNvSpPr>
          <p:nvPr/>
        </p:nvSpPr>
        <p:spPr>
          <a:xfrm>
            <a:off x="6393180" y="1845734"/>
            <a:ext cx="499872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Clr>
                <a:srgbClr val="4A66AC"/>
              </a:buClr>
              <a:buFont typeface="+mj-lt"/>
              <a:buAutoNum type="arabicPeriod" startAt="6"/>
              <a:defRPr/>
            </a:pPr>
            <a:r>
              <a:rPr lang="en-IN" sz="1400" dirty="0">
                <a:solidFill>
                  <a:prstClr val="black">
                    <a:lumMod val="75000"/>
                    <a:lumOff val="25000"/>
                  </a:prstClr>
                </a:solidFill>
                <a:latin typeface="Calibri" panose="020F0502020204030204"/>
              </a:rPr>
              <a:t>If counter =0 set net average WUP score as 0 else calculate net average as total/counter</a:t>
            </a:r>
          </a:p>
          <a:p>
            <a:pPr marL="457200" indent="-457200">
              <a:buClr>
                <a:srgbClr val="4A66AC"/>
              </a:buClr>
              <a:buFont typeface="+mj-lt"/>
              <a:buAutoNum type="arabicPeriod" startAt="6"/>
              <a:defRPr/>
            </a:pPr>
            <a:r>
              <a:rPr lang="en-IN" sz="1400" dirty="0">
                <a:solidFill>
                  <a:prstClr val="black">
                    <a:lumMod val="75000"/>
                    <a:lumOff val="25000"/>
                  </a:prstClr>
                </a:solidFill>
                <a:latin typeface="Calibri" panose="020F0502020204030204"/>
              </a:rPr>
              <a:t>Increment label</a:t>
            </a:r>
          </a:p>
          <a:p>
            <a:pPr marL="457200" indent="-457200">
              <a:buClr>
                <a:srgbClr val="4A66AC"/>
              </a:buClr>
              <a:buFont typeface="+mj-lt"/>
              <a:buAutoNum type="arabicPeriod" startAt="6"/>
              <a:defRPr/>
            </a:pPr>
            <a:r>
              <a:rPr lang="en-IN" sz="1400" dirty="0">
                <a:solidFill>
                  <a:prstClr val="black">
                    <a:lumMod val="75000"/>
                    <a:lumOff val="25000"/>
                  </a:prstClr>
                </a:solidFill>
                <a:latin typeface="Calibri" panose="020F0502020204030204"/>
              </a:rPr>
              <a:t>If net average greater than highest net average then set highest net average as net average and set label corresponding</a:t>
            </a:r>
          </a:p>
          <a:p>
            <a:pPr marL="457200" indent="-457200">
              <a:buClr>
                <a:srgbClr val="4A66AC"/>
              </a:buClr>
              <a:buFont typeface="+mj-lt"/>
              <a:buAutoNum type="arabicPeriod" startAt="6"/>
              <a:defRPr/>
            </a:pPr>
            <a:r>
              <a:rPr lang="en-IN" sz="1400" dirty="0">
                <a:solidFill>
                  <a:prstClr val="black">
                    <a:lumMod val="75000"/>
                    <a:lumOff val="25000"/>
                  </a:prstClr>
                </a:solidFill>
                <a:latin typeface="Calibri" panose="020F0502020204030204"/>
              </a:rPr>
              <a:t>Finally return highest net average and corresponding label </a:t>
            </a:r>
          </a:p>
          <a:p>
            <a:endParaRPr lang="en-IN" dirty="0"/>
          </a:p>
        </p:txBody>
      </p:sp>
    </p:spTree>
    <p:extLst>
      <p:ext uri="{BB962C8B-B14F-4D97-AF65-F5344CB8AC3E}">
        <p14:creationId xmlns:p14="http://schemas.microsoft.com/office/powerpoint/2010/main" val="753416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33A8-12BC-203F-DEF1-EC809002CE06}"/>
              </a:ext>
            </a:extLst>
          </p:cNvPr>
          <p:cNvSpPr>
            <a:spLocks noGrp="1"/>
          </p:cNvSpPr>
          <p:nvPr>
            <p:ph type="title"/>
          </p:nvPr>
        </p:nvSpPr>
        <p:spPr/>
        <p:txBody>
          <a:bodyPr/>
          <a:lstStyle/>
          <a:p>
            <a:r>
              <a:rPr lang="en-IN" dirty="0"/>
              <a:t>Shortest Path Score Algorithm</a:t>
            </a:r>
          </a:p>
        </p:txBody>
      </p:sp>
      <p:sp>
        <p:nvSpPr>
          <p:cNvPr id="3" name="Content Placeholder 2">
            <a:extLst>
              <a:ext uri="{FF2B5EF4-FFF2-40B4-BE49-F238E27FC236}">
                <a16:creationId xmlns:a16="http://schemas.microsoft.com/office/drawing/2014/main" id="{7AD8CC40-2F70-0355-CBA2-C4C26F1AF555}"/>
              </a:ext>
            </a:extLst>
          </p:cNvPr>
          <p:cNvSpPr>
            <a:spLocks noGrp="1"/>
          </p:cNvSpPr>
          <p:nvPr>
            <p:ph idx="1"/>
          </p:nvPr>
        </p:nvSpPr>
        <p:spPr>
          <a:xfrm>
            <a:off x="1097280" y="1845734"/>
            <a:ext cx="5141595" cy="4364566"/>
          </a:xfrm>
        </p:spPr>
        <p:txBody>
          <a:bodyPr>
            <a:normAutofit fontScale="70000" lnSpcReduction="20000"/>
          </a:bodyPr>
          <a:lstStyle/>
          <a:p>
            <a:pPr marL="457200" indent="-457200">
              <a:buFont typeface="+mj-lt"/>
              <a:buAutoNum type="arabicPeriod"/>
            </a:pPr>
            <a:r>
              <a:rPr lang="en-IN" dirty="0"/>
              <a:t>Feed Input as the each row of dataframe text column &amp; list of topic words per label</a:t>
            </a:r>
          </a:p>
          <a:p>
            <a:pPr marL="457200" indent="-457200">
              <a:buFont typeface="+mj-lt"/>
              <a:buAutoNum type="arabicPeriod"/>
            </a:pPr>
            <a:r>
              <a:rPr lang="en-IN" dirty="0"/>
              <a:t>Declare resulting variables – lowest net average shortest path &amp; corresponding label</a:t>
            </a:r>
          </a:p>
          <a:p>
            <a:pPr marL="457200" indent="-457200">
              <a:buFont typeface="+mj-lt"/>
              <a:buAutoNum type="arabicPeriod"/>
            </a:pPr>
            <a:r>
              <a:rPr lang="en-IN" dirty="0"/>
              <a:t>Tokenize the input row of sentence to words.</a:t>
            </a:r>
          </a:p>
          <a:p>
            <a:pPr marL="457200" indent="-457200">
              <a:buFont typeface="+mj-lt"/>
              <a:buAutoNum type="arabicPeriod"/>
            </a:pPr>
            <a:r>
              <a:rPr lang="en-IN" dirty="0"/>
              <a:t>Set label as 0</a:t>
            </a:r>
          </a:p>
          <a:p>
            <a:pPr marL="457200" indent="-457200">
              <a:buFont typeface="+mj-lt"/>
              <a:buAutoNum type="arabicPeriod"/>
            </a:pPr>
            <a:r>
              <a:rPr lang="en-IN" dirty="0"/>
              <a:t>Loop through list of topic word string per label:</a:t>
            </a:r>
          </a:p>
          <a:p>
            <a:pPr marL="749808" lvl="1" indent="-457200">
              <a:buFont typeface="+mj-lt"/>
              <a:buAutoNum type="romanUcPeriod"/>
            </a:pPr>
            <a:r>
              <a:rPr lang="en-IN" dirty="0"/>
              <a:t>Declare counter &amp; total as zero</a:t>
            </a:r>
          </a:p>
          <a:p>
            <a:pPr marL="749808" lvl="1" indent="-457200">
              <a:buFont typeface="+mj-lt"/>
              <a:buAutoNum type="romanUcPeriod"/>
            </a:pPr>
            <a:r>
              <a:rPr lang="en-IN" dirty="0"/>
              <a:t>Loop through each word in topic word string</a:t>
            </a:r>
          </a:p>
          <a:p>
            <a:pPr marL="932688" lvl="2" indent="-457200">
              <a:buFont typeface="+mj-lt"/>
              <a:buAutoNum type="alphaLcPeriod"/>
            </a:pPr>
            <a:r>
              <a:rPr lang="en-IN" dirty="0"/>
              <a:t>Declare count, average &amp; sum as zero</a:t>
            </a:r>
          </a:p>
          <a:p>
            <a:pPr marL="932688" lvl="2" indent="-457200">
              <a:buFont typeface="+mj-lt"/>
              <a:buAutoNum type="alphaLcPeriod"/>
            </a:pPr>
            <a:r>
              <a:rPr lang="en-IN" dirty="0"/>
              <a:t>Loop through each word in sentence:</a:t>
            </a:r>
          </a:p>
          <a:p>
            <a:pPr marL="1115568" lvl="3" indent="-457200">
              <a:buFont typeface="Wingdings" panose="05000000000000000000" pitchFamily="2" charset="2"/>
              <a:buChar char="q"/>
            </a:pPr>
            <a:r>
              <a:rPr lang="en-IN" dirty="0"/>
              <a:t>Check if wordnet </a:t>
            </a:r>
            <a:r>
              <a:rPr lang="en-IN" dirty="0" err="1"/>
              <a:t>sysnets</a:t>
            </a:r>
            <a:r>
              <a:rPr lang="en-IN" dirty="0"/>
              <a:t> exists for the word and wordnet </a:t>
            </a:r>
            <a:r>
              <a:rPr lang="en-IN" dirty="0" err="1"/>
              <a:t>sysnets</a:t>
            </a:r>
            <a:r>
              <a:rPr lang="en-IN" dirty="0"/>
              <a:t> exists for the topic word </a:t>
            </a:r>
          </a:p>
          <a:p>
            <a:pPr marL="1115568" lvl="3" indent="-457200">
              <a:buFont typeface="Wingdings" panose="05000000000000000000" pitchFamily="2" charset="2"/>
              <a:buChar char="q"/>
            </a:pPr>
            <a:r>
              <a:rPr lang="en-IN" dirty="0"/>
              <a:t>Check if the </a:t>
            </a:r>
            <a:r>
              <a:rPr lang="en-IN" dirty="0" err="1"/>
              <a:t>sysnets</a:t>
            </a:r>
            <a:r>
              <a:rPr lang="en-IN" dirty="0"/>
              <a:t> are NOUNS </a:t>
            </a:r>
          </a:p>
          <a:p>
            <a:pPr marL="1115568" lvl="3" indent="-457200">
              <a:buFont typeface="Wingdings" panose="05000000000000000000" pitchFamily="2" charset="2"/>
              <a:buChar char="q"/>
            </a:pPr>
            <a:r>
              <a:rPr lang="en-IN" dirty="0"/>
              <a:t>Find the shortest path between the word and topic word</a:t>
            </a:r>
          </a:p>
          <a:p>
            <a:pPr marL="1115568" lvl="3" indent="-457200">
              <a:buFont typeface="Wingdings" panose="05000000000000000000" pitchFamily="2" charset="2"/>
              <a:buChar char="q"/>
            </a:pPr>
            <a:r>
              <a:rPr lang="en-IN" dirty="0"/>
              <a:t>Add the shortest path value to sum</a:t>
            </a:r>
          </a:p>
          <a:p>
            <a:pPr marL="1115568" lvl="3" indent="-457200">
              <a:buFont typeface="Wingdings" panose="05000000000000000000" pitchFamily="2" charset="2"/>
              <a:buChar char="q"/>
            </a:pPr>
            <a:r>
              <a:rPr lang="en-IN" dirty="0"/>
              <a:t>Increment count</a:t>
            </a:r>
          </a:p>
          <a:p>
            <a:pPr marL="749808" lvl="1" indent="-457200">
              <a:buFont typeface="+mj-lt"/>
              <a:buAutoNum type="romanUcPeriod"/>
            </a:pPr>
            <a:r>
              <a:rPr lang="en-IN" dirty="0"/>
              <a:t>If count = 0 set average as 0 else calculate average as sum/count</a:t>
            </a:r>
          </a:p>
          <a:p>
            <a:pPr marL="749808" lvl="1" indent="-457200">
              <a:buFont typeface="+mj-lt"/>
              <a:buAutoNum type="romanUcPeriod"/>
            </a:pPr>
            <a:r>
              <a:rPr lang="en-IN" dirty="0"/>
              <a:t>Total = total + average</a:t>
            </a:r>
          </a:p>
          <a:p>
            <a:pPr marL="749808" lvl="1" indent="-457200">
              <a:buFont typeface="+mj-lt"/>
              <a:buAutoNum type="romanUcPeriod"/>
            </a:pPr>
            <a:r>
              <a:rPr lang="en-IN" dirty="0"/>
              <a:t>Increment counter</a:t>
            </a:r>
          </a:p>
          <a:p>
            <a:pPr marL="457200" indent="-457200">
              <a:buFont typeface="+mj-lt"/>
              <a:buAutoNum type="arabicPeriod"/>
            </a:pPr>
            <a:endParaRPr lang="en-IN" dirty="0"/>
          </a:p>
          <a:p>
            <a:pPr marL="932688" lvl="2"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
        <p:nvSpPr>
          <p:cNvPr id="4" name="Content Placeholder 2">
            <a:extLst>
              <a:ext uri="{FF2B5EF4-FFF2-40B4-BE49-F238E27FC236}">
                <a16:creationId xmlns:a16="http://schemas.microsoft.com/office/drawing/2014/main" id="{160C750F-D6B6-BA27-E0DE-4AF6F4344BE2}"/>
              </a:ext>
            </a:extLst>
          </p:cNvPr>
          <p:cNvSpPr txBox="1">
            <a:spLocks/>
          </p:cNvSpPr>
          <p:nvPr/>
        </p:nvSpPr>
        <p:spPr>
          <a:xfrm>
            <a:off x="6393180" y="1845734"/>
            <a:ext cx="499872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Clr>
                <a:srgbClr val="4A66AC"/>
              </a:buClr>
              <a:buFont typeface="+mj-lt"/>
              <a:buAutoNum type="arabicPeriod" startAt="6"/>
              <a:defRPr/>
            </a:pPr>
            <a:r>
              <a:rPr lang="en-IN" sz="1400" dirty="0">
                <a:solidFill>
                  <a:prstClr val="black">
                    <a:lumMod val="75000"/>
                    <a:lumOff val="25000"/>
                  </a:prstClr>
                </a:solidFill>
                <a:latin typeface="Calibri" panose="020F0502020204030204"/>
              </a:rPr>
              <a:t>If counter =0 set net average shortest path as 0 else calculate net average as total/counter</a:t>
            </a:r>
          </a:p>
          <a:p>
            <a:pPr marL="457200" indent="-457200">
              <a:buClr>
                <a:srgbClr val="4A66AC"/>
              </a:buClr>
              <a:buFont typeface="+mj-lt"/>
              <a:buAutoNum type="arabicPeriod" startAt="6"/>
              <a:defRPr/>
            </a:pPr>
            <a:r>
              <a:rPr lang="en-IN" sz="1400" dirty="0">
                <a:solidFill>
                  <a:prstClr val="black">
                    <a:lumMod val="75000"/>
                    <a:lumOff val="25000"/>
                  </a:prstClr>
                </a:solidFill>
                <a:latin typeface="Calibri" panose="020F0502020204030204"/>
              </a:rPr>
              <a:t>Increment label</a:t>
            </a:r>
          </a:p>
          <a:p>
            <a:pPr marL="457200" indent="-457200">
              <a:buClr>
                <a:srgbClr val="4A66AC"/>
              </a:buClr>
              <a:buFont typeface="+mj-lt"/>
              <a:buAutoNum type="arabicPeriod" startAt="6"/>
              <a:defRPr/>
            </a:pPr>
            <a:r>
              <a:rPr lang="en-IN" sz="1400" dirty="0">
                <a:solidFill>
                  <a:prstClr val="black">
                    <a:lumMod val="75000"/>
                    <a:lumOff val="25000"/>
                  </a:prstClr>
                </a:solidFill>
                <a:latin typeface="Calibri" panose="020F0502020204030204"/>
              </a:rPr>
              <a:t>If net average less than lowest net average then set lowest net average as net average and set label corresponding</a:t>
            </a:r>
          </a:p>
          <a:p>
            <a:pPr marL="457200" indent="-457200">
              <a:buClr>
                <a:srgbClr val="4A66AC"/>
              </a:buClr>
              <a:buFont typeface="+mj-lt"/>
              <a:buAutoNum type="arabicPeriod" startAt="6"/>
              <a:defRPr/>
            </a:pPr>
            <a:r>
              <a:rPr lang="en-IN" sz="1400" dirty="0">
                <a:solidFill>
                  <a:prstClr val="black">
                    <a:lumMod val="75000"/>
                    <a:lumOff val="25000"/>
                  </a:prstClr>
                </a:solidFill>
                <a:latin typeface="Calibri" panose="020F0502020204030204"/>
              </a:rPr>
              <a:t>Finally return lowest net average and corresponding label </a:t>
            </a:r>
          </a:p>
          <a:p>
            <a:endParaRPr lang="en-IN" dirty="0"/>
          </a:p>
        </p:txBody>
      </p:sp>
    </p:spTree>
    <p:extLst>
      <p:ext uri="{BB962C8B-B14F-4D97-AF65-F5344CB8AC3E}">
        <p14:creationId xmlns:p14="http://schemas.microsoft.com/office/powerpoint/2010/main" val="7526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A274B-5EB2-5502-120D-16E6C7885A04}"/>
              </a:ext>
            </a:extLst>
          </p:cNvPr>
          <p:cNvSpPr>
            <a:spLocks noGrp="1"/>
          </p:cNvSpPr>
          <p:nvPr>
            <p:ph type="title"/>
          </p:nvPr>
        </p:nvSpPr>
        <p:spPr/>
        <p:txBody>
          <a:bodyPr/>
          <a:lstStyle/>
          <a:p>
            <a:r>
              <a:rPr lang="en-IN" dirty="0"/>
              <a:t>Summary until last review</a:t>
            </a:r>
          </a:p>
        </p:txBody>
      </p:sp>
      <p:sp>
        <p:nvSpPr>
          <p:cNvPr id="3" name="Content Placeholder 2">
            <a:extLst>
              <a:ext uri="{FF2B5EF4-FFF2-40B4-BE49-F238E27FC236}">
                <a16:creationId xmlns:a16="http://schemas.microsoft.com/office/drawing/2014/main" id="{BB13451A-1818-3D71-2188-00E29CCAC4FC}"/>
              </a:ext>
            </a:extLst>
          </p:cNvPr>
          <p:cNvSpPr>
            <a:spLocks noGrp="1"/>
          </p:cNvSpPr>
          <p:nvPr>
            <p:ph idx="1"/>
          </p:nvPr>
        </p:nvSpPr>
        <p:spPr/>
        <p:txBody>
          <a:bodyPr/>
          <a:lstStyle/>
          <a:p>
            <a:pPr>
              <a:buFont typeface="Wingdings" panose="05000000000000000000" pitchFamily="2" charset="2"/>
              <a:buChar char="§"/>
            </a:pPr>
            <a:r>
              <a:rPr lang="en-IN" dirty="0"/>
              <a:t>Model evaluations using user input keywords on existing TM models including</a:t>
            </a:r>
          </a:p>
          <a:p>
            <a:pPr lvl="1">
              <a:buFont typeface="Wingdings" panose="05000000000000000000" pitchFamily="2" charset="2"/>
              <a:buChar char="§"/>
            </a:pPr>
            <a:r>
              <a:rPr lang="en-IN" dirty="0"/>
              <a:t>LDA </a:t>
            </a:r>
          </a:p>
          <a:p>
            <a:pPr lvl="1">
              <a:buFont typeface="Wingdings" panose="05000000000000000000" pitchFamily="2" charset="2"/>
              <a:buChar char="§"/>
            </a:pPr>
            <a:r>
              <a:rPr lang="en-IN" dirty="0"/>
              <a:t>LSI</a:t>
            </a:r>
          </a:p>
          <a:p>
            <a:pPr lvl="1">
              <a:buFont typeface="Wingdings" panose="05000000000000000000" pitchFamily="2" charset="2"/>
              <a:buChar char="§"/>
            </a:pPr>
            <a:r>
              <a:rPr lang="en-IN" dirty="0"/>
              <a:t>NMF</a:t>
            </a:r>
          </a:p>
          <a:p>
            <a:pPr lvl="1">
              <a:buFont typeface="Wingdings" panose="05000000000000000000" pitchFamily="2" charset="2"/>
              <a:buChar char="§"/>
            </a:pPr>
            <a:r>
              <a:rPr lang="en-IN" dirty="0"/>
              <a:t>HDP</a:t>
            </a:r>
          </a:p>
          <a:p>
            <a:pPr lvl="1">
              <a:buFont typeface="Wingdings" panose="05000000000000000000" pitchFamily="2" charset="2"/>
              <a:buChar char="§"/>
            </a:pPr>
            <a:r>
              <a:rPr lang="en-IN" dirty="0"/>
              <a:t>CorEX</a:t>
            </a:r>
          </a:p>
          <a:p>
            <a:pPr lvl="1">
              <a:buFont typeface="Wingdings" panose="05000000000000000000" pitchFamily="2" charset="2"/>
              <a:buChar char="§"/>
            </a:pPr>
            <a:r>
              <a:rPr lang="en-IN" dirty="0" err="1"/>
              <a:t>BerTopic</a:t>
            </a:r>
            <a:endParaRPr lang="en-IN" dirty="0"/>
          </a:p>
          <a:p>
            <a:pPr lvl="1">
              <a:buFont typeface="Wingdings" panose="05000000000000000000" pitchFamily="2" charset="2"/>
              <a:buChar char="§"/>
            </a:pPr>
            <a:r>
              <a:rPr lang="en-IN" dirty="0" err="1"/>
              <a:t>SeededLDA</a:t>
            </a:r>
            <a:endParaRPr lang="en-IN" dirty="0"/>
          </a:p>
        </p:txBody>
      </p:sp>
    </p:spTree>
    <p:extLst>
      <p:ext uri="{BB962C8B-B14F-4D97-AF65-F5344CB8AC3E}">
        <p14:creationId xmlns:p14="http://schemas.microsoft.com/office/powerpoint/2010/main" val="1252790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3A87-97C4-45F8-4940-4757AC3B073E}"/>
              </a:ext>
            </a:extLst>
          </p:cNvPr>
          <p:cNvSpPr>
            <a:spLocks noGrp="1"/>
          </p:cNvSpPr>
          <p:nvPr>
            <p:ph type="title"/>
          </p:nvPr>
        </p:nvSpPr>
        <p:spPr>
          <a:xfrm>
            <a:off x="539960" y="286603"/>
            <a:ext cx="10615720" cy="1450757"/>
          </a:xfrm>
        </p:spPr>
        <p:txBody>
          <a:bodyPr>
            <a:normAutofit fontScale="90000"/>
          </a:bodyPr>
          <a:lstStyle/>
          <a:p>
            <a:r>
              <a:rPr lang="en-US" dirty="0"/>
              <a:t>Shortest Path &amp; WU-PALMER Scores based evaluation using different keyword extraction techniques on multi shot topic model</a:t>
            </a:r>
            <a:endParaRPr lang="en-IN" dirty="0"/>
          </a:p>
        </p:txBody>
      </p:sp>
      <p:graphicFrame>
        <p:nvGraphicFramePr>
          <p:cNvPr id="4" name="Content Placeholder 3">
            <a:extLst>
              <a:ext uri="{FF2B5EF4-FFF2-40B4-BE49-F238E27FC236}">
                <a16:creationId xmlns:a16="http://schemas.microsoft.com/office/drawing/2014/main" id="{D05467EA-DF76-9DA5-B5A3-B1B4FBEBEB5E}"/>
              </a:ext>
            </a:extLst>
          </p:cNvPr>
          <p:cNvGraphicFramePr>
            <a:graphicFrameLocks noGrp="1"/>
          </p:cNvGraphicFramePr>
          <p:nvPr>
            <p:ph idx="1"/>
            <p:extLst>
              <p:ext uri="{D42A27DB-BD31-4B8C-83A1-F6EECF244321}">
                <p14:modId xmlns:p14="http://schemas.microsoft.com/office/powerpoint/2010/main" val="3802580523"/>
              </p:ext>
            </p:extLst>
          </p:nvPr>
        </p:nvGraphicFramePr>
        <p:xfrm>
          <a:off x="539960" y="2290801"/>
          <a:ext cx="10291440" cy="3220125"/>
        </p:xfrm>
        <a:graphic>
          <a:graphicData uri="http://schemas.openxmlformats.org/drawingml/2006/table">
            <a:tbl>
              <a:tblPr firstRow="1" bandRow="1">
                <a:tableStyleId>{5C22544A-7EE6-4342-B048-85BDC9FD1C3A}</a:tableStyleId>
              </a:tblPr>
              <a:tblGrid>
                <a:gridCol w="1411102">
                  <a:extLst>
                    <a:ext uri="{9D8B030D-6E8A-4147-A177-3AD203B41FA5}">
                      <a16:colId xmlns:a16="http://schemas.microsoft.com/office/drawing/2014/main" val="3105579377"/>
                    </a:ext>
                  </a:extLst>
                </a:gridCol>
                <a:gridCol w="2210542">
                  <a:extLst>
                    <a:ext uri="{9D8B030D-6E8A-4147-A177-3AD203B41FA5}">
                      <a16:colId xmlns:a16="http://schemas.microsoft.com/office/drawing/2014/main" val="1857558410"/>
                    </a:ext>
                  </a:extLst>
                </a:gridCol>
                <a:gridCol w="2210542">
                  <a:extLst>
                    <a:ext uri="{9D8B030D-6E8A-4147-A177-3AD203B41FA5}">
                      <a16:colId xmlns:a16="http://schemas.microsoft.com/office/drawing/2014/main" val="3604672330"/>
                    </a:ext>
                  </a:extLst>
                </a:gridCol>
                <a:gridCol w="2210542">
                  <a:extLst>
                    <a:ext uri="{9D8B030D-6E8A-4147-A177-3AD203B41FA5}">
                      <a16:colId xmlns:a16="http://schemas.microsoft.com/office/drawing/2014/main" val="109046415"/>
                    </a:ext>
                  </a:extLst>
                </a:gridCol>
                <a:gridCol w="2248712">
                  <a:extLst>
                    <a:ext uri="{9D8B030D-6E8A-4147-A177-3AD203B41FA5}">
                      <a16:colId xmlns:a16="http://schemas.microsoft.com/office/drawing/2014/main" val="20630532"/>
                    </a:ext>
                  </a:extLst>
                </a:gridCol>
              </a:tblGrid>
              <a:tr h="436761">
                <a:tc>
                  <a:txBody>
                    <a:bodyPr/>
                    <a:lstStyle/>
                    <a:p>
                      <a:r>
                        <a:rPr lang="en-IN" sz="1400" dirty="0"/>
                        <a:t>Model</a:t>
                      </a:r>
                    </a:p>
                  </a:txBody>
                  <a:tcPr/>
                </a:tc>
                <a:tc>
                  <a:txBody>
                    <a:bodyPr/>
                    <a:lstStyle/>
                    <a:p>
                      <a:r>
                        <a:rPr lang="en-IN" sz="1400" dirty="0"/>
                        <a:t>Shortest Path Accuracy</a:t>
                      </a:r>
                    </a:p>
                  </a:txBody>
                  <a:tcPr/>
                </a:tc>
                <a:tc>
                  <a:txBody>
                    <a:bodyPr/>
                    <a:lstStyle/>
                    <a:p>
                      <a:r>
                        <a:rPr lang="en-IN" sz="1400" dirty="0"/>
                        <a:t>Shortest Path NN POS Accuracy</a:t>
                      </a:r>
                    </a:p>
                  </a:txBody>
                  <a:tcPr/>
                </a:tc>
                <a:tc>
                  <a:txBody>
                    <a:bodyPr/>
                    <a:lstStyle/>
                    <a:p>
                      <a:r>
                        <a:rPr lang="en-US" sz="1400" dirty="0"/>
                        <a:t>WU-PALMER Accuracy</a:t>
                      </a:r>
                      <a:endParaRPr lang="en-IN" sz="1400" dirty="0"/>
                    </a:p>
                  </a:txBody>
                  <a:tcPr/>
                </a:tc>
                <a:tc>
                  <a:txBody>
                    <a:bodyPr/>
                    <a:lstStyle/>
                    <a:p>
                      <a:r>
                        <a:rPr lang="en-US" sz="1400" dirty="0"/>
                        <a:t>WU-PALMER NN POS Accuracy</a:t>
                      </a:r>
                      <a:endParaRPr lang="en-IN" sz="1400" dirty="0"/>
                    </a:p>
                  </a:txBody>
                  <a:tcPr/>
                </a:tc>
                <a:extLst>
                  <a:ext uri="{0D108BD9-81ED-4DB2-BD59-A6C34878D82A}">
                    <a16:rowId xmlns:a16="http://schemas.microsoft.com/office/drawing/2014/main" val="393956769"/>
                  </a:ext>
                </a:extLst>
              </a:tr>
              <a:tr h="436761">
                <a:tc>
                  <a:txBody>
                    <a:bodyPr/>
                    <a:lstStyle/>
                    <a:p>
                      <a:r>
                        <a:rPr lang="en-US" sz="1400" dirty="0"/>
                        <a:t>Raw</a:t>
                      </a:r>
                      <a:endParaRPr lang="en-IN" sz="1400" dirty="0"/>
                    </a:p>
                  </a:txBody>
                  <a:tcPr/>
                </a:tc>
                <a:tc>
                  <a:txBody>
                    <a:bodyPr/>
                    <a:lstStyle/>
                    <a:p>
                      <a:r>
                        <a:rPr lang="en-IN" sz="1400" dirty="0"/>
                        <a:t>0.232</a:t>
                      </a:r>
                    </a:p>
                  </a:txBody>
                  <a:tcPr/>
                </a:tc>
                <a:tc>
                  <a:txBody>
                    <a:bodyPr/>
                    <a:lstStyle/>
                    <a:p>
                      <a:r>
                        <a:rPr lang="en-IN" sz="1400" dirty="0"/>
                        <a:t>0.291</a:t>
                      </a:r>
                      <a:endParaRPr lang="en-IN" sz="1400" kern="1200" dirty="0">
                        <a:solidFill>
                          <a:schemeClr val="dk1"/>
                        </a:solidFill>
                        <a:effectLst/>
                        <a:latin typeface="+mn-lt"/>
                        <a:ea typeface="+mn-ea"/>
                        <a:cs typeface="+mn-cs"/>
                      </a:endParaRPr>
                    </a:p>
                  </a:txBody>
                  <a:tcPr/>
                </a:tc>
                <a:tc>
                  <a:txBody>
                    <a:bodyPr/>
                    <a:lstStyle/>
                    <a:p>
                      <a:r>
                        <a:rPr lang="en-IN" sz="1400" dirty="0"/>
                        <a:t>0.257</a:t>
                      </a:r>
                    </a:p>
                  </a:txBody>
                  <a:tcPr/>
                </a:tc>
                <a:tc>
                  <a:txBody>
                    <a:bodyPr/>
                    <a:lstStyle/>
                    <a:p>
                      <a:r>
                        <a:rPr lang="en-IN" sz="1400" dirty="0"/>
                        <a:t>0.306</a:t>
                      </a:r>
                    </a:p>
                  </a:txBody>
                  <a:tcPr/>
                </a:tc>
                <a:extLst>
                  <a:ext uri="{0D108BD9-81ED-4DB2-BD59-A6C34878D82A}">
                    <a16:rowId xmlns:a16="http://schemas.microsoft.com/office/drawing/2014/main" val="968975199"/>
                  </a:ext>
                </a:extLst>
              </a:tr>
              <a:tr h="436761">
                <a:tc>
                  <a:txBody>
                    <a:bodyPr/>
                    <a:lstStyle/>
                    <a:p>
                      <a:r>
                        <a:rPr lang="en-IN" sz="1400" dirty="0"/>
                        <a:t>Synonyms</a:t>
                      </a:r>
                    </a:p>
                  </a:txBody>
                  <a:tcPr/>
                </a:tc>
                <a:tc>
                  <a:txBody>
                    <a:bodyPr/>
                    <a:lstStyle/>
                    <a:p>
                      <a:r>
                        <a:rPr lang="en-IN" sz="1400" dirty="0"/>
                        <a:t>0.202</a:t>
                      </a:r>
                    </a:p>
                  </a:txBody>
                  <a:tcPr/>
                </a:tc>
                <a:tc>
                  <a:txBody>
                    <a:bodyPr/>
                    <a:lstStyle/>
                    <a:p>
                      <a:r>
                        <a:rPr lang="en-IN" sz="1400" dirty="0"/>
                        <a:t>0.214</a:t>
                      </a:r>
                      <a:endParaRPr lang="en-IN" sz="1400" kern="1200" dirty="0">
                        <a:solidFill>
                          <a:schemeClr val="dk1"/>
                        </a:solidFill>
                        <a:effectLst/>
                        <a:latin typeface="+mn-lt"/>
                        <a:ea typeface="+mn-ea"/>
                        <a:cs typeface="+mn-cs"/>
                      </a:endParaRPr>
                    </a:p>
                  </a:txBody>
                  <a:tcPr/>
                </a:tc>
                <a:tc>
                  <a:txBody>
                    <a:bodyPr/>
                    <a:lstStyle/>
                    <a:p>
                      <a:r>
                        <a:rPr lang="en-IN" sz="1400" dirty="0"/>
                        <a:t>0.198</a:t>
                      </a:r>
                    </a:p>
                  </a:txBody>
                  <a:tcPr/>
                </a:tc>
                <a:tc>
                  <a:txBody>
                    <a:bodyPr/>
                    <a:lstStyle/>
                    <a:p>
                      <a:r>
                        <a:rPr lang="en-IN" sz="1400" dirty="0"/>
                        <a:t>0.214</a:t>
                      </a:r>
                    </a:p>
                  </a:txBody>
                  <a:tcPr/>
                </a:tc>
                <a:extLst>
                  <a:ext uri="{0D108BD9-81ED-4DB2-BD59-A6C34878D82A}">
                    <a16:rowId xmlns:a16="http://schemas.microsoft.com/office/drawing/2014/main" val="1079850287"/>
                  </a:ext>
                </a:extLst>
              </a:tr>
              <a:tr h="436761">
                <a:tc>
                  <a:txBody>
                    <a:bodyPr/>
                    <a:lstStyle/>
                    <a:p>
                      <a:r>
                        <a:rPr lang="en-US" sz="1400" dirty="0"/>
                        <a:t>Word Count</a:t>
                      </a:r>
                      <a:endParaRPr lang="en-IN" sz="1400" dirty="0"/>
                    </a:p>
                  </a:txBody>
                  <a:tcPr/>
                </a:tc>
                <a:tc>
                  <a:txBody>
                    <a:bodyPr/>
                    <a:lstStyle/>
                    <a:p>
                      <a:r>
                        <a:rPr lang="en-IN" sz="1400" dirty="0"/>
                        <a:t>0.219</a:t>
                      </a:r>
                    </a:p>
                  </a:txBody>
                  <a:tcPr/>
                </a:tc>
                <a:tc>
                  <a:txBody>
                    <a:bodyPr/>
                    <a:lstStyle/>
                    <a:p>
                      <a:r>
                        <a:rPr lang="en-IN" sz="1400" dirty="0"/>
                        <a:t>0.297</a:t>
                      </a:r>
                      <a:endParaRPr lang="en-IN" sz="1400" kern="1200" dirty="0">
                        <a:solidFill>
                          <a:schemeClr val="dk1"/>
                        </a:solidFill>
                        <a:effectLst/>
                        <a:latin typeface="+mn-lt"/>
                        <a:ea typeface="+mn-ea"/>
                        <a:cs typeface="+mn-cs"/>
                      </a:endParaRPr>
                    </a:p>
                  </a:txBody>
                  <a:tcPr/>
                </a:tc>
                <a:tc>
                  <a:txBody>
                    <a:bodyPr/>
                    <a:lstStyle/>
                    <a:p>
                      <a:r>
                        <a:rPr lang="en-IN" sz="1400" dirty="0"/>
                        <a:t>0.261</a:t>
                      </a:r>
                    </a:p>
                  </a:txBody>
                  <a:tcPr/>
                </a:tc>
                <a:tc>
                  <a:txBody>
                    <a:bodyPr/>
                    <a:lstStyle/>
                    <a:p>
                      <a:r>
                        <a:rPr lang="en-IN" sz="1400" dirty="0"/>
                        <a:t>0.312</a:t>
                      </a:r>
                    </a:p>
                  </a:txBody>
                  <a:tcPr/>
                </a:tc>
                <a:extLst>
                  <a:ext uri="{0D108BD9-81ED-4DB2-BD59-A6C34878D82A}">
                    <a16:rowId xmlns:a16="http://schemas.microsoft.com/office/drawing/2014/main" val="1332891264"/>
                  </a:ext>
                </a:extLst>
              </a:tr>
              <a:tr h="436761">
                <a:tc>
                  <a:txBody>
                    <a:bodyPr/>
                    <a:lstStyle/>
                    <a:p>
                      <a:r>
                        <a:rPr lang="en-US" sz="1400" dirty="0"/>
                        <a:t>TF-IDF</a:t>
                      </a:r>
                      <a:endParaRPr lang="en-IN" sz="1400" dirty="0"/>
                    </a:p>
                  </a:txBody>
                  <a:tcPr/>
                </a:tc>
                <a:tc>
                  <a:txBody>
                    <a:bodyPr/>
                    <a:lstStyle/>
                    <a:p>
                      <a:r>
                        <a:rPr lang="en-IN" sz="1400" dirty="0"/>
                        <a:t>0.202</a:t>
                      </a:r>
                    </a:p>
                  </a:txBody>
                  <a:tcPr/>
                </a:tc>
                <a:tc>
                  <a:txBody>
                    <a:bodyPr/>
                    <a:lstStyle/>
                    <a:p>
                      <a:r>
                        <a:rPr lang="en-IN" sz="1400" dirty="0"/>
                        <a:t>0.226</a:t>
                      </a:r>
                      <a:endParaRPr lang="en-IN" sz="1400" kern="1200" dirty="0">
                        <a:solidFill>
                          <a:schemeClr val="dk1"/>
                        </a:solidFill>
                        <a:effectLst/>
                        <a:latin typeface="+mn-lt"/>
                        <a:ea typeface="+mn-ea"/>
                        <a:cs typeface="+mn-cs"/>
                      </a:endParaRPr>
                    </a:p>
                  </a:txBody>
                  <a:tcPr/>
                </a:tc>
                <a:tc>
                  <a:txBody>
                    <a:bodyPr/>
                    <a:lstStyle/>
                    <a:p>
                      <a:r>
                        <a:rPr lang="en-IN" sz="1400" dirty="0"/>
                        <a:t>0.213</a:t>
                      </a:r>
                    </a:p>
                  </a:txBody>
                  <a:tcPr/>
                </a:tc>
                <a:tc>
                  <a:txBody>
                    <a:bodyPr/>
                    <a:lstStyle/>
                    <a:p>
                      <a:r>
                        <a:rPr lang="en-IN" sz="1400" dirty="0"/>
                        <a:t>0.204</a:t>
                      </a:r>
                    </a:p>
                    <a:p>
                      <a:endParaRPr lang="en-IN" sz="1400" dirty="0"/>
                    </a:p>
                  </a:txBody>
                  <a:tcPr/>
                </a:tc>
                <a:extLst>
                  <a:ext uri="{0D108BD9-81ED-4DB2-BD59-A6C34878D82A}">
                    <a16:rowId xmlns:a16="http://schemas.microsoft.com/office/drawing/2014/main" val="3599701917"/>
                  </a:ext>
                </a:extLst>
              </a:tr>
              <a:tr h="436761">
                <a:tc>
                  <a:txBody>
                    <a:bodyPr/>
                    <a:lstStyle/>
                    <a:p>
                      <a:r>
                        <a:rPr lang="en-US" sz="1400" dirty="0" err="1"/>
                        <a:t>KeyBERT</a:t>
                      </a:r>
                      <a:endParaRPr lang="en-IN" sz="1400" dirty="0"/>
                    </a:p>
                  </a:txBody>
                  <a:tcPr/>
                </a:tc>
                <a:tc>
                  <a:txBody>
                    <a:bodyPr/>
                    <a:lstStyle/>
                    <a:p>
                      <a:r>
                        <a:rPr lang="en-IN" sz="1400" dirty="0"/>
                        <a:t>0.208</a:t>
                      </a:r>
                    </a:p>
                  </a:txBody>
                  <a:tcPr/>
                </a:tc>
                <a:tc>
                  <a:txBody>
                    <a:bodyPr/>
                    <a:lstStyle/>
                    <a:p>
                      <a:r>
                        <a:rPr lang="en-IN" sz="1400" dirty="0"/>
                        <a:t>0.271</a:t>
                      </a:r>
                      <a:endParaRPr lang="en-IN" sz="1400" kern="1200" dirty="0">
                        <a:solidFill>
                          <a:schemeClr val="dk1"/>
                        </a:solidFill>
                        <a:effectLst/>
                        <a:latin typeface="+mn-lt"/>
                        <a:ea typeface="+mn-ea"/>
                        <a:cs typeface="+mn-cs"/>
                      </a:endParaRPr>
                    </a:p>
                  </a:txBody>
                  <a:tcPr/>
                </a:tc>
                <a:tc>
                  <a:txBody>
                    <a:bodyPr/>
                    <a:lstStyle/>
                    <a:p>
                      <a:r>
                        <a:rPr lang="en-IN" sz="1400" dirty="0"/>
                        <a:t>0.313</a:t>
                      </a:r>
                    </a:p>
                  </a:txBody>
                  <a:tcPr/>
                </a:tc>
                <a:tc>
                  <a:txBody>
                    <a:bodyPr/>
                    <a:lstStyle/>
                    <a:p>
                      <a:r>
                        <a:rPr lang="en-IN" sz="1400" dirty="0"/>
                        <a:t>0.372</a:t>
                      </a:r>
                    </a:p>
                  </a:txBody>
                  <a:tcPr/>
                </a:tc>
                <a:extLst>
                  <a:ext uri="{0D108BD9-81ED-4DB2-BD59-A6C34878D82A}">
                    <a16:rowId xmlns:a16="http://schemas.microsoft.com/office/drawing/2014/main" val="3667237149"/>
                  </a:ext>
                </a:extLst>
              </a:tr>
              <a:tr h="436761">
                <a:tc>
                  <a:txBody>
                    <a:bodyPr/>
                    <a:lstStyle/>
                    <a:p>
                      <a:r>
                        <a:rPr lang="en-US" sz="1400" dirty="0"/>
                        <a:t>YAKE</a:t>
                      </a:r>
                      <a:endParaRPr lang="en-IN" sz="1400" dirty="0"/>
                    </a:p>
                  </a:txBody>
                  <a:tcPr/>
                </a:tc>
                <a:tc>
                  <a:txBody>
                    <a:bodyPr/>
                    <a:lstStyle/>
                    <a:p>
                      <a:r>
                        <a:rPr lang="en-IN" sz="1400" dirty="0"/>
                        <a:t>0.221</a:t>
                      </a:r>
                    </a:p>
                  </a:txBody>
                  <a:tcPr/>
                </a:tc>
                <a:tc>
                  <a:txBody>
                    <a:bodyPr/>
                    <a:lstStyle/>
                    <a:p>
                      <a:r>
                        <a:rPr lang="en-IN" sz="1400" dirty="0"/>
                        <a:t>0.293</a:t>
                      </a:r>
                      <a:endParaRPr lang="en-IN" sz="1400" kern="1200" dirty="0">
                        <a:solidFill>
                          <a:schemeClr val="dk1"/>
                        </a:solidFill>
                        <a:effectLst/>
                        <a:latin typeface="+mn-lt"/>
                        <a:ea typeface="+mn-ea"/>
                        <a:cs typeface="+mn-cs"/>
                      </a:endParaRPr>
                    </a:p>
                  </a:txBody>
                  <a:tcPr/>
                </a:tc>
                <a:tc>
                  <a:txBody>
                    <a:bodyPr/>
                    <a:lstStyle/>
                    <a:p>
                      <a:r>
                        <a:rPr lang="en-IN" sz="1400" dirty="0"/>
                        <a:t>0.290</a:t>
                      </a:r>
                    </a:p>
                  </a:txBody>
                  <a:tcPr/>
                </a:tc>
                <a:tc>
                  <a:txBody>
                    <a:bodyPr/>
                    <a:lstStyle/>
                    <a:p>
                      <a:r>
                        <a:rPr lang="en-IN" sz="1400" dirty="0"/>
                        <a:t>0.358</a:t>
                      </a:r>
                    </a:p>
                  </a:txBody>
                  <a:tcPr/>
                </a:tc>
                <a:extLst>
                  <a:ext uri="{0D108BD9-81ED-4DB2-BD59-A6C34878D82A}">
                    <a16:rowId xmlns:a16="http://schemas.microsoft.com/office/drawing/2014/main" val="718165477"/>
                  </a:ext>
                </a:extLst>
              </a:tr>
            </a:tbl>
          </a:graphicData>
        </a:graphic>
      </p:graphicFrame>
    </p:spTree>
    <p:extLst>
      <p:ext uri="{BB962C8B-B14F-4D97-AF65-F5344CB8AC3E}">
        <p14:creationId xmlns:p14="http://schemas.microsoft.com/office/powerpoint/2010/main" val="1411663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7B50-ADE3-26B6-E7B6-42EA755FF5A1}"/>
              </a:ext>
            </a:extLst>
          </p:cNvPr>
          <p:cNvSpPr>
            <a:spLocks noGrp="1"/>
          </p:cNvSpPr>
          <p:nvPr>
            <p:ph type="title"/>
          </p:nvPr>
        </p:nvSpPr>
        <p:spPr/>
        <p:txBody>
          <a:bodyPr/>
          <a:lstStyle/>
          <a:p>
            <a:r>
              <a:rPr lang="en-IN" dirty="0"/>
              <a:t>Limitations and Future Work</a:t>
            </a:r>
          </a:p>
        </p:txBody>
      </p:sp>
      <p:sp>
        <p:nvSpPr>
          <p:cNvPr id="3" name="Content Placeholder 2">
            <a:extLst>
              <a:ext uri="{FF2B5EF4-FFF2-40B4-BE49-F238E27FC236}">
                <a16:creationId xmlns:a16="http://schemas.microsoft.com/office/drawing/2014/main" id="{F2D9D380-8F91-114F-861A-8517F12BBC67}"/>
              </a:ext>
            </a:extLst>
          </p:cNvPr>
          <p:cNvSpPr>
            <a:spLocks noGrp="1"/>
          </p:cNvSpPr>
          <p:nvPr>
            <p:ph idx="1"/>
          </p:nvPr>
        </p:nvSpPr>
        <p:spPr/>
        <p:txBody>
          <a:bodyPr>
            <a:normAutofit lnSpcReduction="10000"/>
          </a:bodyPr>
          <a:lstStyle/>
          <a:p>
            <a:pPr>
              <a:buFont typeface="Wingdings" panose="05000000000000000000" pitchFamily="2" charset="2"/>
              <a:buChar char="§"/>
            </a:pPr>
            <a:r>
              <a:rPr lang="en-IN" dirty="0"/>
              <a:t> Knowledge of domain very critical – expert user provided topic names generally helps improve model accuracy. A domain related corpus creation will certainly improve model performance.</a:t>
            </a:r>
          </a:p>
          <a:p>
            <a:pPr>
              <a:buFont typeface="Wingdings" panose="05000000000000000000" pitchFamily="2" charset="2"/>
              <a:buChar char="§"/>
            </a:pPr>
            <a:r>
              <a:rPr lang="en-IN" dirty="0"/>
              <a:t>User input text cleaning is complex since domain specific words should be handled carefully</a:t>
            </a:r>
          </a:p>
          <a:p>
            <a:pPr>
              <a:buFont typeface="Wingdings" panose="05000000000000000000" pitchFamily="2" charset="2"/>
              <a:buChar char="§"/>
            </a:pPr>
            <a:r>
              <a:rPr lang="en-IN" dirty="0"/>
              <a:t>English POS and synonyms help but domain specific similar words would be better</a:t>
            </a:r>
          </a:p>
          <a:p>
            <a:pPr>
              <a:buFont typeface="Wingdings" panose="05000000000000000000" pitchFamily="2" charset="2"/>
              <a:buChar char="§"/>
            </a:pPr>
            <a:r>
              <a:rPr lang="en-IN" dirty="0"/>
              <a:t>Generic models cannot provide high accuracy but it is a good starting point</a:t>
            </a:r>
          </a:p>
          <a:p>
            <a:pPr>
              <a:buFont typeface="Wingdings" panose="05000000000000000000" pitchFamily="2" charset="2"/>
              <a:buChar char="§"/>
            </a:pPr>
            <a:r>
              <a:rPr lang="en-IN" dirty="0"/>
              <a:t>Keyword generation is crucial. The novel keyword generator is a good starting point leveraging synonyms, brown words, hypernyms, hyponyms to generate similar words for each topic. </a:t>
            </a:r>
          </a:p>
          <a:p>
            <a:pPr>
              <a:buFont typeface="Wingdings" panose="05000000000000000000" pitchFamily="2" charset="2"/>
              <a:buChar char="§"/>
            </a:pPr>
            <a:r>
              <a:rPr lang="en-IN" dirty="0"/>
              <a:t>Novel model helps to bucket documents using shortest path and </a:t>
            </a:r>
            <a:r>
              <a:rPr lang="en-IN" dirty="0" err="1"/>
              <a:t>WuPalmer</a:t>
            </a:r>
            <a:r>
              <a:rPr lang="en-IN" dirty="0"/>
              <a:t> score.</a:t>
            </a:r>
          </a:p>
          <a:p>
            <a:pPr>
              <a:buFont typeface="Wingdings" panose="05000000000000000000" pitchFamily="2" charset="2"/>
              <a:buChar char="§"/>
            </a:pPr>
            <a:r>
              <a:rPr lang="en-IN" dirty="0"/>
              <a:t>The novel keyword generator performs comparable to raw input keywords across the models</a:t>
            </a:r>
          </a:p>
          <a:p>
            <a:pPr>
              <a:buFont typeface="Wingdings" panose="05000000000000000000" pitchFamily="2" charset="2"/>
              <a:buChar char="§"/>
            </a:pPr>
            <a:r>
              <a:rPr lang="en-IN" dirty="0"/>
              <a:t>The novel multi-Shot TM model performs comparable to other TM models.</a:t>
            </a:r>
          </a:p>
        </p:txBody>
      </p:sp>
    </p:spTree>
    <p:extLst>
      <p:ext uri="{BB962C8B-B14F-4D97-AF65-F5344CB8AC3E}">
        <p14:creationId xmlns:p14="http://schemas.microsoft.com/office/powerpoint/2010/main" val="3438411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F2FA-191D-456A-9DA4-7C62BDEC362C}"/>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31516C6B-7134-4235-9448-4CF70061BC50}"/>
              </a:ext>
            </a:extLst>
          </p:cNvPr>
          <p:cNvSpPr>
            <a:spLocks noGrp="1"/>
          </p:cNvSpPr>
          <p:nvPr>
            <p:ph idx="1"/>
          </p:nvPr>
        </p:nvSpPr>
        <p:spPr>
          <a:xfrm>
            <a:off x="801278" y="1845734"/>
            <a:ext cx="10354402" cy="4460798"/>
          </a:xfrm>
        </p:spPr>
        <p:txBody>
          <a:bodyPr>
            <a:normAutofit lnSpcReduction="10000"/>
          </a:bodyPr>
          <a:lstStyle/>
          <a:p>
            <a:pPr marL="0" fontAlgn="t">
              <a:spcBef>
                <a:spcPts val="0"/>
              </a:spcBef>
              <a:spcAft>
                <a:spcPts val="0"/>
              </a:spcAft>
            </a:pPr>
            <a:r>
              <a:rPr lang="en-US" sz="1200" dirty="0">
                <a:solidFill>
                  <a:srgbClr val="000000"/>
                </a:solidFill>
              </a:rPr>
              <a:t>Tunstall, L., Reimers, N., Jo, U. E. S., Bates, L., Korat, D., </a:t>
            </a:r>
            <a:r>
              <a:rPr lang="en-US" sz="1200" dirty="0" err="1">
                <a:solidFill>
                  <a:srgbClr val="000000"/>
                </a:solidFill>
              </a:rPr>
              <a:t>Wasserblat</a:t>
            </a:r>
            <a:r>
              <a:rPr lang="en-US" sz="1200" dirty="0">
                <a:solidFill>
                  <a:srgbClr val="000000"/>
                </a:solidFill>
              </a:rPr>
              <a:t>, M., &amp; </a:t>
            </a:r>
            <a:r>
              <a:rPr lang="en-US" sz="1200" dirty="0" err="1">
                <a:solidFill>
                  <a:srgbClr val="000000"/>
                </a:solidFill>
              </a:rPr>
              <a:t>Pereg</a:t>
            </a:r>
            <a:r>
              <a:rPr lang="en-US" sz="1200" dirty="0">
                <a:solidFill>
                  <a:srgbClr val="000000"/>
                </a:solidFill>
              </a:rPr>
              <a:t>, O. (2022). Efficient Few-Shot Learning Without Prompts (Version 1). </a:t>
            </a:r>
            <a:r>
              <a:rPr lang="en-US" sz="1200" dirty="0" err="1">
                <a:solidFill>
                  <a:srgbClr val="000000"/>
                </a:solidFill>
              </a:rPr>
              <a:t>arXiv</a:t>
            </a:r>
            <a:r>
              <a:rPr lang="en-US" sz="1200" dirty="0">
                <a:solidFill>
                  <a:srgbClr val="000000"/>
                </a:solidFill>
              </a:rPr>
              <a:t>. https://doi.org/10.48550/ARXIV.2209.11055</a:t>
            </a:r>
            <a:endParaRPr lang="en-IN" sz="1200" dirty="0">
              <a:solidFill>
                <a:srgbClr val="000000"/>
              </a:solidFill>
            </a:endParaRPr>
          </a:p>
          <a:p>
            <a:pPr marL="0" fontAlgn="t">
              <a:spcBef>
                <a:spcPts val="0"/>
              </a:spcBef>
              <a:spcAft>
                <a:spcPts val="0"/>
              </a:spcAft>
            </a:pPr>
            <a:endParaRPr lang="en-IN" sz="1200" dirty="0">
              <a:solidFill>
                <a:srgbClr val="000000"/>
              </a:solidFill>
            </a:endParaRPr>
          </a:p>
          <a:p>
            <a:pPr marL="0" fontAlgn="t">
              <a:spcBef>
                <a:spcPts val="0"/>
              </a:spcBef>
              <a:spcAft>
                <a:spcPts val="0"/>
              </a:spcAft>
            </a:pPr>
            <a:r>
              <a:rPr lang="en-US" sz="1200" dirty="0">
                <a:solidFill>
                  <a:srgbClr val="000000"/>
                </a:solidFill>
              </a:rPr>
              <a:t>Halder, K., </a:t>
            </a:r>
            <a:r>
              <a:rPr lang="en-US" sz="1200" dirty="0" err="1">
                <a:solidFill>
                  <a:srgbClr val="000000"/>
                </a:solidFill>
              </a:rPr>
              <a:t>Akbik</a:t>
            </a:r>
            <a:r>
              <a:rPr lang="en-US" sz="1200" dirty="0">
                <a:solidFill>
                  <a:srgbClr val="000000"/>
                </a:solidFill>
              </a:rPr>
              <a:t>, A., </a:t>
            </a:r>
            <a:r>
              <a:rPr lang="en-US" sz="1200" dirty="0" err="1">
                <a:solidFill>
                  <a:srgbClr val="000000"/>
                </a:solidFill>
              </a:rPr>
              <a:t>Krapac</a:t>
            </a:r>
            <a:r>
              <a:rPr lang="en-US" sz="1200" dirty="0">
                <a:solidFill>
                  <a:srgbClr val="000000"/>
                </a:solidFill>
              </a:rPr>
              <a:t>, J., &amp; </a:t>
            </a:r>
            <a:r>
              <a:rPr lang="en-US" sz="1200" dirty="0" err="1">
                <a:solidFill>
                  <a:srgbClr val="000000"/>
                </a:solidFill>
              </a:rPr>
              <a:t>Vollgraf</a:t>
            </a:r>
            <a:r>
              <a:rPr lang="en-US" sz="1200" dirty="0">
                <a:solidFill>
                  <a:srgbClr val="000000"/>
                </a:solidFill>
              </a:rPr>
              <a:t>, R. (2020). Task-Aware Representation of Sentences for Generic Text Classification. In Proceedings of the 28th International Conference on Computational Linguistics. Proceedings of the 28th International Conference on Computational Linguistics. International Committee on Computational Linguistics. https://doi.org/10.18653/v1/2020.coling-main.285</a:t>
            </a:r>
          </a:p>
          <a:p>
            <a:pPr marL="0" fontAlgn="t">
              <a:spcBef>
                <a:spcPts val="0"/>
              </a:spcBef>
              <a:spcAft>
                <a:spcPts val="0"/>
              </a:spcAft>
            </a:pPr>
            <a:endParaRPr lang="en-IN" sz="1200" dirty="0">
              <a:solidFill>
                <a:srgbClr val="000000"/>
              </a:solidFill>
            </a:endParaRPr>
          </a:p>
          <a:p>
            <a:pPr marL="0" fontAlgn="t">
              <a:spcBef>
                <a:spcPts val="0"/>
              </a:spcBef>
              <a:spcAft>
                <a:spcPts val="0"/>
              </a:spcAft>
            </a:pPr>
            <a:r>
              <a:rPr lang="en-US" sz="1200" dirty="0">
                <a:solidFill>
                  <a:srgbClr val="000000"/>
                </a:solidFill>
              </a:rPr>
              <a:t>Grootendorst, M. (2022). BERTopic: Neural topic modeling with a class-based TF-IDF procedure (Version 1). </a:t>
            </a:r>
            <a:r>
              <a:rPr lang="en-US" sz="1200" dirty="0" err="1">
                <a:solidFill>
                  <a:srgbClr val="000000"/>
                </a:solidFill>
              </a:rPr>
              <a:t>arXiv</a:t>
            </a:r>
            <a:r>
              <a:rPr lang="en-US" sz="1200" dirty="0">
                <a:solidFill>
                  <a:srgbClr val="000000"/>
                </a:solidFill>
              </a:rPr>
              <a:t>. https://doi.org/10.48550/ARXIV.2203.05794</a:t>
            </a:r>
          </a:p>
          <a:p>
            <a:pPr marL="0" fontAlgn="t">
              <a:spcBef>
                <a:spcPts val="0"/>
              </a:spcBef>
              <a:spcAft>
                <a:spcPts val="0"/>
              </a:spcAft>
            </a:pPr>
            <a:endParaRPr lang="en-IN" sz="1200" dirty="0">
              <a:solidFill>
                <a:srgbClr val="000000"/>
              </a:solidFill>
            </a:endParaRPr>
          </a:p>
          <a:p>
            <a:pPr marL="0" fontAlgn="t">
              <a:spcBef>
                <a:spcPts val="0"/>
              </a:spcBef>
              <a:spcAft>
                <a:spcPts val="0"/>
              </a:spcAft>
            </a:pPr>
            <a:r>
              <a:rPr lang="nl-NL" sz="1200" dirty="0">
                <a:solidFill>
                  <a:srgbClr val="000000"/>
                </a:solidFill>
              </a:rPr>
              <a:t>Grootendorst, M. (2021). MaartenGr/KeyBERT: BibTeX (v0.1.3). Zenodo. https://doi.org/10.5281/ZENODO.4461265</a:t>
            </a:r>
          </a:p>
          <a:p>
            <a:pPr marL="0" fontAlgn="t">
              <a:spcBef>
                <a:spcPts val="0"/>
              </a:spcBef>
              <a:spcAft>
                <a:spcPts val="0"/>
              </a:spcAft>
            </a:pPr>
            <a:endParaRPr lang="en-IN" sz="1200" dirty="0">
              <a:solidFill>
                <a:srgbClr val="000000"/>
              </a:solidFill>
            </a:endParaRPr>
          </a:p>
          <a:p>
            <a:pPr marL="0" fontAlgn="t">
              <a:spcBef>
                <a:spcPts val="0"/>
              </a:spcBef>
              <a:spcAft>
                <a:spcPts val="0"/>
              </a:spcAft>
            </a:pPr>
            <a:r>
              <a:rPr lang="en-IN" sz="1200" dirty="0">
                <a:solidFill>
                  <a:srgbClr val="000000"/>
                </a:solidFill>
              </a:rPr>
              <a:t>Campos, R., </a:t>
            </a:r>
            <a:r>
              <a:rPr lang="en-IN" sz="1200" dirty="0" err="1">
                <a:solidFill>
                  <a:srgbClr val="000000"/>
                </a:solidFill>
              </a:rPr>
              <a:t>Mangaravite</a:t>
            </a:r>
            <a:r>
              <a:rPr lang="en-IN" sz="1200" dirty="0">
                <a:solidFill>
                  <a:srgbClr val="000000"/>
                </a:solidFill>
              </a:rPr>
              <a:t>, V., Pasquali, A., Jorge, A., Nunes, C., &amp; </a:t>
            </a:r>
            <a:r>
              <a:rPr lang="en-IN" sz="1200" dirty="0" err="1">
                <a:solidFill>
                  <a:srgbClr val="000000"/>
                </a:solidFill>
              </a:rPr>
              <a:t>Jatowt</a:t>
            </a:r>
            <a:r>
              <a:rPr lang="en-IN" sz="1200" dirty="0">
                <a:solidFill>
                  <a:srgbClr val="000000"/>
                </a:solidFill>
              </a:rPr>
              <a:t>, A. (2020). YAKE! Keyword extraction from single documents using multiple local features. In Information Sciences (Vol. 509, pp. 257–289). Elsevier BV. https://doi.org/10.1016/j.ins.2019.09.013</a:t>
            </a:r>
          </a:p>
          <a:p>
            <a:pPr marL="0" fontAlgn="t">
              <a:spcBef>
                <a:spcPts val="0"/>
              </a:spcBef>
              <a:spcAft>
                <a:spcPts val="0"/>
              </a:spcAft>
            </a:pPr>
            <a:endParaRPr lang="en-IN" sz="1200" dirty="0">
              <a:solidFill>
                <a:srgbClr val="000000"/>
              </a:solidFill>
            </a:endParaRPr>
          </a:p>
          <a:p>
            <a:pPr marL="0" fontAlgn="t">
              <a:spcBef>
                <a:spcPts val="0"/>
              </a:spcBef>
              <a:spcAft>
                <a:spcPts val="0"/>
              </a:spcAft>
            </a:pPr>
            <a:r>
              <a:rPr lang="en-IN" sz="1200" dirty="0">
                <a:solidFill>
                  <a:srgbClr val="000000"/>
                </a:solidFill>
              </a:rPr>
              <a:t>Watanabe, K., &amp; </a:t>
            </a:r>
            <a:r>
              <a:rPr lang="en-IN" sz="1200" dirty="0" err="1">
                <a:solidFill>
                  <a:srgbClr val="000000"/>
                </a:solidFill>
              </a:rPr>
              <a:t>Baturo</a:t>
            </a:r>
            <a:r>
              <a:rPr lang="en-IN" sz="1200" dirty="0">
                <a:solidFill>
                  <a:srgbClr val="000000"/>
                </a:solidFill>
              </a:rPr>
              <a:t>, A. (2023). Seeded Sequential LDA: A Semi-Supervised Algorithm for Topic-Specific Analysis of Sentences. In Social Science Computer Review (Vol. 42, Issue 1, pp. 224–248). SAGE Publications. https://doi.org/10.1177/08944393231178605</a:t>
            </a:r>
          </a:p>
          <a:p>
            <a:pPr marL="0" fontAlgn="t">
              <a:spcBef>
                <a:spcPts val="0"/>
              </a:spcBef>
              <a:spcAft>
                <a:spcPts val="0"/>
              </a:spcAft>
            </a:pPr>
            <a:endParaRPr lang="en-IN" sz="1200" dirty="0">
              <a:solidFill>
                <a:srgbClr val="000000"/>
              </a:solidFill>
            </a:endParaRPr>
          </a:p>
          <a:p>
            <a:pPr marL="0" fontAlgn="t">
              <a:spcBef>
                <a:spcPts val="0"/>
              </a:spcBef>
              <a:spcAft>
                <a:spcPts val="0"/>
              </a:spcAft>
            </a:pPr>
            <a:r>
              <a:rPr lang="en-US" sz="1200" dirty="0" err="1">
                <a:solidFill>
                  <a:srgbClr val="000000"/>
                </a:solidFill>
              </a:rPr>
              <a:t>Soysal</a:t>
            </a:r>
            <a:r>
              <a:rPr lang="en-US" sz="1200" dirty="0">
                <a:solidFill>
                  <a:srgbClr val="000000"/>
                </a:solidFill>
              </a:rPr>
              <a:t>, O. A., &amp; Serdar </a:t>
            </a:r>
            <a:r>
              <a:rPr lang="en-US" sz="1200" dirty="0" err="1">
                <a:solidFill>
                  <a:srgbClr val="000000"/>
                </a:solidFill>
              </a:rPr>
              <a:t>Guzel</a:t>
            </a:r>
            <a:r>
              <a:rPr lang="en-US" sz="1200" dirty="0">
                <a:solidFill>
                  <a:srgbClr val="000000"/>
                </a:solidFill>
              </a:rPr>
              <a:t>, M. (2020). An Introduction to Zero-Shot Learning: An Essential Review. In 2020 International Congress on Human-Computer Interaction, Optimization and Robotic Applications (HORA). 2020 International Congress on Human-Computer Interaction, Optimization and Robotic Applications (HORA). IEEE. https://doi.org/10.1109/hora49412.2020.9152859</a:t>
            </a:r>
          </a:p>
          <a:p>
            <a:pPr marL="0" fontAlgn="t">
              <a:spcBef>
                <a:spcPts val="0"/>
              </a:spcBef>
              <a:spcAft>
                <a:spcPts val="0"/>
              </a:spcAft>
            </a:pPr>
            <a:endParaRPr lang="en-US" sz="1200" dirty="0">
              <a:solidFill>
                <a:srgbClr val="000000"/>
              </a:solidFill>
            </a:endParaRPr>
          </a:p>
          <a:p>
            <a:pPr marL="0" fontAlgn="t">
              <a:spcBef>
                <a:spcPts val="0"/>
              </a:spcBef>
              <a:spcAft>
                <a:spcPts val="0"/>
              </a:spcAft>
            </a:pPr>
            <a:r>
              <a:rPr lang="en-US" sz="1200" dirty="0">
                <a:solidFill>
                  <a:srgbClr val="000000"/>
                </a:solidFill>
              </a:rPr>
              <a:t>Wang, M., &amp; Hu, F. (2021). The Application of NLTK Library for Python Natural Language Processing in Corpus Research. In Theory and Practice in Language Studies (Vol. 11, Issue 9, pp. 1041–1049). Academy Publication. https://doi.org/10.17507/tpls.1109.09</a:t>
            </a:r>
          </a:p>
          <a:p>
            <a:pPr marL="0" fontAlgn="t">
              <a:spcBef>
                <a:spcPts val="0"/>
              </a:spcBef>
              <a:spcAft>
                <a:spcPts val="0"/>
              </a:spcAft>
            </a:pPr>
            <a:endParaRPr lang="en-US" sz="1200" dirty="0">
              <a:solidFill>
                <a:srgbClr val="000000"/>
              </a:solidFill>
            </a:endParaRPr>
          </a:p>
          <a:p>
            <a:pPr marL="0" fontAlgn="t">
              <a:spcBef>
                <a:spcPts val="0"/>
              </a:spcBef>
              <a:spcAft>
                <a:spcPts val="0"/>
              </a:spcAft>
            </a:pPr>
            <a:r>
              <a:rPr lang="en-US" sz="1200" dirty="0">
                <a:solidFill>
                  <a:srgbClr val="000000"/>
                </a:solidFill>
              </a:rPr>
              <a:t>Courtney Corley and Rada </a:t>
            </a:r>
            <a:r>
              <a:rPr lang="en-US" sz="1200" dirty="0" err="1">
                <a:solidFill>
                  <a:srgbClr val="000000"/>
                </a:solidFill>
              </a:rPr>
              <a:t>Mihalcea</a:t>
            </a:r>
            <a:r>
              <a:rPr lang="en-US" sz="1200" dirty="0">
                <a:solidFill>
                  <a:srgbClr val="000000"/>
                </a:solidFill>
              </a:rPr>
              <a:t>. 2005. Measuring the semantic similarity of texts. In Proceedings of the ACL Workshop on Empirical Modeling of Semantic Equivalence and Entailment (EMSEE '05). Association for Computational Linguistics, USA, 13–18.</a:t>
            </a:r>
            <a:endParaRPr lang="en-IN" sz="1200" dirty="0">
              <a:solidFill>
                <a:srgbClr val="000000"/>
              </a:solidFill>
            </a:endParaRPr>
          </a:p>
          <a:p>
            <a:pPr marL="0" fontAlgn="t">
              <a:spcBef>
                <a:spcPts val="0"/>
              </a:spcBef>
              <a:spcAft>
                <a:spcPts val="0"/>
              </a:spcAft>
            </a:pPr>
            <a:endParaRPr lang="en-US" sz="1200" dirty="0">
              <a:solidFill>
                <a:srgbClr val="000000"/>
              </a:solidFill>
            </a:endParaRPr>
          </a:p>
          <a:p>
            <a:pPr marL="0" fontAlgn="t">
              <a:spcBef>
                <a:spcPts val="0"/>
              </a:spcBef>
              <a:spcAft>
                <a:spcPts val="0"/>
              </a:spcAft>
            </a:pPr>
            <a:r>
              <a:rPr lang="en-US" sz="1200" dirty="0" err="1">
                <a:solidFill>
                  <a:srgbClr val="000000"/>
                </a:solidFill>
              </a:rPr>
              <a:t>Röder</a:t>
            </a:r>
            <a:r>
              <a:rPr lang="en-US" sz="1200" dirty="0">
                <a:solidFill>
                  <a:srgbClr val="000000"/>
                </a:solidFill>
              </a:rPr>
              <a:t>, M., Both, A., &amp; </a:t>
            </a:r>
            <a:r>
              <a:rPr lang="en-US" sz="1200" dirty="0" err="1">
                <a:solidFill>
                  <a:srgbClr val="000000"/>
                </a:solidFill>
              </a:rPr>
              <a:t>Hinneburg</a:t>
            </a:r>
            <a:r>
              <a:rPr lang="en-US" sz="1200" dirty="0">
                <a:solidFill>
                  <a:srgbClr val="000000"/>
                </a:solidFill>
              </a:rPr>
              <a:t>, A. (2015). Exploring the Space of Topic Coherence Measures. In Proceedings of the Eighth ACM International Conference on Web Search and Data Mining. WSDM 2015: Eighth ACM International Conference on Web Search and Data Mining. ACM. https://doi.org/10.1145/2684822.2685324</a:t>
            </a:r>
            <a:endParaRPr lang="en-IN" sz="1200" dirty="0">
              <a:solidFill>
                <a:srgbClr val="000000"/>
              </a:solidFill>
            </a:endParaRPr>
          </a:p>
          <a:p>
            <a:pPr marL="0" fontAlgn="t">
              <a:spcBef>
                <a:spcPts val="0"/>
              </a:spcBef>
              <a:spcAft>
                <a:spcPts val="0"/>
              </a:spcAft>
            </a:pPr>
            <a:endParaRPr lang="en-IN" sz="1200" dirty="0">
              <a:solidFill>
                <a:srgbClr val="000000"/>
              </a:solidFill>
            </a:endParaRPr>
          </a:p>
        </p:txBody>
      </p:sp>
    </p:spTree>
    <p:extLst>
      <p:ext uri="{BB962C8B-B14F-4D97-AF65-F5344CB8AC3E}">
        <p14:creationId xmlns:p14="http://schemas.microsoft.com/office/powerpoint/2010/main" val="3702441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2F2FA-191D-456A-9DA4-7C62BDEC362C}"/>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31516C6B-7134-4235-9448-4CF70061BC50}"/>
              </a:ext>
            </a:extLst>
          </p:cNvPr>
          <p:cNvSpPr>
            <a:spLocks noGrp="1"/>
          </p:cNvSpPr>
          <p:nvPr>
            <p:ph idx="1"/>
          </p:nvPr>
        </p:nvSpPr>
        <p:spPr>
          <a:xfrm>
            <a:off x="801278" y="1845734"/>
            <a:ext cx="10354402" cy="4460798"/>
          </a:xfrm>
        </p:spPr>
        <p:txBody>
          <a:bodyPr>
            <a:normAutofit fontScale="92500" lnSpcReduction="10000"/>
          </a:bodyPr>
          <a:lstStyle/>
          <a:p>
            <a:pPr marL="0" fontAlgn="t">
              <a:spcBef>
                <a:spcPts val="0"/>
              </a:spcBef>
              <a:spcAft>
                <a:spcPts val="0"/>
              </a:spcAft>
            </a:pPr>
            <a:r>
              <a:rPr lang="en-IN" sz="1200" dirty="0">
                <a:solidFill>
                  <a:srgbClr val="000000"/>
                </a:solidFill>
              </a:rPr>
              <a:t>Alessandro </a:t>
            </a:r>
            <a:r>
              <a:rPr lang="en-IN" sz="1200" dirty="0" err="1">
                <a:solidFill>
                  <a:srgbClr val="000000"/>
                </a:solidFill>
              </a:rPr>
              <a:t>Zangari</a:t>
            </a:r>
            <a:r>
              <a:rPr lang="en-IN" sz="1200" dirty="0">
                <a:solidFill>
                  <a:srgbClr val="000000"/>
                </a:solidFill>
              </a:rPr>
              <a:t>, Matteo </a:t>
            </a:r>
            <a:r>
              <a:rPr lang="en-IN" sz="1200" dirty="0" err="1">
                <a:solidFill>
                  <a:srgbClr val="000000"/>
                </a:solidFill>
              </a:rPr>
              <a:t>Marcuzzo</a:t>
            </a:r>
            <a:r>
              <a:rPr lang="en-IN" sz="1200" dirty="0">
                <a:solidFill>
                  <a:srgbClr val="000000"/>
                </a:solidFill>
              </a:rPr>
              <a:t>, Michele </a:t>
            </a:r>
            <a:r>
              <a:rPr lang="en-IN" sz="1200" dirty="0" err="1">
                <a:solidFill>
                  <a:srgbClr val="000000"/>
                </a:solidFill>
              </a:rPr>
              <a:t>Schiavinato</a:t>
            </a:r>
            <a:r>
              <a:rPr lang="en-IN" sz="1200" dirty="0">
                <a:solidFill>
                  <a:srgbClr val="000000"/>
                </a:solidFill>
              </a:rPr>
              <a:t>, Andrea </a:t>
            </a:r>
            <a:r>
              <a:rPr lang="en-IN" sz="1200" dirty="0" err="1">
                <a:solidFill>
                  <a:srgbClr val="000000"/>
                </a:solidFill>
              </a:rPr>
              <a:t>Gasparetto</a:t>
            </a:r>
            <a:r>
              <a:rPr lang="en-IN" sz="1200" dirty="0">
                <a:solidFill>
                  <a:srgbClr val="000000"/>
                </a:solidFill>
              </a:rPr>
              <a:t>, Andrea Albarelli, Ticket automation: An insight into current research with applications to multi-level classification scenarios, Expert Systems with Applications, Volume 225, 2023</a:t>
            </a:r>
          </a:p>
          <a:p>
            <a:pPr marL="0" fontAlgn="t">
              <a:spcBef>
                <a:spcPts val="0"/>
              </a:spcBef>
              <a:spcAft>
                <a:spcPts val="0"/>
              </a:spcAft>
            </a:pPr>
            <a:endParaRPr lang="en-IN" sz="1200" dirty="0">
              <a:solidFill>
                <a:srgbClr val="000000"/>
              </a:solidFill>
            </a:endParaRPr>
          </a:p>
          <a:p>
            <a:pPr marL="0" fontAlgn="t">
              <a:spcBef>
                <a:spcPts val="0"/>
              </a:spcBef>
              <a:spcAft>
                <a:spcPts val="0"/>
              </a:spcAft>
            </a:pPr>
            <a:endParaRPr lang="en-IN" sz="1200" dirty="0">
              <a:solidFill>
                <a:srgbClr val="000000"/>
              </a:solidFill>
            </a:endParaRPr>
          </a:p>
          <a:p>
            <a:pPr marL="0" fontAlgn="t">
              <a:spcBef>
                <a:spcPts val="0"/>
              </a:spcBef>
              <a:spcAft>
                <a:spcPts val="0"/>
              </a:spcAft>
            </a:pPr>
            <a:r>
              <a:rPr lang="en-IN" sz="1200" dirty="0">
                <a:solidFill>
                  <a:srgbClr val="000000"/>
                </a:solidFill>
              </a:rPr>
              <a:t>Gabriele </a:t>
            </a:r>
            <a:r>
              <a:rPr lang="en-IN" sz="1200" dirty="0" err="1">
                <a:solidFill>
                  <a:srgbClr val="000000"/>
                </a:solidFill>
              </a:rPr>
              <a:t>Papadia</a:t>
            </a:r>
            <a:r>
              <a:rPr lang="en-IN" sz="1200" dirty="0">
                <a:solidFill>
                  <a:srgbClr val="000000"/>
                </a:solidFill>
              </a:rPr>
              <a:t>, Massimo Pacella, Massimiliano Perrone, and Vincenzo </a:t>
            </a:r>
            <a:r>
              <a:rPr lang="en-IN" sz="1200" dirty="0" err="1">
                <a:solidFill>
                  <a:srgbClr val="000000"/>
                </a:solidFill>
              </a:rPr>
              <a:t>Giliberti</a:t>
            </a:r>
            <a:r>
              <a:rPr lang="en-IN" sz="1200" dirty="0">
                <a:solidFill>
                  <a:srgbClr val="000000"/>
                </a:solidFill>
              </a:rPr>
              <a:t>. A comparison of different topic modeling methods through a real case study of </a:t>
            </a:r>
            <a:r>
              <a:rPr lang="en-IN" sz="1200" dirty="0" err="1">
                <a:solidFill>
                  <a:srgbClr val="000000"/>
                </a:solidFill>
              </a:rPr>
              <a:t>italian</a:t>
            </a:r>
            <a:r>
              <a:rPr lang="en-IN" sz="1200" dirty="0">
                <a:solidFill>
                  <a:srgbClr val="000000"/>
                </a:solidFill>
              </a:rPr>
              <a:t> customer care. Algorithms, 16(2):94, February 2023. </a:t>
            </a:r>
          </a:p>
          <a:p>
            <a:pPr marL="0" fontAlgn="t">
              <a:spcBef>
                <a:spcPts val="0"/>
              </a:spcBef>
              <a:spcAft>
                <a:spcPts val="0"/>
              </a:spcAft>
            </a:pPr>
            <a:endParaRPr lang="en-IN" sz="1200" dirty="0">
              <a:solidFill>
                <a:srgbClr val="000000"/>
              </a:solidFill>
            </a:endParaRPr>
          </a:p>
          <a:p>
            <a:pPr marL="0" fontAlgn="t">
              <a:spcBef>
                <a:spcPts val="0"/>
              </a:spcBef>
              <a:spcAft>
                <a:spcPts val="0"/>
              </a:spcAft>
            </a:pPr>
            <a:r>
              <a:rPr lang="en-US" sz="1200" dirty="0" err="1">
                <a:solidFill>
                  <a:srgbClr val="000000"/>
                </a:solidFill>
              </a:rPr>
              <a:t>Schopf</a:t>
            </a:r>
            <a:r>
              <a:rPr lang="en-US" sz="1200" dirty="0">
                <a:solidFill>
                  <a:srgbClr val="000000"/>
                </a:solidFill>
              </a:rPr>
              <a:t>, T., Braun, D., &amp; Matthes, F. (2022). Evaluating Unsupervised Text Classification: Zero-shot and Similarity-based Approaches. In Proceedings of the 2022 6th International Conference on Natural Language Processing and Information Retrieval. NLPIR 2022: 2022 6th International Conference on Natural Language Processing and Information Retrieval. ACM. https://doi.org/10.1145/3582768.3582795</a:t>
            </a:r>
            <a:endParaRPr lang="en-IN" sz="1200" dirty="0">
              <a:solidFill>
                <a:srgbClr val="000000"/>
              </a:solidFill>
            </a:endParaRPr>
          </a:p>
          <a:p>
            <a:pPr marL="0" fontAlgn="t">
              <a:spcBef>
                <a:spcPts val="0"/>
              </a:spcBef>
              <a:spcAft>
                <a:spcPts val="0"/>
              </a:spcAft>
            </a:pPr>
            <a:endParaRPr lang="en-IN" sz="1200" dirty="0">
              <a:solidFill>
                <a:srgbClr val="000000"/>
              </a:solidFill>
            </a:endParaRPr>
          </a:p>
          <a:p>
            <a:pPr marL="0" fontAlgn="t">
              <a:spcBef>
                <a:spcPts val="0"/>
              </a:spcBef>
              <a:spcAft>
                <a:spcPts val="0"/>
              </a:spcAft>
            </a:pPr>
            <a:r>
              <a:rPr lang="en-IN" sz="1200" dirty="0" err="1">
                <a:solidFill>
                  <a:srgbClr val="000000"/>
                </a:solidFill>
              </a:rPr>
              <a:t>Murshed</a:t>
            </a:r>
            <a:r>
              <a:rPr lang="en-IN" sz="1200" dirty="0">
                <a:solidFill>
                  <a:srgbClr val="000000"/>
                </a:solidFill>
              </a:rPr>
              <a:t>, B. A. H., </a:t>
            </a:r>
            <a:r>
              <a:rPr lang="en-IN" sz="1200" dirty="0" err="1">
                <a:solidFill>
                  <a:srgbClr val="000000"/>
                </a:solidFill>
              </a:rPr>
              <a:t>Mallappa</a:t>
            </a:r>
            <a:r>
              <a:rPr lang="en-IN" sz="1200" dirty="0">
                <a:solidFill>
                  <a:srgbClr val="000000"/>
                </a:solidFill>
              </a:rPr>
              <a:t>, S., </a:t>
            </a:r>
            <a:r>
              <a:rPr lang="en-IN" sz="1200" dirty="0" err="1">
                <a:solidFill>
                  <a:srgbClr val="000000"/>
                </a:solidFill>
              </a:rPr>
              <a:t>Abawajy</a:t>
            </a:r>
            <a:r>
              <a:rPr lang="en-IN" sz="1200" dirty="0">
                <a:solidFill>
                  <a:srgbClr val="000000"/>
                </a:solidFill>
              </a:rPr>
              <a:t>, J., Saif, M. A. N., Al-ariki, H. D. E., &amp; </a:t>
            </a:r>
            <a:r>
              <a:rPr lang="en-IN" sz="1200" dirty="0" err="1">
                <a:solidFill>
                  <a:srgbClr val="000000"/>
                </a:solidFill>
              </a:rPr>
              <a:t>Abdulwahab</a:t>
            </a:r>
            <a:r>
              <a:rPr lang="en-IN" sz="1200" dirty="0">
                <a:solidFill>
                  <a:srgbClr val="000000"/>
                </a:solidFill>
              </a:rPr>
              <a:t>, H. M. (2022). Short text topic modelling approaches in the context of big data: taxonomy, survey, and analysis. In Artificial Intelligence Review (Vol. 56, Issue 6, pp. 5133–5260). Springer Science and Business Media LLC. https://doi.org/10.1007/s10462-022-10254-w</a:t>
            </a:r>
          </a:p>
          <a:p>
            <a:pPr marL="0" fontAlgn="t">
              <a:spcBef>
                <a:spcPts val="0"/>
              </a:spcBef>
              <a:spcAft>
                <a:spcPts val="0"/>
              </a:spcAft>
            </a:pPr>
            <a:endParaRPr lang="en-IN" sz="1200" dirty="0">
              <a:solidFill>
                <a:srgbClr val="000000"/>
              </a:solidFill>
            </a:endParaRPr>
          </a:p>
          <a:p>
            <a:pPr marL="0" fontAlgn="t">
              <a:spcBef>
                <a:spcPts val="0"/>
              </a:spcBef>
              <a:spcAft>
                <a:spcPts val="0"/>
              </a:spcAft>
            </a:pPr>
            <a:r>
              <a:rPr lang="en-IN" sz="1200" dirty="0">
                <a:solidFill>
                  <a:srgbClr val="000000"/>
                </a:solidFill>
              </a:rPr>
              <a:t>C. </a:t>
            </a:r>
            <a:r>
              <a:rPr lang="en-IN" sz="1200" dirty="0" err="1">
                <a:solidFill>
                  <a:srgbClr val="000000"/>
                </a:solidFill>
              </a:rPr>
              <a:t>Pidej</a:t>
            </a:r>
            <a:r>
              <a:rPr lang="en-IN" sz="1200" dirty="0">
                <a:solidFill>
                  <a:srgbClr val="000000"/>
                </a:solidFill>
              </a:rPr>
              <a:t> and S. </a:t>
            </a:r>
            <a:r>
              <a:rPr lang="en-IN" sz="1200" dirty="0" err="1">
                <a:solidFill>
                  <a:srgbClr val="000000"/>
                </a:solidFill>
              </a:rPr>
              <a:t>Thaicharoen</a:t>
            </a:r>
            <a:r>
              <a:rPr lang="en-IN" sz="1200" dirty="0">
                <a:solidFill>
                  <a:srgbClr val="000000"/>
                </a:solidFill>
              </a:rPr>
              <a:t>, "Bilingual IT Service Desk Ticket Classification Using Language Model Pre-training Techniques," 2021 16th International Joint Symposium on Artificial Intelligence and Natural Language Processing (</a:t>
            </a:r>
            <a:r>
              <a:rPr lang="en-IN" sz="1200" dirty="0" err="1">
                <a:solidFill>
                  <a:srgbClr val="000000"/>
                </a:solidFill>
              </a:rPr>
              <a:t>iSAI</a:t>
            </a:r>
            <a:r>
              <a:rPr lang="en-IN" sz="1200" dirty="0">
                <a:solidFill>
                  <a:srgbClr val="000000"/>
                </a:solidFill>
              </a:rPr>
              <a:t>-NLP), Ayutthaya, Thailand, 2021, pp. 1-6, </a:t>
            </a:r>
            <a:r>
              <a:rPr lang="en-IN" sz="1200" dirty="0" err="1">
                <a:solidFill>
                  <a:srgbClr val="000000"/>
                </a:solidFill>
              </a:rPr>
              <a:t>doi</a:t>
            </a:r>
            <a:r>
              <a:rPr lang="en-IN" sz="1200" dirty="0">
                <a:solidFill>
                  <a:srgbClr val="000000"/>
                </a:solidFill>
              </a:rPr>
              <a:t>: 10.1109/iSAI-NLP54397.2021.9678179.</a:t>
            </a:r>
          </a:p>
          <a:p>
            <a:pPr marL="0" fontAlgn="t">
              <a:spcBef>
                <a:spcPts val="0"/>
              </a:spcBef>
              <a:spcAft>
                <a:spcPts val="0"/>
              </a:spcAft>
            </a:pPr>
            <a:endParaRPr lang="en-IN" sz="1200" dirty="0">
              <a:solidFill>
                <a:srgbClr val="000000"/>
              </a:solidFill>
            </a:endParaRPr>
          </a:p>
          <a:p>
            <a:pPr marL="0" fontAlgn="t">
              <a:spcBef>
                <a:spcPts val="0"/>
              </a:spcBef>
              <a:spcAft>
                <a:spcPts val="0"/>
              </a:spcAft>
            </a:pPr>
            <a:endParaRPr lang="en-IN" sz="1200" dirty="0">
              <a:solidFill>
                <a:srgbClr val="000000"/>
              </a:solidFill>
            </a:endParaRPr>
          </a:p>
          <a:p>
            <a:pPr marL="0" fontAlgn="t">
              <a:spcBef>
                <a:spcPts val="0"/>
              </a:spcBef>
              <a:spcAft>
                <a:spcPts val="0"/>
              </a:spcAft>
            </a:pPr>
            <a:r>
              <a:rPr lang="en-IN" sz="1200" dirty="0" err="1">
                <a:solidFill>
                  <a:srgbClr val="000000"/>
                </a:solidFill>
              </a:rPr>
              <a:t>Zicari</a:t>
            </a:r>
            <a:r>
              <a:rPr lang="en-IN" sz="1200" dirty="0">
                <a:solidFill>
                  <a:srgbClr val="000000"/>
                </a:solidFill>
              </a:rPr>
              <a:t> P., </a:t>
            </a:r>
            <a:r>
              <a:rPr lang="en-IN" sz="1200" dirty="0" err="1">
                <a:solidFill>
                  <a:srgbClr val="000000"/>
                </a:solidFill>
              </a:rPr>
              <a:t>Folino</a:t>
            </a:r>
            <a:r>
              <a:rPr lang="en-IN" sz="1200" dirty="0">
                <a:solidFill>
                  <a:srgbClr val="000000"/>
                </a:solidFill>
              </a:rPr>
              <a:t> G., </a:t>
            </a:r>
            <a:r>
              <a:rPr lang="en-IN" sz="1200" dirty="0" err="1">
                <a:solidFill>
                  <a:srgbClr val="000000"/>
                </a:solidFill>
              </a:rPr>
              <a:t>Guarascio</a:t>
            </a:r>
            <a:r>
              <a:rPr lang="en-IN" sz="1200" dirty="0">
                <a:solidFill>
                  <a:srgbClr val="000000"/>
                </a:solidFill>
              </a:rPr>
              <a:t> M., Pontieri L. Discovering accurate deep learning based predictive models for automatic customer support ticket classification. Proceedings of the 36th annual </a:t>
            </a:r>
            <a:r>
              <a:rPr lang="en-IN" sz="1200" dirty="0" err="1">
                <a:solidFill>
                  <a:srgbClr val="000000"/>
                </a:solidFill>
              </a:rPr>
              <a:t>acm</a:t>
            </a:r>
            <a:r>
              <a:rPr lang="en-IN" sz="1200" dirty="0">
                <a:solidFill>
                  <a:srgbClr val="000000"/>
                </a:solidFill>
              </a:rPr>
              <a:t> symposium on applied computing, Association for Computing Machinery, New York, NY, USA (2021), pp. 1098-1101</a:t>
            </a:r>
          </a:p>
          <a:p>
            <a:pPr marL="0" fontAlgn="t">
              <a:spcBef>
                <a:spcPts val="0"/>
              </a:spcBef>
              <a:spcAft>
                <a:spcPts val="0"/>
              </a:spcAft>
            </a:pPr>
            <a:endParaRPr lang="en-IN" sz="1200" dirty="0">
              <a:solidFill>
                <a:srgbClr val="000000"/>
              </a:solidFill>
            </a:endParaRPr>
          </a:p>
          <a:p>
            <a:pPr marL="0" fontAlgn="t">
              <a:spcBef>
                <a:spcPts val="0"/>
              </a:spcBef>
              <a:spcAft>
                <a:spcPts val="0"/>
              </a:spcAft>
            </a:pPr>
            <a:r>
              <a:rPr lang="en-US" sz="1200" dirty="0">
                <a:solidFill>
                  <a:srgbClr val="000000"/>
                </a:solidFill>
              </a:rPr>
              <a:t> Al-</a:t>
            </a:r>
            <a:r>
              <a:rPr lang="en-US" sz="1200" dirty="0" err="1">
                <a:solidFill>
                  <a:srgbClr val="000000"/>
                </a:solidFill>
              </a:rPr>
              <a:t>Hawari</a:t>
            </a:r>
            <a:r>
              <a:rPr lang="en-US" sz="1200" dirty="0">
                <a:solidFill>
                  <a:srgbClr val="000000"/>
                </a:solidFill>
              </a:rPr>
              <a:t> F., Barham H., A machine learning based help desk system for IT service management</a:t>
            </a:r>
          </a:p>
          <a:p>
            <a:pPr marL="0" fontAlgn="t">
              <a:spcBef>
                <a:spcPts val="0"/>
              </a:spcBef>
              <a:spcAft>
                <a:spcPts val="0"/>
              </a:spcAft>
            </a:pPr>
            <a:r>
              <a:rPr lang="en-US" sz="1200" dirty="0">
                <a:solidFill>
                  <a:srgbClr val="000000"/>
                </a:solidFill>
              </a:rPr>
              <a:t>Journal of King Saud University - Computer and Information Sciences, 33 (6) (2021), pp. 702-718, 10.1016/j.jksuci.2019.04.001</a:t>
            </a:r>
          </a:p>
          <a:p>
            <a:pPr marL="0" fontAlgn="t">
              <a:spcBef>
                <a:spcPts val="0"/>
              </a:spcBef>
              <a:spcAft>
                <a:spcPts val="0"/>
              </a:spcAft>
            </a:pPr>
            <a:endParaRPr lang="en-US" sz="1200" dirty="0">
              <a:solidFill>
                <a:srgbClr val="000000"/>
              </a:solidFill>
            </a:endParaRPr>
          </a:p>
          <a:p>
            <a:pPr marL="0" fontAlgn="t">
              <a:spcBef>
                <a:spcPts val="0"/>
              </a:spcBef>
              <a:spcAft>
                <a:spcPts val="0"/>
              </a:spcAft>
            </a:pPr>
            <a:r>
              <a:rPr lang="en-US" sz="1200" dirty="0">
                <a:solidFill>
                  <a:srgbClr val="000000"/>
                </a:solidFill>
              </a:rPr>
              <a:t>A </a:t>
            </a:r>
            <a:r>
              <a:rPr lang="en-US" altLang="en-US" sz="1200" dirty="0" err="1">
                <a:solidFill>
                  <a:srgbClr val="000000"/>
                </a:solidFill>
              </a:rPr>
              <a:t>Kishaloy</a:t>
            </a:r>
            <a:r>
              <a:rPr lang="en-US" altLang="en-US" sz="1200" dirty="0">
                <a:solidFill>
                  <a:srgbClr val="000000"/>
                </a:solidFill>
              </a:rPr>
              <a:t> Task-Halder et al, Aware Representation of Sentences for Generic Text Classification, </a:t>
            </a:r>
            <a:r>
              <a:rPr lang="en-US" altLang="en-US" sz="1200" dirty="0" err="1">
                <a:solidFill>
                  <a:srgbClr val="000000"/>
                </a:solidFill>
              </a:rPr>
              <a:t>roceedings</a:t>
            </a:r>
            <a:r>
              <a:rPr lang="en-US" altLang="en-US" sz="1200" dirty="0">
                <a:solidFill>
                  <a:srgbClr val="000000"/>
                </a:solidFill>
              </a:rPr>
              <a:t> of the 28th International Conference on Computational Linguistics, 2020</a:t>
            </a:r>
          </a:p>
          <a:p>
            <a:pPr marL="0" fontAlgn="t">
              <a:spcBef>
                <a:spcPts val="0"/>
              </a:spcBef>
              <a:spcAft>
                <a:spcPts val="0"/>
              </a:spcAft>
            </a:pPr>
            <a:endParaRPr lang="en-US" sz="1200" dirty="0">
              <a:solidFill>
                <a:srgbClr val="000000"/>
              </a:solidFill>
            </a:endParaRPr>
          </a:p>
          <a:p>
            <a:pPr marL="0" fontAlgn="t">
              <a:spcBef>
                <a:spcPts val="0"/>
              </a:spcBef>
              <a:spcAft>
                <a:spcPts val="0"/>
              </a:spcAft>
            </a:pPr>
            <a:r>
              <a:rPr lang="en-IN" sz="1200" dirty="0">
                <a:solidFill>
                  <a:srgbClr val="000000"/>
                </a:solidFill>
              </a:rPr>
              <a:t>Jacob Devlin, Ming-Wei Chang, Kenton Lee, and Kristina Toutanova. BERT: Pre-training of deep bidirectional transformers for language understanding. 2018. </a:t>
            </a:r>
          </a:p>
          <a:p>
            <a:pPr marL="0" fontAlgn="t">
              <a:spcBef>
                <a:spcPts val="0"/>
              </a:spcBef>
              <a:spcAft>
                <a:spcPts val="0"/>
              </a:spcAft>
            </a:pPr>
            <a:endParaRPr lang="en-IN" sz="1200" dirty="0">
              <a:solidFill>
                <a:srgbClr val="000000"/>
              </a:solidFill>
            </a:endParaRPr>
          </a:p>
          <a:p>
            <a:pPr marL="0" fontAlgn="t">
              <a:spcBef>
                <a:spcPts val="0"/>
              </a:spcBef>
              <a:spcAft>
                <a:spcPts val="0"/>
              </a:spcAft>
            </a:pPr>
            <a:r>
              <a:rPr lang="en-IN" sz="1200" dirty="0">
                <a:solidFill>
                  <a:srgbClr val="000000"/>
                </a:solidFill>
              </a:rPr>
              <a:t>Koehler, Jana, et al. "Towards intelligent process support for customer service desks: Extracting problem descriptions from noisy and multi-lingual texts." Business Process Management Workshops: BPM 2017 International Workshops, Barcelona, Spain, September 10-11, 2017, Revised Papers 15. Springer International Publishing, 2018.</a:t>
            </a:r>
          </a:p>
        </p:txBody>
      </p:sp>
    </p:spTree>
    <p:extLst>
      <p:ext uri="{BB962C8B-B14F-4D97-AF65-F5344CB8AC3E}">
        <p14:creationId xmlns:p14="http://schemas.microsoft.com/office/powerpoint/2010/main" val="420024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2CEA-5C25-41B2-BE6B-086CD2238A6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30C70A4-017A-40B5-B774-099D4105676D}"/>
              </a:ext>
            </a:extLst>
          </p:cNvPr>
          <p:cNvSpPr>
            <a:spLocks noGrp="1"/>
          </p:cNvSpPr>
          <p:nvPr>
            <p:ph idx="1"/>
          </p:nvPr>
        </p:nvSpPr>
        <p:spPr/>
        <p:txBody>
          <a:bodyPr>
            <a:normAutofit lnSpcReduction="10000"/>
          </a:bodyPr>
          <a:lstStyle/>
          <a:p>
            <a:pPr>
              <a:buFont typeface="Arial" panose="020B0604020202020204" pitchFamily="34" charset="0"/>
              <a:buChar char="•"/>
            </a:pPr>
            <a:endParaRPr lang="en-US" sz="1800" dirty="0"/>
          </a:p>
          <a:p>
            <a:pPr>
              <a:buFont typeface="Arial" panose="020B0604020202020204" pitchFamily="34" charset="0"/>
              <a:buChar char="•"/>
            </a:pPr>
            <a:r>
              <a:rPr lang="en-US" sz="1800" dirty="0"/>
              <a:t>Customer support is one of the main aspects of any business – products or services for retaining customers and a key goodwill feature that can lead to further market capture.</a:t>
            </a:r>
          </a:p>
          <a:p>
            <a:pPr>
              <a:buFont typeface="Arial" panose="020B0604020202020204" pitchFamily="34" charset="0"/>
              <a:buChar char="•"/>
            </a:pPr>
            <a:r>
              <a:rPr lang="en-US" sz="1800" dirty="0"/>
              <a:t>Support request is received in multiple ways. Customer requests in social media, </a:t>
            </a:r>
            <a:r>
              <a:rPr lang="en-IN" sz="1800" dirty="0"/>
              <a:t>call helpline number, email customer support mailbox, use product/service chatbot, visits service centre etc. All these get aggregated in an IT ticket management tools.</a:t>
            </a:r>
          </a:p>
          <a:p>
            <a:pPr>
              <a:buFont typeface="Arial" panose="020B0604020202020204" pitchFamily="34" charset="0"/>
              <a:buChar char="•"/>
            </a:pPr>
            <a:r>
              <a:rPr lang="en-IN" sz="1800" dirty="0"/>
              <a:t>All the support tickets needs to be classified to the correct product/service problem area in order to provide the right support within expected Service Level Agreements (SLA). Breach of SLA leads to huge financial penalty &amp; loss of goodwill.</a:t>
            </a:r>
          </a:p>
          <a:p>
            <a:pPr>
              <a:buFont typeface="Arial" panose="020B0604020202020204" pitchFamily="34" charset="0"/>
              <a:buChar char="•"/>
            </a:pPr>
            <a:r>
              <a:rPr lang="en-IN" sz="1800" dirty="0"/>
              <a:t>In order to provide timely support within agreed SLA there is need to classify the IT tickets accurately and fast.</a:t>
            </a:r>
          </a:p>
          <a:p>
            <a:pPr>
              <a:buFont typeface="Arial" panose="020B0604020202020204" pitchFamily="34" charset="0"/>
              <a:buChar char="•"/>
            </a:pPr>
            <a:r>
              <a:rPr lang="en-IN" sz="1800" dirty="0"/>
              <a:t> Practical industry scenarios do not generally require either a supervised or an unsupervised classification and generally requires a semi-supervised short text classification.</a:t>
            </a:r>
          </a:p>
        </p:txBody>
      </p:sp>
    </p:spTree>
    <p:extLst>
      <p:ext uri="{BB962C8B-B14F-4D97-AF65-F5344CB8AC3E}">
        <p14:creationId xmlns:p14="http://schemas.microsoft.com/office/powerpoint/2010/main" val="3668489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8FCF-C55F-B1A6-D6BF-69D221211189}"/>
              </a:ext>
            </a:extLst>
          </p:cNvPr>
          <p:cNvSpPr>
            <a:spLocks noGrp="1"/>
          </p:cNvSpPr>
          <p:nvPr>
            <p:ph type="title"/>
          </p:nvPr>
        </p:nvSpPr>
        <p:spPr/>
        <p:txBody>
          <a:bodyPr/>
          <a:lstStyle/>
          <a:p>
            <a:r>
              <a:rPr lang="en-US" dirty="0"/>
              <a:t>CHALLENGES</a:t>
            </a:r>
            <a:endParaRPr lang="en-IN" dirty="0"/>
          </a:p>
        </p:txBody>
      </p:sp>
      <p:sp>
        <p:nvSpPr>
          <p:cNvPr id="3" name="Content Placeholder 2">
            <a:extLst>
              <a:ext uri="{FF2B5EF4-FFF2-40B4-BE49-F238E27FC236}">
                <a16:creationId xmlns:a16="http://schemas.microsoft.com/office/drawing/2014/main" id="{C4AF919F-E5C5-7E1F-D162-D430CE007394}"/>
              </a:ext>
            </a:extLst>
          </p:cNvPr>
          <p:cNvSpPr>
            <a:spLocks noGrp="1"/>
          </p:cNvSpPr>
          <p:nvPr>
            <p:ph idx="1"/>
          </p:nvPr>
        </p:nvSpPr>
        <p:spPr/>
        <p:txBody>
          <a:bodyPr/>
          <a:lstStyle/>
          <a:p>
            <a:pPr>
              <a:buFont typeface="Arial" panose="020B0604020202020204" pitchFamily="34" charset="0"/>
              <a:buChar char="•"/>
            </a:pPr>
            <a:r>
              <a:rPr lang="en-US" dirty="0"/>
              <a:t>IT ticket text is user generated content (UGC) and is short-text with limited count of words.</a:t>
            </a:r>
          </a:p>
          <a:p>
            <a:pPr>
              <a:buFont typeface="Arial" panose="020B0604020202020204" pitchFamily="34" charset="0"/>
              <a:buChar char="•"/>
            </a:pPr>
            <a:r>
              <a:rPr lang="en-US" dirty="0"/>
              <a:t>IT ticket text might contain domain related jargons. Hence, it is challenging to come up with a generic topic classification model which is domain agnostic.</a:t>
            </a:r>
          </a:p>
          <a:p>
            <a:pPr>
              <a:buFont typeface="Arial" panose="020B0604020202020204" pitchFamily="34" charset="0"/>
              <a:buChar char="•"/>
            </a:pPr>
            <a:r>
              <a:rPr lang="en-US" dirty="0"/>
              <a:t>IT ticket text might be composed of different languages due to the globalization effect.</a:t>
            </a:r>
          </a:p>
          <a:p>
            <a:pPr>
              <a:buFont typeface="Arial" panose="020B0604020202020204" pitchFamily="34" charset="0"/>
              <a:buChar char="•"/>
            </a:pPr>
            <a:r>
              <a:rPr lang="en-US" dirty="0"/>
              <a:t>IT tickets might require topic categorization and sub-categorization depending on the product/service.</a:t>
            </a:r>
          </a:p>
          <a:p>
            <a:pPr>
              <a:buFont typeface="Arial" panose="020B0604020202020204" pitchFamily="34" charset="0"/>
              <a:buChar char="•"/>
            </a:pPr>
            <a:r>
              <a:rPr lang="en-US" dirty="0"/>
              <a:t>IT ticket text might contain private, confidential &amp; restricted text, hence we need to mask or remove these texts before applying the classification model. </a:t>
            </a:r>
          </a:p>
          <a:p>
            <a:pPr>
              <a:buFont typeface="Arial" panose="020B0604020202020204" pitchFamily="34" charset="0"/>
              <a:buChar char="•"/>
            </a:pPr>
            <a:r>
              <a:rPr lang="en-US" dirty="0"/>
              <a:t>There exists very few non-English IT ticket datasets.</a:t>
            </a:r>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IN" dirty="0"/>
          </a:p>
        </p:txBody>
      </p:sp>
    </p:spTree>
    <p:extLst>
      <p:ext uri="{BB962C8B-B14F-4D97-AF65-F5344CB8AC3E}">
        <p14:creationId xmlns:p14="http://schemas.microsoft.com/office/powerpoint/2010/main" val="3475765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B75B-729A-4FA6-93F5-2A672F307961}"/>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3F6729F1-57EB-48BF-ABA2-7819BCDC3610}"/>
              </a:ext>
            </a:extLst>
          </p:cNvPr>
          <p:cNvSpPr>
            <a:spLocks noGrp="1"/>
          </p:cNvSpPr>
          <p:nvPr>
            <p:ph idx="1"/>
          </p:nvPr>
        </p:nvSpPr>
        <p:spPr/>
        <p:txBody>
          <a:bodyPr>
            <a:normAutofit/>
          </a:bodyPr>
          <a:lstStyle/>
          <a:p>
            <a:endParaRPr lang="en-US" sz="1600" b="1" dirty="0"/>
          </a:p>
          <a:p>
            <a:endParaRPr lang="en-US" sz="1600" b="1" dirty="0"/>
          </a:p>
          <a:p>
            <a:r>
              <a:rPr lang="en-US" sz="2400" b="1" dirty="0"/>
              <a:t>Given a large corpus of IT tickets in English, we need to optimally categorize and segregate the tickets. </a:t>
            </a:r>
          </a:p>
          <a:p>
            <a:endParaRPr lang="en-US" sz="1600" dirty="0"/>
          </a:p>
        </p:txBody>
      </p:sp>
    </p:spTree>
    <p:extLst>
      <p:ext uri="{BB962C8B-B14F-4D97-AF65-F5344CB8AC3E}">
        <p14:creationId xmlns:p14="http://schemas.microsoft.com/office/powerpoint/2010/main" val="4013632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FBCD6-9D78-40F8-BB94-5D7471F6ECFD}"/>
              </a:ext>
            </a:extLst>
          </p:cNvPr>
          <p:cNvSpPr>
            <a:spLocks noGrp="1"/>
          </p:cNvSpPr>
          <p:nvPr>
            <p:ph type="title"/>
          </p:nvPr>
        </p:nvSpPr>
        <p:spPr/>
        <p:txBody>
          <a:bodyPr/>
          <a:lstStyle/>
          <a:p>
            <a:r>
              <a:rPr lang="en-US" dirty="0"/>
              <a:t>PROJECT OBJECTIVES</a:t>
            </a:r>
            <a:endParaRPr lang="en-IN" dirty="0"/>
          </a:p>
        </p:txBody>
      </p:sp>
      <p:sp>
        <p:nvSpPr>
          <p:cNvPr id="3" name="Content Placeholder 2">
            <a:extLst>
              <a:ext uri="{FF2B5EF4-FFF2-40B4-BE49-F238E27FC236}">
                <a16:creationId xmlns:a16="http://schemas.microsoft.com/office/drawing/2014/main" id="{9170A8D2-FCBE-4EB6-A0DC-4D2B9B0CBFEE}"/>
              </a:ext>
            </a:extLst>
          </p:cNvPr>
          <p:cNvSpPr>
            <a:spLocks noGrp="1"/>
          </p:cNvSpPr>
          <p:nvPr>
            <p:ph idx="1"/>
          </p:nvPr>
        </p:nvSpPr>
        <p:spPr/>
        <p:txBody>
          <a:bodyPr/>
          <a:lstStyle/>
          <a:p>
            <a:pPr>
              <a:buFont typeface="Wingdings" panose="05000000000000000000" pitchFamily="2" charset="2"/>
              <a:buChar char="q"/>
            </a:pPr>
            <a:r>
              <a:rPr lang="en-US" sz="2000" dirty="0"/>
              <a:t>Project Objective 1 (PO1) – Study existing NLP pre-processing techniques and Topic Models for classification especially in the context of IT tickets.</a:t>
            </a:r>
          </a:p>
          <a:p>
            <a:pPr>
              <a:buFont typeface="Wingdings" panose="05000000000000000000" pitchFamily="2" charset="2"/>
              <a:buChar char="q"/>
            </a:pPr>
            <a:endParaRPr lang="en-US" sz="2000" dirty="0"/>
          </a:p>
          <a:p>
            <a:pPr>
              <a:buFont typeface="Wingdings" panose="05000000000000000000" pitchFamily="2" charset="2"/>
              <a:buChar char="q"/>
            </a:pPr>
            <a:r>
              <a:rPr lang="en-US" sz="2000" dirty="0"/>
              <a:t>Project Objective 2 (PO2) – Study existing Topic Modeling evaluation metrics.</a:t>
            </a:r>
          </a:p>
          <a:p>
            <a:pPr>
              <a:buFont typeface="Wingdings" panose="05000000000000000000" pitchFamily="2" charset="2"/>
              <a:buChar char="q"/>
            </a:pPr>
            <a:endParaRPr lang="en-US" sz="2000" dirty="0"/>
          </a:p>
          <a:p>
            <a:pPr>
              <a:buFont typeface="Wingdings" panose="05000000000000000000" pitchFamily="2" charset="2"/>
              <a:buChar char="q"/>
            </a:pPr>
            <a:r>
              <a:rPr lang="en-US" sz="2000" dirty="0"/>
              <a:t>Project Objective 3 (PO3) – Propose a novel multi shot text classification model intended for IT tickets</a:t>
            </a:r>
          </a:p>
        </p:txBody>
      </p:sp>
    </p:spTree>
    <p:extLst>
      <p:ext uri="{BB962C8B-B14F-4D97-AF65-F5344CB8AC3E}">
        <p14:creationId xmlns:p14="http://schemas.microsoft.com/office/powerpoint/2010/main" val="2894459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19E93-C15F-6213-AB48-0171E7506867}"/>
              </a:ext>
            </a:extLst>
          </p:cNvPr>
          <p:cNvSpPr>
            <a:spLocks noGrp="1"/>
          </p:cNvSpPr>
          <p:nvPr>
            <p:ph type="title"/>
          </p:nvPr>
        </p:nvSpPr>
        <p:spPr>
          <a:xfrm>
            <a:off x="1134987" y="823932"/>
            <a:ext cx="10058400" cy="731492"/>
          </a:xfrm>
        </p:spPr>
        <p:txBody>
          <a:bodyPr/>
          <a:lstStyle/>
          <a:p>
            <a:r>
              <a:rPr lang="en-US" dirty="0"/>
              <a:t>DATASETS</a:t>
            </a:r>
            <a:endParaRPr lang="en-IN" dirty="0"/>
          </a:p>
        </p:txBody>
      </p:sp>
      <p:sp>
        <p:nvSpPr>
          <p:cNvPr id="3" name="Content Placeholder 2">
            <a:extLst>
              <a:ext uri="{FF2B5EF4-FFF2-40B4-BE49-F238E27FC236}">
                <a16:creationId xmlns:a16="http://schemas.microsoft.com/office/drawing/2014/main" id="{B343E210-E680-2CC0-D186-FADE08E5CEE7}"/>
              </a:ext>
            </a:extLst>
          </p:cNvPr>
          <p:cNvSpPr>
            <a:spLocks noGrp="1"/>
          </p:cNvSpPr>
          <p:nvPr>
            <p:ph idx="1"/>
          </p:nvPr>
        </p:nvSpPr>
        <p:spPr>
          <a:xfrm>
            <a:off x="1066800" y="1791094"/>
            <a:ext cx="10058400" cy="4506011"/>
          </a:xfrm>
        </p:spPr>
        <p:txBody>
          <a:bodyPr>
            <a:normAutofit fontScale="62500" lnSpcReduction="20000"/>
          </a:bodyPr>
          <a:lstStyle/>
          <a:p>
            <a:r>
              <a:rPr lang="en-IN" sz="3200" b="1" i="0" dirty="0">
                <a:solidFill>
                  <a:srgbClr val="202124"/>
                </a:solidFill>
                <a:effectLst/>
                <a:latin typeface="Inter"/>
              </a:rPr>
              <a:t>latest_ticket_data.csv</a:t>
            </a:r>
          </a:p>
          <a:p>
            <a:r>
              <a:rPr lang="en-US" dirty="0">
                <a:solidFill>
                  <a:srgbClr val="3C4043"/>
                </a:solidFill>
                <a:latin typeface="Inter"/>
              </a:rPr>
              <a:t>Dataset of an IT company, internal service requests. The data set is in the csv format and contains 3000 internal service requests with 2 features.</a:t>
            </a:r>
          </a:p>
          <a:p>
            <a:r>
              <a:rPr lang="en-US" dirty="0">
                <a:solidFill>
                  <a:srgbClr val="3C4043"/>
                </a:solidFill>
                <a:latin typeface="Inter"/>
              </a:rPr>
              <a:t>URL - https://www.kaggle.com/datasets/aniketg11/supportticketsclassification/download?datasetVersionNumber=1</a:t>
            </a:r>
          </a:p>
          <a:p>
            <a:r>
              <a:rPr lang="en-IN" sz="3200" b="1" i="0" dirty="0">
                <a:solidFill>
                  <a:srgbClr val="202124"/>
                </a:solidFill>
                <a:effectLst/>
                <a:latin typeface="Inter"/>
              </a:rPr>
              <a:t>all_tickets.csv</a:t>
            </a:r>
          </a:p>
          <a:p>
            <a:r>
              <a:rPr lang="en-US" dirty="0">
                <a:solidFill>
                  <a:srgbClr val="3C4043"/>
                </a:solidFill>
                <a:latin typeface="Inter"/>
              </a:rPr>
              <a:t>Dataset of</a:t>
            </a:r>
            <a:r>
              <a:rPr lang="en-US" b="0" i="0" dirty="0">
                <a:solidFill>
                  <a:srgbClr val="3C4043"/>
                </a:solidFill>
                <a:effectLst/>
                <a:latin typeface="Inter"/>
              </a:rPr>
              <a:t> an IT company, internal service requests. The data set is in the csv format and contains 48,549 internal service requests with 9 features.</a:t>
            </a:r>
          </a:p>
          <a:p>
            <a:r>
              <a:rPr lang="en-US" dirty="0">
                <a:solidFill>
                  <a:srgbClr val="3C4043"/>
                </a:solidFill>
                <a:latin typeface="Inter"/>
              </a:rPr>
              <a:t>URL - https://www.kaggle.com/datasets/aniketg11/supportticketsclassification/download?datasetVersionNumber=1</a:t>
            </a:r>
          </a:p>
          <a:p>
            <a:r>
              <a:rPr lang="en-IN" sz="3200" b="1" i="0" dirty="0">
                <a:solidFill>
                  <a:srgbClr val="202124"/>
                </a:solidFill>
                <a:effectLst/>
                <a:latin typeface="Inter"/>
              </a:rPr>
              <a:t>complaints-2021-05-14_08_16_.json</a:t>
            </a:r>
          </a:p>
          <a:p>
            <a:r>
              <a:rPr lang="en-US" dirty="0">
                <a:solidFill>
                  <a:srgbClr val="3C4043"/>
                </a:solidFill>
                <a:latin typeface="Inter"/>
              </a:rPr>
              <a:t>Dataset of</a:t>
            </a:r>
            <a:r>
              <a:rPr lang="en-US" b="0" i="0" dirty="0">
                <a:solidFill>
                  <a:srgbClr val="3C4043"/>
                </a:solidFill>
                <a:effectLst/>
                <a:latin typeface="Inter"/>
              </a:rPr>
              <a:t> a Bank – JP Morgan, </a:t>
            </a:r>
            <a:r>
              <a:rPr lang="en-US" dirty="0">
                <a:solidFill>
                  <a:srgbClr val="3C4043"/>
                </a:solidFill>
                <a:latin typeface="Inter"/>
              </a:rPr>
              <a:t>ex</a:t>
            </a:r>
            <a:r>
              <a:rPr lang="en-US" b="0" i="0" dirty="0">
                <a:solidFill>
                  <a:srgbClr val="3C4043"/>
                </a:solidFill>
                <a:effectLst/>
                <a:latin typeface="Inter"/>
              </a:rPr>
              <a:t>ternal customer complaints. The data set is in the Json format and contains 78,313 internal service requests with 22 features.</a:t>
            </a:r>
          </a:p>
          <a:p>
            <a:r>
              <a:rPr lang="en-US" dirty="0">
                <a:solidFill>
                  <a:srgbClr val="3C4043"/>
                </a:solidFill>
                <a:latin typeface="Inter"/>
              </a:rPr>
              <a:t>URL - https://www.kaggle.com/datasets/venkatasubramanian/automatic-ticket-classification/download?datasetVersionNumber=1 </a:t>
            </a:r>
          </a:p>
          <a:p>
            <a:r>
              <a:rPr lang="en-US" sz="2800" b="1" dirty="0">
                <a:solidFill>
                  <a:srgbClr val="202124"/>
                </a:solidFill>
                <a:latin typeface="Inter"/>
              </a:rPr>
              <a:t>support-logiciels-libres-interministeriel-2012-2015-tickets.csv</a:t>
            </a:r>
          </a:p>
          <a:p>
            <a:r>
              <a:rPr lang="en-US" sz="2000" dirty="0">
                <a:solidFill>
                  <a:srgbClr val="3C4043"/>
                </a:solidFill>
                <a:latin typeface="Inter"/>
              </a:rPr>
              <a:t>Dataset contains list of tickets in French language opened as part of the inter-ministerial free software support market between the end of 2012 and 2015. It contains 517 internal service requests with 10 features.</a:t>
            </a:r>
          </a:p>
          <a:p>
            <a:r>
              <a:rPr lang="en-US" dirty="0">
                <a:solidFill>
                  <a:srgbClr val="3C4043"/>
                </a:solidFill>
                <a:latin typeface="Inter"/>
              </a:rPr>
              <a:t>URL - https://www.data.gouv.fr/fr/datasets/r/69b7e2c1-36e1-4ef4-a709-6f694b85735e</a:t>
            </a:r>
            <a:endParaRPr lang="en-US" b="0" i="0" dirty="0">
              <a:solidFill>
                <a:srgbClr val="3C4043"/>
              </a:solidFill>
              <a:effectLst/>
              <a:latin typeface="Inter"/>
            </a:endParaRPr>
          </a:p>
          <a:p>
            <a:endParaRPr lang="en-US" dirty="0">
              <a:solidFill>
                <a:srgbClr val="3C4043"/>
              </a:solidFill>
              <a:latin typeface="Inter"/>
            </a:endParaRPr>
          </a:p>
        </p:txBody>
      </p:sp>
    </p:spTree>
    <p:extLst>
      <p:ext uri="{BB962C8B-B14F-4D97-AF65-F5344CB8AC3E}">
        <p14:creationId xmlns:p14="http://schemas.microsoft.com/office/powerpoint/2010/main" val="103584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42E1-9873-DF1E-78EC-B53DA5B8CF2A}"/>
              </a:ext>
            </a:extLst>
          </p:cNvPr>
          <p:cNvSpPr>
            <a:spLocks noGrp="1"/>
          </p:cNvSpPr>
          <p:nvPr>
            <p:ph type="title"/>
          </p:nvPr>
        </p:nvSpPr>
        <p:spPr/>
        <p:txBody>
          <a:bodyPr/>
          <a:lstStyle/>
          <a:p>
            <a:r>
              <a:rPr lang="en-IN" dirty="0"/>
              <a:t>TOPIC MODELS &amp; EVALUATION METRICS</a:t>
            </a:r>
          </a:p>
        </p:txBody>
      </p:sp>
      <p:sp>
        <p:nvSpPr>
          <p:cNvPr id="3" name="Content Placeholder 2">
            <a:extLst>
              <a:ext uri="{FF2B5EF4-FFF2-40B4-BE49-F238E27FC236}">
                <a16:creationId xmlns:a16="http://schemas.microsoft.com/office/drawing/2014/main" id="{0E6983F7-5744-6141-CC82-FE5FD7481D5B}"/>
              </a:ext>
            </a:extLst>
          </p:cNvPr>
          <p:cNvSpPr>
            <a:spLocks noGrp="1"/>
          </p:cNvSpPr>
          <p:nvPr>
            <p:ph idx="1"/>
          </p:nvPr>
        </p:nvSpPr>
        <p:spPr/>
        <p:txBody>
          <a:bodyPr>
            <a:normAutofit lnSpcReduction="10000"/>
          </a:bodyPr>
          <a:lstStyle/>
          <a:p>
            <a:pPr marL="0" indent="0">
              <a:buNone/>
            </a:pPr>
            <a:r>
              <a:rPr lang="en-IN" dirty="0">
                <a:latin typeface="Inter"/>
              </a:rPr>
              <a:t>Topic Models</a:t>
            </a:r>
          </a:p>
          <a:p>
            <a:pPr lvl="1">
              <a:buFont typeface="Wingdings" panose="05000000000000000000" pitchFamily="2" charset="2"/>
              <a:buChar char="§"/>
            </a:pPr>
            <a:r>
              <a:rPr lang="en-IN" dirty="0">
                <a:latin typeface="Inter"/>
              </a:rPr>
              <a:t>Latent Semantic Analysis (LSA)</a:t>
            </a:r>
          </a:p>
          <a:p>
            <a:pPr lvl="1">
              <a:buFont typeface="Wingdings" panose="05000000000000000000" pitchFamily="2" charset="2"/>
              <a:buChar char="§"/>
            </a:pPr>
            <a:r>
              <a:rPr lang="en-IN" dirty="0">
                <a:latin typeface="Inter"/>
              </a:rPr>
              <a:t>Latent Dirichlet Allocation (LDA)</a:t>
            </a:r>
          </a:p>
          <a:p>
            <a:pPr lvl="1">
              <a:buFont typeface="Wingdings" panose="05000000000000000000" pitchFamily="2" charset="2"/>
              <a:buChar char="§"/>
            </a:pPr>
            <a:r>
              <a:rPr lang="en-IN" dirty="0">
                <a:latin typeface="Inter"/>
              </a:rPr>
              <a:t>Hierarchical Dirichlet Process (HDP)</a:t>
            </a:r>
          </a:p>
          <a:p>
            <a:pPr lvl="1">
              <a:buFont typeface="Wingdings" panose="05000000000000000000" pitchFamily="2" charset="2"/>
              <a:buChar char="§"/>
            </a:pPr>
            <a:r>
              <a:rPr lang="en-IN" dirty="0">
                <a:latin typeface="Inter"/>
              </a:rPr>
              <a:t>Non-negative Matrix Factorization (NMF)</a:t>
            </a:r>
          </a:p>
          <a:p>
            <a:pPr lvl="1">
              <a:buFont typeface="Wingdings" panose="05000000000000000000" pitchFamily="2" charset="2"/>
              <a:buChar char="§"/>
            </a:pPr>
            <a:r>
              <a:rPr lang="en-IN" dirty="0">
                <a:latin typeface="Inter"/>
              </a:rPr>
              <a:t>Correlation Explanation (</a:t>
            </a:r>
            <a:r>
              <a:rPr lang="en-IN" dirty="0" err="1">
                <a:latin typeface="Inter"/>
              </a:rPr>
              <a:t>CorEX</a:t>
            </a:r>
            <a:r>
              <a:rPr lang="en-IN" dirty="0">
                <a:latin typeface="Inter"/>
              </a:rPr>
              <a:t>)</a:t>
            </a:r>
          </a:p>
          <a:p>
            <a:pPr lvl="1">
              <a:buFont typeface="Wingdings" panose="05000000000000000000" pitchFamily="2" charset="2"/>
              <a:buChar char="§"/>
            </a:pPr>
            <a:r>
              <a:rPr lang="en-IN" dirty="0">
                <a:latin typeface="Inter"/>
              </a:rPr>
              <a:t>BERT - </a:t>
            </a:r>
            <a:r>
              <a:rPr lang="en-IN" b="0" i="0" dirty="0">
                <a:solidFill>
                  <a:srgbClr val="040C28"/>
                </a:solidFill>
                <a:effectLst/>
                <a:latin typeface="Inter"/>
              </a:rPr>
              <a:t>Bidirectional Encoder Representations from Transformers – </a:t>
            </a:r>
            <a:r>
              <a:rPr lang="en-IN" dirty="0">
                <a:latin typeface="Inter"/>
              </a:rPr>
              <a:t>BERTopic</a:t>
            </a:r>
          </a:p>
          <a:p>
            <a:pPr lvl="1">
              <a:buFont typeface="Wingdings" panose="05000000000000000000" pitchFamily="2" charset="2"/>
              <a:buChar char="§"/>
            </a:pPr>
            <a:r>
              <a:rPr lang="en-IN" dirty="0">
                <a:latin typeface="Inter"/>
              </a:rPr>
              <a:t>Seeded/Guided LDA</a:t>
            </a:r>
          </a:p>
          <a:p>
            <a:pPr lvl="1">
              <a:buFont typeface="Wingdings" panose="05000000000000000000" pitchFamily="2" charset="2"/>
              <a:buChar char="§"/>
            </a:pPr>
            <a:r>
              <a:rPr lang="en-IN" dirty="0">
                <a:latin typeface="Inter"/>
              </a:rPr>
              <a:t>Guided BERT</a:t>
            </a:r>
          </a:p>
          <a:p>
            <a:pPr lvl="1">
              <a:buFont typeface="Wingdings" panose="05000000000000000000" pitchFamily="2" charset="2"/>
              <a:buChar char="§"/>
            </a:pPr>
            <a:r>
              <a:rPr lang="en-IN" dirty="0">
                <a:latin typeface="Inter"/>
              </a:rPr>
              <a:t>Zero Shot, One Shot or Few Shot Models</a:t>
            </a:r>
          </a:p>
          <a:p>
            <a:pPr lvl="1">
              <a:buFont typeface="Wingdings" panose="05000000000000000000" pitchFamily="2" charset="2"/>
              <a:buChar char="§"/>
            </a:pPr>
            <a:r>
              <a:rPr lang="en-IN" dirty="0">
                <a:latin typeface="Inter"/>
              </a:rPr>
              <a:t>Embedding Models – all-MiniLM-L6-v2, </a:t>
            </a:r>
            <a:r>
              <a:rPr lang="en-IN" dirty="0" err="1">
                <a:latin typeface="Inter"/>
              </a:rPr>
              <a:t>thenlper</a:t>
            </a:r>
            <a:r>
              <a:rPr lang="en-IN" dirty="0">
                <a:latin typeface="Inter"/>
              </a:rPr>
              <a:t>/</a:t>
            </a:r>
            <a:r>
              <a:rPr lang="en-IN" dirty="0" err="1">
                <a:latin typeface="Inter"/>
              </a:rPr>
              <a:t>gte</a:t>
            </a:r>
            <a:r>
              <a:rPr lang="en-IN" dirty="0">
                <a:latin typeface="Inter"/>
              </a:rPr>
              <a:t>-small, </a:t>
            </a:r>
            <a:r>
              <a:rPr lang="en-IN" dirty="0" err="1">
                <a:latin typeface="Inter"/>
              </a:rPr>
              <a:t>thenlper</a:t>
            </a:r>
            <a:r>
              <a:rPr lang="en-IN" dirty="0">
                <a:latin typeface="Inter"/>
              </a:rPr>
              <a:t>/</a:t>
            </a:r>
            <a:r>
              <a:rPr lang="en-IN" dirty="0" err="1">
                <a:latin typeface="Inter"/>
              </a:rPr>
              <a:t>gte</a:t>
            </a:r>
            <a:r>
              <a:rPr lang="en-IN" dirty="0">
                <a:latin typeface="Inter"/>
              </a:rPr>
              <a:t>-base, BAAI/bge-base-en-v1.5, gtr-t5-base</a:t>
            </a:r>
          </a:p>
          <a:p>
            <a:pPr lvl="1">
              <a:buFont typeface="Wingdings" panose="05000000000000000000" pitchFamily="2" charset="2"/>
              <a:buChar char="§"/>
            </a:pPr>
            <a:r>
              <a:rPr lang="en-IN" dirty="0">
                <a:latin typeface="Inter"/>
              </a:rPr>
              <a:t>Pretrained models – NER Flair, TARS, </a:t>
            </a:r>
            <a:r>
              <a:rPr lang="en-IN" dirty="0" err="1">
                <a:latin typeface="Inter"/>
              </a:rPr>
              <a:t>SetFit</a:t>
            </a:r>
            <a:r>
              <a:rPr lang="en-IN" dirty="0">
                <a:latin typeface="Inter"/>
              </a:rPr>
              <a:t> (Hugging Face)</a:t>
            </a:r>
          </a:p>
          <a:p>
            <a:pPr lvl="1">
              <a:buFont typeface="Wingdings" panose="05000000000000000000" pitchFamily="2" charset="2"/>
              <a:buChar char="§"/>
            </a:pPr>
            <a:endParaRPr lang="en-IN" dirty="0"/>
          </a:p>
        </p:txBody>
      </p:sp>
    </p:spTree>
    <p:extLst>
      <p:ext uri="{BB962C8B-B14F-4D97-AF65-F5344CB8AC3E}">
        <p14:creationId xmlns:p14="http://schemas.microsoft.com/office/powerpoint/2010/main" val="561338697"/>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TOC_FormalLanguageProblems</Template>
  <TotalTime>4124</TotalTime>
  <Words>4175</Words>
  <Application>Microsoft Office PowerPoint</Application>
  <PresentationFormat>Widescreen</PresentationFormat>
  <Paragraphs>690</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Calibri Light</vt:lpstr>
      <vt:lpstr>Courier New</vt:lpstr>
      <vt:lpstr>Inter</vt:lpstr>
      <vt:lpstr>Nunito</vt:lpstr>
      <vt:lpstr>Wingdings</vt:lpstr>
      <vt:lpstr>Retrospect</vt:lpstr>
      <vt:lpstr>A MULTI SHOT TOPIC MODEL FOR IT SUPPORT TICKETS </vt:lpstr>
      <vt:lpstr>CONTENTS</vt:lpstr>
      <vt:lpstr>Summary until last review</vt:lpstr>
      <vt:lpstr>INTRODUCTION</vt:lpstr>
      <vt:lpstr>CHALLENGES</vt:lpstr>
      <vt:lpstr>PROBLEM STATEMENT</vt:lpstr>
      <vt:lpstr>PROJECT OBJECTIVES</vt:lpstr>
      <vt:lpstr>DATASETS</vt:lpstr>
      <vt:lpstr>TOPIC MODELS &amp; EVALUATION METRICS</vt:lpstr>
      <vt:lpstr>TM Evaluation Metrics</vt:lpstr>
      <vt:lpstr>OBJECTIVE-2 IMPLEMENTATION Model Evaluation for all_tickets</vt:lpstr>
      <vt:lpstr>OBJECTIVE-2 IMPLEMENTATION Model Evaluation for complaints</vt:lpstr>
      <vt:lpstr>OBJECTIVE-2 IMPLEMENTATION Model Evaluation for latest_tickets</vt:lpstr>
      <vt:lpstr>OBJECTIVE-2 IMPLEMENTATION Model Evaluation for support_tickets</vt:lpstr>
      <vt:lpstr>Keyword Extraction</vt:lpstr>
      <vt:lpstr>Novel NLTK Wordnet Sysnet Based Keyword Extraction Model Algorithm</vt:lpstr>
      <vt:lpstr>Seeded LDA Model using different keyword extraction techniques</vt:lpstr>
      <vt:lpstr>Seeded Multi-Core LDA Model using different keyword extraction techniques</vt:lpstr>
      <vt:lpstr>Few-Shot TM using pre-trained model - glove-twitter-25</vt:lpstr>
      <vt:lpstr>Few-Shot TM using pre-trained model - word2vec-google-news-300</vt:lpstr>
      <vt:lpstr>Zero-Shot BerTopic using different embedding models and keyword extraction techniques</vt:lpstr>
      <vt:lpstr>Zero-Shot TM using Existing models</vt:lpstr>
      <vt:lpstr>LSTM RNN Based Topic Model</vt:lpstr>
      <vt:lpstr>Multi Shot Topic Model</vt:lpstr>
      <vt:lpstr>Model Foundations</vt:lpstr>
      <vt:lpstr>multiShot Model </vt:lpstr>
      <vt:lpstr>multiShot Model Code</vt:lpstr>
      <vt:lpstr>WuPalmer (WUP) Score Algorithm</vt:lpstr>
      <vt:lpstr>Shortest Path Score Algorithm</vt:lpstr>
      <vt:lpstr>Shortest Path &amp; WU-PALMER Scores based evaluation using different keyword extraction techniques on multi shot topic model</vt:lpstr>
      <vt:lpstr>Limitations and Future Work</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SEMI-SUPERVISED BILINGUAL SHORT TEXT CLASSIFICATION FOR SUPPORT TICKETS</dc:title>
  <dc:creator>IIITK</dc:creator>
  <cp:lastModifiedBy>Anwin Varghese</cp:lastModifiedBy>
  <cp:revision>251</cp:revision>
  <dcterms:created xsi:type="dcterms:W3CDTF">2022-02-06T23:49:41Z</dcterms:created>
  <dcterms:modified xsi:type="dcterms:W3CDTF">2024-04-06T10:22:44Z</dcterms:modified>
</cp:coreProperties>
</file>