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1022e2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e1022e2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1022e2e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1022e2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e1022e2eb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e1022e2eb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1022e2eb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1022e2eb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e1022e2eb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e1022e2eb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1022e2eb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1022e2eb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wndetector.in/" TargetMode="External"/><Relationship Id="rId4" Type="http://schemas.openxmlformats.org/officeDocument/2006/relationships/hyperlink" Target="https://docs.microsoft.com/en-us/system-center/scom/welcome?view=sc-om-2022" TargetMode="External"/><Relationship Id="rId9" Type="http://schemas.openxmlformats.org/officeDocument/2006/relationships/hyperlink" Target="https://github.com/sacwin/MTech-Dump/blob/main/AIOps-Workshop/Datasets/twitt30k.csv" TargetMode="External"/><Relationship Id="rId5" Type="http://schemas.openxmlformats.org/officeDocument/2006/relationships/hyperlink" Target="https://www.appdynamics.com/" TargetMode="External"/><Relationship Id="rId6" Type="http://schemas.openxmlformats.org/officeDocument/2006/relationships/hyperlink" Target="https://www.bigpanda.io/" TargetMode="External"/><Relationship Id="rId7" Type="http://schemas.openxmlformats.org/officeDocument/2006/relationships/hyperlink" Target="https://prometheus.io/" TargetMode="External"/><Relationship Id="rId8" Type="http://schemas.openxmlformats.org/officeDocument/2006/relationships/hyperlink" Target="https://grafana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isco.com/site/us/en/products/networking/dna-center-platform/index.html" TargetMode="External"/><Relationship Id="rId4" Type="http://schemas.openxmlformats.org/officeDocument/2006/relationships/hyperlink" Target="https://www.arubanetworks.com/en-in/products/network-management-operations/airwave/" TargetMode="External"/><Relationship Id="rId5" Type="http://schemas.openxmlformats.org/officeDocument/2006/relationships/hyperlink" Target="https://techdocs.broadcom.com/us/en/ca-enterprise-software/it-operations-management.html" TargetMode="External"/><Relationship Id="rId6" Type="http://schemas.openxmlformats.org/officeDocument/2006/relationships/hyperlink" Target="https://www.bigpanda.io/" TargetMode="External"/><Relationship Id="rId7" Type="http://schemas.openxmlformats.org/officeDocument/2006/relationships/hyperlink" Target="https://www.servicenow.com/" TargetMode="External"/><Relationship Id="rId8" Type="http://schemas.openxmlformats.org/officeDocument/2006/relationships/hyperlink" Target="https://www.ansibl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ervicenow.com/" TargetMode="External"/><Relationship Id="rId4" Type="http://schemas.openxmlformats.org/officeDocument/2006/relationships/hyperlink" Target="https://github.com/sacwin/MTech-Dump/blob/main/AIOps-Workshop/Datasets/all_tickets.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pica.io/" TargetMode="External"/><Relationship Id="rId4" Type="http://schemas.openxmlformats.org/officeDocument/2006/relationships/hyperlink" Target="https://www.splunk.com/" TargetMode="External"/><Relationship Id="rId9" Type="http://schemas.openxmlformats.org/officeDocument/2006/relationships/hyperlink" Target="https://www.office.com/" TargetMode="External"/><Relationship Id="rId5" Type="http://schemas.openxmlformats.org/officeDocument/2006/relationships/hyperlink" Target="https://www.workday.com/" TargetMode="External"/><Relationship Id="rId6" Type="http://schemas.openxmlformats.org/officeDocument/2006/relationships/hyperlink" Target="https://newrelic.com/" TargetMode="External"/><Relationship Id="rId7" Type="http://schemas.openxmlformats.org/officeDocument/2006/relationships/hyperlink" Target="https://www.datadoghq.com/" TargetMode="External"/><Relationship Id="rId8" Type="http://schemas.openxmlformats.org/officeDocument/2006/relationships/hyperlink" Target="https://www.everbridg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539725"/>
            <a:ext cx="8520600" cy="17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TOOLS FOR AIOPS AT A GLANCE</a:t>
            </a:r>
            <a:endParaRPr sz="510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720425" y="3542017"/>
            <a:ext cx="42426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Anwin Varghese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23-July-2022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Event Correlation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Networks Event Management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Service Desk </a:t>
            </a:r>
            <a:r>
              <a:rPr lang="en" sz="1400"/>
              <a:t>Tickets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Tools Suites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Q&amp;A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Correlation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Downdetector -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https://downdetector.in/</a:t>
            </a:r>
            <a:r>
              <a:rPr lang="en" sz="1300"/>
              <a:t>  - Social media data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Perform Sentiment Analysis on social media data - Twitter data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SCOM -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https://docs.microsoft.com/en-us/system-center/scom/welcome?view=sc-om-2022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Appdynamics -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https://www.appdynamics.com/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BigPanda -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https://www.bigpanda.io/</a:t>
            </a:r>
            <a:r>
              <a:rPr lang="en" sz="1300"/>
              <a:t>  - Events aggregator, dedup &amp; correlation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Prometheus - 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https://prometheus.io/</a:t>
            </a:r>
            <a:r>
              <a:rPr lang="en" sz="1300"/>
              <a:t>  - metrics collection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Grafana - </a:t>
            </a:r>
            <a:r>
              <a:rPr lang="en" sz="1300" u="sng">
                <a:solidFill>
                  <a:schemeClr val="hlink"/>
                </a:solidFill>
                <a:hlinkClick r:id="rId8"/>
              </a:rPr>
              <a:t>https://grafana.com/</a:t>
            </a:r>
            <a:r>
              <a:rPr lang="en" sz="1300"/>
              <a:t>  - Time series visualizations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Sentimental Analysis - Tweets Dataset  - </a:t>
            </a:r>
            <a:r>
              <a:rPr lang="en" sz="1300" u="sng">
                <a:solidFill>
                  <a:schemeClr val="hlink"/>
                </a:solidFill>
                <a:hlinkClick r:id="rId9"/>
              </a:rPr>
              <a:t>https://github.com/sacwin/MTech-Dump/blob/main/AIOps-Workshop/Datasets/twitt30k.csv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Event Management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Cisco DNA Center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https://www.cisco.com/site/us/en/products/networking/dna-center-platform/index.html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Aruba Airwave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https://www.arubanetworks.com/en-in/products/network-management-operations/airwave/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 PC (Performance Center)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https://techdocs.broadcom.com/us/en/ca-enterprise-software/it-operations-management.html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BigPanda -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https://www.bigpanda.io/</a:t>
            </a:r>
            <a:r>
              <a:rPr lang="en"/>
              <a:t>  - Events aggregator, dedup &amp; correlation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ServiceNow-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https://www.servicenow.com/</a:t>
            </a:r>
            <a:r>
              <a:rPr lang="en"/>
              <a:t> (CMDB, ITSM)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Ansible -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https://www.ansible.com/</a:t>
            </a:r>
            <a:r>
              <a:rPr lang="en"/>
              <a:t> (Automation Workflows)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Service Desk Tickets Classification - Exercise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erviceNow-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https://www.servicenow.com/</a:t>
            </a:r>
            <a:r>
              <a:rPr lang="en"/>
              <a:t> (CMDB, ITSM)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Simple Classification Exercise Dataset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https://github.com/sacwin/MTech-Dump/blob/main/AIOps-Workshop/Datasets/all_tickets.csv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Tools Suites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Apica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https://www.apica.io/</a:t>
            </a:r>
            <a:r>
              <a:rPr lang="en"/>
              <a:t>  - Synthetic Monitoring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Splunk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https://www.splunk.com/</a:t>
            </a:r>
            <a:r>
              <a:rPr lang="en"/>
              <a:t> - Log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Workday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https://www.workday.com/</a:t>
            </a:r>
            <a:r>
              <a:rPr lang="en"/>
              <a:t> - ERP, HRM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Relic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https://newrelic.com/</a:t>
            </a:r>
            <a:r>
              <a:rPr lang="en"/>
              <a:t> - Monitoring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Datadog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https://www.datadoghq.com/</a:t>
            </a:r>
            <a:r>
              <a:rPr lang="en"/>
              <a:t> - Monitoring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EventBridge -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https://www.everbridge.com/</a:t>
            </a:r>
            <a:r>
              <a:rPr lang="en"/>
              <a:t> -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O365 -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https://www.office.com/</a:t>
            </a:r>
            <a:r>
              <a:rPr lang="en"/>
              <a:t> - Productivity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