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483076-B488-44E9-9A75-41AD46951582}">
  <a:tblStyle styleId="{94483076-B488-44E9-9A75-41AD46951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6b190b4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6b190b4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a7f2d4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a7f2d4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a7f2d4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a7f2d4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a7f2d4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a7f2d4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a7f2d4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a7f2d4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a7f2d4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a7f2d4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b59606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b59606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b2e162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db2e162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d6b190b4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d6b190b4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b2e162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b2e162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b2e162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db2e162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6b190b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6b190b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af276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af276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6b190b4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6b190b4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6b190b4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6b190b4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d6b190b4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d6b190b4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6b190b4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6b190b4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qphs.fs.quoracdn.net/main-qimg-e8a776bf43c7e01ad1da3276d4c41045" TargetMode="External"/><Relationship Id="rId10" Type="http://schemas.openxmlformats.org/officeDocument/2006/relationships/hyperlink" Target="https://www.keyfactor.com/wp-content/uploads/ms1a-680x703-1.jpg" TargetMode="External"/><Relationship Id="rId13" Type="http://schemas.openxmlformats.org/officeDocument/2006/relationships/hyperlink" Target="https://community.nasscom.in/sites/default/files/inline-images/AIOps-ISL-Service.png" TargetMode="External"/><Relationship Id="rId12" Type="http://schemas.openxmlformats.org/officeDocument/2006/relationships/hyperlink" Target="https://www.splunk.com/content/dam/splunk-blogs/images/2017/11/AIOps.pn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aasiaonline.com/wp-content/uploads/SCHNEIDERELECTRIC2-1024x540.jpg" TargetMode="External"/><Relationship Id="rId4" Type="http://schemas.openxmlformats.org/officeDocument/2006/relationships/hyperlink" Target="https://sdtimes.com/wp-content/uploads/2017/06/DevOps-Marketplace-Infinity-Loop.png" TargetMode="External"/><Relationship Id="rId9" Type="http://schemas.openxmlformats.org/officeDocument/2006/relationships/hyperlink" Target="https://www.srepath.com/wp-content/uploads/SRE-maturity-model-part-1-768x1006.jpg" TargetMode="External"/><Relationship Id="rId15" Type="http://schemas.openxmlformats.org/officeDocument/2006/relationships/hyperlink" Target="https://www.moogsoft.com/wp-content/uploads/2020/06/fpo5dimensions.jpg" TargetMode="External"/><Relationship Id="rId14" Type="http://schemas.openxmlformats.org/officeDocument/2006/relationships/hyperlink" Target="https://resolve.io/imager/images/Integrations/46264/Resolve-Integrations-0720_d41d8cd98f00b204e9800998ecf8427e.png" TargetMode="External"/><Relationship Id="rId5" Type="http://schemas.openxmlformats.org/officeDocument/2006/relationships/hyperlink" Target="https://miro.medium.com/max/1146/0*DZCYh73o2j86uCvC.jpg" TargetMode="External"/><Relationship Id="rId6" Type="http://schemas.openxmlformats.org/officeDocument/2006/relationships/hyperlink" Target="https://devopedia.org/images/article/54/7582.1513404307.jpg" TargetMode="External"/><Relationship Id="rId7" Type="http://schemas.openxmlformats.org/officeDocument/2006/relationships/hyperlink" Target="https://devopedia.org/images/article/54/3352.1513404344.jpg" TargetMode="External"/><Relationship Id="rId8" Type="http://schemas.openxmlformats.org/officeDocument/2006/relationships/hyperlink" Target="https://assets.david-merrick.com/2017/06/26/dickersons_hierarchy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7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EVOLUTION OF IT AUTOMATIONS</a:t>
            </a:r>
            <a:endParaRPr sz="510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222222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WITH DEVOPS, SRE &amp; AIOPS</a:t>
            </a:r>
            <a:endParaRPr sz="5100">
              <a:solidFill>
                <a:srgbClr val="222222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20425" y="3542017"/>
            <a:ext cx="42426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Anwin Varghese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23-July-2022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AIOps Use cases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75" y="1364375"/>
            <a:ext cx="759524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 Use Case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97525" y="1407094"/>
            <a:ext cx="8734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 Service Desk receives a lot of calls/tickets. However, organizations always are keen to optimize the Ops costs.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What do we do?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Outsource to third party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Automations (Process, People, Technology)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Which vendor to select?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What to automate? What are the top Call Drivers?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AIOps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Data selection - Identify top call driver by ticket categorizations through text based analytics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Self learning - Identify the clients/vendors as per certain parameters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Benefits - 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Identify the top call drivers to target remediations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Identify clients/vendors for selecting right performers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Example - ServiceNow (ITSM) tickets categorizations &amp; Clients selection - NLP, NLTK, Spacy models.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Discovery Use Case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97525" y="1407094"/>
            <a:ext cx="873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Inevitably, any organization face IT downtime - resources or services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. However, organizations desire early &amp; timely resolutions.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What do we do?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Monitoring &amp; Event Management Solution for Early issue detection 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Business Continuity Plans (BCP) -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Backup, High Availability (HA), Disaster Recovery (DR)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Which related events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occurring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 at similar time are affected? How quick can we identify problem area &amp; recover? 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AIOps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Events aggregation, enrichment, correlation and pattern discovery - Timestamp or CI Identity.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Anomaly detection - Spam Emails, log analysis, Live Visualizations of the important metrics &amp; indicators.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Workflow management executing remediations - desired state, scaling, Backup/HA/DR/ execution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Social media sentiment Analysis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Benefits - 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Faster acknowledgement, resolution &amp; recovery time (MTTR).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Early remediations put in place by pinpointing the exact problem area.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Save on penalty/fine amount to be paid for service unavailability.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Example - Observability Pipeline, Downdetector reporting social media sentiments to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correlate with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 internal IT. O365, Splunk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Use Case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97525" y="1407094"/>
            <a:ext cx="873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Often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 Ops face repeated incidents of similar nature and this would be due to an underlying undetected problem. Organizations would have a remediation in place but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definitely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 desire to detect &amp; fix the problem so that incidents aren’t reported.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What do we do?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Deduplication &amp; Clustering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Root Cause Analysis, Post-Mortems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What CIs are affected? What incidents can be identified as similar? 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AIOps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Synthetic Transaction Monitoring &amp; Incidents Clustering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Related topology mapping of affected CIs - downstream/upstream &amp; CIs with health, infra metrics.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Benefits - 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Deduplication helps in reduced incident volume.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Lower risk of new incidents due to existing underlying undetected problem &amp; discover undetected problems.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Blameless post-mortems.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Example - Apica (synthetic testing), Service Now (CMDB), Splunk (log analysis) &amp; BigPanda Tool (deduplication)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Use Case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97525" y="1407094"/>
            <a:ext cx="8734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 Service Management requires multi-team collaborations - </a:t>
            </a: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Major Incident Management, High Risk Change Management or DR Drill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. Organizations are keen to optimally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engage the resources &amp; employees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What do we do?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Multiple shifts - 24/7, 24/5, 16/5 or Follow the Sun model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Hand-off meetings &amp; On Call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Which teams need to be collaborating? What Collaboration tools 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AIOps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Configuration management database (CMDB) of all IT assets including 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employees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Automated communication for collaboration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Communication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 to concerned stakeholders.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Benefits - 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Faster Acknowledgement &amp; Remediation plans - reduced collaboration costs.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Efficient Management &amp; Communication.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Improved Goodwill (Customers &amp; Employees)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Example - Everbridge AIOps (Secure Communications CMDB), O365 (Office 365 productivity suite)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Use Case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97525" y="1407100"/>
            <a:ext cx="8734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Organizations are keen to automate IT Ops process, issue remediations, Ops workflows.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What do we do?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Standardizations - ITIL, ITSM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Develop Scripts/Workflows for Automations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Benefits - 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Reduced manually ticket volume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Reduced process time.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Employees can work on items generating business value.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AIOps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ChatOps based automations.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RPA based automations</a:t>
            </a: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Automated CMDB updates, assets &amp; access provisioning.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chemeClr val="lt1"/>
                </a:highlight>
              </a:rPr>
              <a:t>Example - Amelia/Assistant triggering automations, RPA automation suites, Workday - virtual joining</a:t>
            </a:r>
            <a:endParaRPr sz="1200">
              <a:solidFill>
                <a:srgbClr val="4D4D4D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AIOps Impact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317850"/>
            <a:ext cx="5747000" cy="3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564175" y="1515325"/>
            <a:ext cx="8015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https://www.iaasiaonline.com/wp-content/uploads/SCHNEIDERELECTRIC2-1024x540.jpg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https://sdtimes.com/wp-content/uploads/2017/06/DevOps-Marketplace-Infinity-Loop.png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https://miro.medium.com/max/1146/0*DZCYh73o2j86uCvC.jpg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https://devopedia.org/images/article/54/7582.1513404307.jpg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https://devopedia.org/images/article/54/3352.1513404344.jpg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https://assets.david-merrick.com/2017/06/26/dickersons_hierarchy.jpg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https://www.srepath.com/wp-content/uploads/SRE-maturity-model-part-1-768x1006.jpg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https://www.keyfactor.com/wp-content/uploads/ms1a-680x703-1.jpg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https://qphs.fs.quoracdn.net/main-qimg-e8a776bf43c7e01ad1da3276d4c41045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https://www.splunk.com/content/dam/splunk-blogs/images/2017/11/AIOps.png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https://community.nasscom.in/sites/default/files/inline-images/AIOps-ISL-Service.png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https://resolve.io/imager/images/Integrations/46264/Resolve-Integrations-0720_d41d8cd98f00b204e9800998ecf8427e.png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https://www.moogsoft.com/wp-content/uploads/2020/06/fpo5dimensions.jpg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2840100" y="1505700"/>
            <a:ext cx="59922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5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3"/>
              <a:buFont typeface="Arial"/>
              <a:buChar char="●"/>
            </a:pPr>
            <a:r>
              <a:rPr lang="en" sz="1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professional based out of Bengaluru with over 12 years of progressive experience in Software Automation, DevOps, SRE &amp; AIOps across top Fortune-500 companies like Target Corporation, Intel, JPMorgan Chase &amp; Wells Fargo.</a:t>
            </a:r>
            <a:endParaRPr sz="18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3"/>
              <a:buFont typeface="Arial"/>
              <a:buChar char="●"/>
            </a:pPr>
            <a:r>
              <a:rPr lang="en" sz="1843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MS (Computer Science), MPhil (Computer Science),  MBA (Executive) from Christ University, Bengaluru. currently pursuing MTech (Artificial Intelligence &amp; Data Science) from IIIT-Kottayam.</a:t>
            </a:r>
            <a:endParaRPr sz="1843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6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3"/>
              <a:buFont typeface="Arial"/>
              <a:buChar char="●"/>
            </a:pPr>
            <a:r>
              <a:rPr lang="en" sz="1843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Experience in several Automation &amp; AIOps implementations in the Fintech &amp; Banking domain.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9" y="1505690"/>
            <a:ext cx="1966925" cy="25289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0" y="4034600"/>
            <a:ext cx="284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Anwin Varghese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&amp; Automations Timeline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DevOps &amp; SRE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ITOps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AIOps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AIOps Capabilities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Tools Ecosystem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AIOPs Use 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Selection Use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Pattern Discovery Use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Inference Use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Collaboration Use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Automation Use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AIOps Impact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Q&amp;A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Sources</a:t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375" y="3638922"/>
            <a:ext cx="2535107" cy="1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Automations Evolution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075" y="1265500"/>
            <a:ext cx="660452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&amp; SRE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0" y="1418925"/>
            <a:ext cx="877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0078CC"/>
              </a:highlight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212275" y="1316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{94483076-B488-44E9-9A75-41AD46951582}</a:tableStyleId>
              </a:tblPr>
              <a:tblGrid>
                <a:gridCol w="1582425"/>
                <a:gridCol w="1582425"/>
                <a:gridCol w="1582425"/>
              </a:tblGrid>
              <a:tr h="36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DevOps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75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Essence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Mindset &amp; Culture of Collaboration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Set of Practices &amp; Metrics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Coined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2009, Patrick Debois, IT Consultant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2003, Ben Treynor of Google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4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Focus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Improve Business Value through </a:t>
                      </a:r>
                      <a:r>
                        <a:rPr lang="en" sz="1200"/>
                        <a:t>Continuity in Speed of Product Development and Delivery.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Improve Customer Experience - </a:t>
                      </a:r>
                      <a:r>
                        <a:rPr lang="en" sz="1200"/>
                        <a:t>System Availability, Reliability, Stability, Event Management &amp; Toil Automations.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Metrics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to market, Velocity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MTTR, SLI, SLO, SLA, RCA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975" y="3113775"/>
            <a:ext cx="2706300" cy="20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6875"/>
            <a:ext cx="2363149" cy="21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ITOps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25" y="1829925"/>
            <a:ext cx="2801801" cy="289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921" y="1829925"/>
            <a:ext cx="2890804" cy="28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0" y="1708150"/>
            <a:ext cx="300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ITOps ensures that there are no interruptions to IT services. ITOps takes care of deployment, maintenance, configuration, and monitoring of all the physical and software components of a company’s IT environment.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Pillars of ITOps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ITIL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ITSM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ITOps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Application/Product Ops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Infra Ops - Server, Network, DB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Platform Ops - Cloud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Char char="●"/>
            </a:pPr>
            <a:r>
              <a:rPr lang="en" sz="1200">
                <a:solidFill>
                  <a:srgbClr val="4D4D4D"/>
                </a:solidFill>
                <a:highlight>
                  <a:srgbClr val="FFFFFF"/>
                </a:highlight>
              </a:rPr>
              <a:t>Cyber Ops - Security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AIOps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1225" y="1520963"/>
            <a:ext cx="38109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AIOps is the application of AI to ITOps. AIOps combines Big Data and Machine Learning to automate ITOps - Monitoring, Service Desk &amp; Automation. 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According to a study by Digital Enterprise Journal (DEJ)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There has been an 83% increase in organizations deploying or looking to deploy AIOps capabilities</a:t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</a:rPr>
              <a:t>Out of those, 65% were actually adopting AIOPS</a:t>
            </a:r>
            <a:endParaRPr sz="1250">
              <a:solidFill>
                <a:srgbClr val="FFFFFF"/>
              </a:solidFill>
              <a:highlight>
                <a:srgbClr val="0078CC"/>
              </a:highlight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75" y="1277025"/>
            <a:ext cx="5021359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AIOps Capabilities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3003927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70163"/>
            <a:ext cx="5943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Ecosystem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00" y="1277025"/>
            <a:ext cx="660280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