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19"/>
  </p:notesMasterIdLst>
  <p:handoutMasterIdLst>
    <p:handoutMasterId r:id="rId20"/>
  </p:handoutMasterIdLst>
  <p:sldIdLst>
    <p:sldId id="384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8" r:id="rId10"/>
    <p:sldId id="466" r:id="rId11"/>
    <p:sldId id="459" r:id="rId12"/>
    <p:sldId id="460" r:id="rId13"/>
    <p:sldId id="461" r:id="rId14"/>
    <p:sldId id="462" r:id="rId15"/>
    <p:sldId id="463" r:id="rId16"/>
    <p:sldId id="464" r:id="rId17"/>
    <p:sldId id="465" r:id="rId18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396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8481" autoAdjust="0"/>
  </p:normalViewPr>
  <p:slideViewPr>
    <p:cSldViewPr>
      <p:cViewPr>
        <p:scale>
          <a:sx n="80" d="100"/>
          <a:sy n="80" d="100"/>
        </p:scale>
        <p:origin x="-499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98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111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1800216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/>
              <a:t> </a:t>
            </a:r>
            <a:r>
              <a:rPr lang="ru-RU" sz="4000" b="1" dirty="0" smtClean="0"/>
              <a:t>Не полностью определенные булевы функции</a:t>
            </a:r>
            <a:endParaRPr lang="en-US" sz="4000" b="1" dirty="0" smtClean="0"/>
          </a:p>
          <a:p>
            <a:pPr algn="ctr"/>
            <a:r>
              <a:rPr lang="ru-RU" sz="4000" b="1" dirty="0" smtClean="0"/>
              <a:t>и их минимизация</a:t>
            </a:r>
            <a:endParaRPr lang="en-US" sz="4000" b="1" dirty="0" smtClean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Рассмотрим работу схемы. Пусть на входе преобразователя задан код 0111. Тогда на выходе преобразователя должен быть получен код 1010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Т.е. на выход </a:t>
            </a:r>
            <a:endParaRPr lang="ru-RU" sz="2800" dirty="0"/>
          </a:p>
        </p:txBody>
      </p:sp>
      <p:pic>
        <p:nvPicPr>
          <p:cNvPr id="8" name="Рисунок 7" descr="D-ко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87" y="1916832"/>
            <a:ext cx="4612014" cy="3786214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1071538" y="2000240"/>
            <a:ext cx="686406" cy="369332"/>
            <a:chOff x="1071538" y="2000240"/>
            <a:chExt cx="686406" cy="369332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071538" y="2000240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=0</a:t>
              </a:r>
              <a:endParaRPr lang="ru-RU" dirty="0"/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42976" y="200024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/>
          <p:cNvSpPr/>
          <p:nvPr/>
        </p:nvSpPr>
        <p:spPr>
          <a:xfrm>
            <a:off x="1071538" y="250030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=1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071538" y="3357562"/>
            <a:ext cx="686406" cy="369332"/>
            <a:chOff x="1071538" y="2000240"/>
            <a:chExt cx="686406" cy="36933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071538" y="2000240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=0</a:t>
              </a:r>
              <a:endParaRPr lang="ru-RU" dirty="0"/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>
              <a:off x="1142976" y="200024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1071538" y="3857628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=1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071538" y="471488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71538" y="507207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=0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071538" y="542926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=0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142976" y="5143512"/>
            <a:ext cx="21431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142976" y="5500702"/>
            <a:ext cx="21431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214678" y="17859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143240" y="33575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143240" y="47863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000760" y="342900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rot="5400000" flipH="1" flipV="1">
            <a:off x="5965041" y="1750207"/>
            <a:ext cx="2143140" cy="12144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787387" y="1413963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  <a:endParaRPr lang="ru-RU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271462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Минимизация системы</a:t>
            </a:r>
          </a:p>
          <a:p>
            <a:pPr algn="ctr"/>
            <a:r>
              <a:rPr lang="ru-RU" sz="3600" b="1" dirty="0" smtClean="0"/>
              <a:t>булевых функций</a:t>
            </a:r>
            <a:endParaRPr lang="ru-RU" sz="3600" b="1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Система булевых функций – это несколько булевых функций зависящих </a:t>
            </a:r>
            <a:r>
              <a:rPr lang="ru-RU" sz="2800" i="1" u="sng" dirty="0" smtClean="0"/>
              <a:t>от одних и тех же аргументов</a:t>
            </a:r>
            <a:r>
              <a:rPr lang="ru-RU" sz="2800" dirty="0" smtClean="0"/>
              <a:t>.</a:t>
            </a:r>
          </a:p>
          <a:p>
            <a:pPr indent="457200"/>
            <a:r>
              <a:rPr lang="ru-RU" sz="2800" dirty="0" smtClean="0"/>
              <a:t>Примеры системы булевых функций:</a:t>
            </a:r>
          </a:p>
          <a:p>
            <a:pPr indent="457200">
              <a:buFont typeface="Wingdings" pitchFamily="2" charset="2"/>
              <a:buChar char="Ø"/>
            </a:pPr>
            <a:r>
              <a:rPr lang="ru-RU" sz="2800" dirty="0" smtClean="0"/>
              <a:t>преобразователь </a:t>
            </a:r>
            <a:r>
              <a:rPr lang="en-US" sz="2800" dirty="0" smtClean="0"/>
              <a:t>D </a:t>
            </a:r>
            <a:r>
              <a:rPr lang="ru-RU" sz="2800" dirty="0" smtClean="0"/>
              <a:t>кодов;</a:t>
            </a:r>
          </a:p>
          <a:p>
            <a:pPr indent="457200">
              <a:buFont typeface="Wingdings" pitchFamily="2" charset="2"/>
              <a:buChar char="Ø"/>
            </a:pPr>
            <a:r>
              <a:rPr lang="ru-RU" sz="2800" dirty="0" smtClean="0"/>
              <a:t>сумматор на два входа.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Если в такой системе минимизировать каждую </a:t>
            </a:r>
            <a:r>
              <a:rPr lang="ru-RU" sz="2800" i="1" u="sng" dirty="0" smtClean="0"/>
              <a:t>функцию в отдельности</a:t>
            </a:r>
            <a:r>
              <a:rPr lang="ru-RU" sz="2800" dirty="0" smtClean="0"/>
              <a:t>, то нельзя получить минимальную цену по </a:t>
            </a:r>
            <a:r>
              <a:rPr lang="ru-RU" sz="2800" dirty="0" err="1" smtClean="0"/>
              <a:t>Квайну</a:t>
            </a:r>
            <a:r>
              <a:rPr lang="ru-RU" sz="2800" dirty="0" smtClean="0"/>
              <a:t> для аппаратной реализации всей системы.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Поэтому используются специальные методы для минимизации систем булевых функций.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Рассмотрим один из таких методов. Он заключается в использовании одной из функций</a:t>
            </a:r>
            <a:r>
              <a:rPr lang="ru-RU" sz="2800" smtClean="0"/>
              <a:t>, входящей в систему </a:t>
            </a:r>
            <a:r>
              <a:rPr lang="ru-RU" sz="2800" dirty="0" smtClean="0"/>
              <a:t>в качестве аргумента другой.</a:t>
            </a:r>
            <a:endParaRPr lang="ru-RU" sz="28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Пример. Сумматор на два входа.</a:t>
            </a:r>
            <a:endParaRPr lang="ru-RU" sz="28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85720" y="785794"/>
            <a:ext cx="3143272" cy="2644000"/>
            <a:chOff x="285720" y="785794"/>
            <a:chExt cx="3143272" cy="2644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785794"/>
              <a:ext cx="3143272" cy="2627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Прямая со стрелкой 4"/>
            <p:cNvCxnSpPr/>
            <p:nvPr/>
          </p:nvCxnSpPr>
          <p:spPr>
            <a:xfrm rot="5400000">
              <a:off x="1857356" y="3071810"/>
              <a:ext cx="71438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rot="10800000">
              <a:off x="285720" y="3286124"/>
              <a:ext cx="164307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4572000" y="785794"/>
          <a:ext cx="2714644" cy="3091824"/>
        </p:xfrm>
        <a:graphic>
          <a:graphicData uri="http://schemas.openxmlformats.org/drawingml/2006/table">
            <a:tbl>
              <a:tblPr/>
              <a:tblGrid>
                <a:gridCol w="500066"/>
                <a:gridCol w="500066"/>
                <a:gridCol w="642942"/>
                <a:gridCol w="500066"/>
                <a:gridCol w="571504"/>
              </a:tblGrid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i – 1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Независимая реализация каждой функции в системе.</a:t>
            </a:r>
            <a:endParaRPr lang="ru-RU" sz="28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14348" y="1928802"/>
          <a:ext cx="2428891" cy="2743200"/>
        </p:xfrm>
        <a:graphic>
          <a:graphicData uri="http://schemas.openxmlformats.org/drawingml/2006/table">
            <a:tbl>
              <a:tblPr/>
              <a:tblGrid>
                <a:gridCol w="447427"/>
                <a:gridCol w="447427"/>
                <a:gridCol w="676782"/>
                <a:gridCol w="345909"/>
                <a:gridCol w="511346"/>
              </a:tblGrid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 – 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2" name="Группа 191"/>
          <p:cNvGrpSpPr/>
          <p:nvPr/>
        </p:nvGrpSpPr>
        <p:grpSpPr>
          <a:xfrm>
            <a:off x="6143636" y="571480"/>
            <a:ext cx="2767013" cy="2090738"/>
            <a:chOff x="6143636" y="571480"/>
            <a:chExt cx="2767013" cy="2090738"/>
          </a:xfrm>
        </p:grpSpPr>
        <p:grpSp>
          <p:nvGrpSpPr>
            <p:cNvPr id="167" name="Группа 166"/>
            <p:cNvGrpSpPr/>
            <p:nvPr/>
          </p:nvGrpSpPr>
          <p:grpSpPr>
            <a:xfrm>
              <a:off x="6143636" y="571480"/>
              <a:ext cx="2767013" cy="2090738"/>
              <a:chOff x="6143636" y="571480"/>
              <a:chExt cx="2767013" cy="2090738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215074" y="642918"/>
                <a:ext cx="2695575" cy="201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46" name="Группа 45"/>
              <p:cNvGrpSpPr/>
              <p:nvPr/>
            </p:nvGrpSpPr>
            <p:grpSpPr>
              <a:xfrm>
                <a:off x="7358082" y="1643050"/>
                <a:ext cx="357190" cy="361780"/>
                <a:chOff x="4286248" y="4071940"/>
                <a:chExt cx="429614" cy="428630"/>
              </a:xfrm>
            </p:grpSpPr>
            <p:sp>
              <p:nvSpPr>
                <p:cNvPr id="14" name="Прямоугольник 13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Прямоугольник 14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1</a:t>
                  </a:r>
                  <a:endParaRPr lang="ru-RU" sz="1600" b="1" dirty="0"/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>
                <a:off x="6929454" y="1214422"/>
                <a:ext cx="357190" cy="357190"/>
                <a:chOff x="7643834" y="3643314"/>
                <a:chExt cx="428628" cy="428628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7643834" y="3643314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7715272" y="3643314"/>
                  <a:ext cx="3129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b="1" dirty="0" smtClean="0"/>
                    <a:t>0</a:t>
                  </a:r>
                  <a:endParaRPr lang="ru-RU" b="1" dirty="0"/>
                </a:p>
              </p:txBody>
            </p:sp>
          </p:grpSp>
          <p:grpSp>
            <p:nvGrpSpPr>
              <p:cNvPr id="37" name="Группа 36"/>
              <p:cNvGrpSpPr/>
              <p:nvPr/>
            </p:nvGrpSpPr>
            <p:grpSpPr>
              <a:xfrm>
                <a:off x="6929454" y="1643050"/>
                <a:ext cx="357190" cy="428628"/>
                <a:chOff x="5072066" y="2857496"/>
                <a:chExt cx="428628" cy="428628"/>
              </a:xfrm>
            </p:grpSpPr>
            <p:sp>
              <p:nvSpPr>
                <p:cNvPr id="38" name="Прямоугольник 37"/>
                <p:cNvSpPr/>
                <p:nvPr/>
              </p:nvSpPr>
              <p:spPr>
                <a:xfrm>
                  <a:off x="5072066" y="2857496"/>
                  <a:ext cx="428628" cy="4286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143504" y="2857496"/>
                  <a:ext cx="3129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b="1" dirty="0" smtClean="0"/>
                    <a:t>0</a:t>
                  </a:r>
                  <a:endParaRPr lang="ru-RU" b="1" dirty="0"/>
                </a:p>
              </p:txBody>
            </p:sp>
          </p:grpSp>
          <p:sp>
            <p:nvSpPr>
              <p:cNvPr id="41" name="Прямоугольник 40"/>
              <p:cNvSpPr/>
              <p:nvPr/>
            </p:nvSpPr>
            <p:spPr>
              <a:xfrm>
                <a:off x="8215338" y="1214422"/>
                <a:ext cx="428628" cy="42862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3" name="Группа 42"/>
              <p:cNvGrpSpPr/>
              <p:nvPr/>
            </p:nvGrpSpPr>
            <p:grpSpPr>
              <a:xfrm>
                <a:off x="7358082" y="1214422"/>
                <a:ext cx="428628" cy="357190"/>
                <a:chOff x="5072066" y="2857496"/>
                <a:chExt cx="428628" cy="428628"/>
              </a:xfrm>
            </p:grpSpPr>
            <p:sp>
              <p:nvSpPr>
                <p:cNvPr id="44" name="Прямоугольник 43"/>
                <p:cNvSpPr/>
                <p:nvPr/>
              </p:nvSpPr>
              <p:spPr>
                <a:xfrm>
                  <a:off x="5072066" y="2857496"/>
                  <a:ext cx="428628" cy="4286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5143504" y="2857496"/>
                  <a:ext cx="3129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b="1" dirty="0" smtClean="0"/>
                    <a:t>0</a:t>
                  </a:r>
                  <a:endParaRPr lang="ru-RU" b="1" dirty="0"/>
                </a:p>
              </p:txBody>
            </p:sp>
          </p:grpSp>
          <p:grpSp>
            <p:nvGrpSpPr>
              <p:cNvPr id="62" name="Группа 61"/>
              <p:cNvGrpSpPr/>
              <p:nvPr/>
            </p:nvGrpSpPr>
            <p:grpSpPr>
              <a:xfrm>
                <a:off x="7786710" y="1643050"/>
                <a:ext cx="357190" cy="361780"/>
                <a:chOff x="4286248" y="4071940"/>
                <a:chExt cx="429614" cy="428630"/>
              </a:xfrm>
            </p:grpSpPr>
            <p:sp>
              <p:nvSpPr>
                <p:cNvPr id="63" name="Прямоугольник 62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1</a:t>
                  </a:r>
                  <a:endParaRPr lang="ru-RU" sz="1600" b="1" dirty="0"/>
                </a:p>
              </p:txBody>
            </p:sp>
          </p:grpSp>
          <p:grpSp>
            <p:nvGrpSpPr>
              <p:cNvPr id="65" name="Группа 64"/>
              <p:cNvGrpSpPr/>
              <p:nvPr/>
            </p:nvGrpSpPr>
            <p:grpSpPr>
              <a:xfrm>
                <a:off x="8286776" y="1643050"/>
                <a:ext cx="357190" cy="361780"/>
                <a:chOff x="4286248" y="4071940"/>
                <a:chExt cx="429614" cy="428630"/>
              </a:xfrm>
            </p:grpSpPr>
            <p:sp>
              <p:nvSpPr>
                <p:cNvPr id="66" name="Прямоугольник 65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1</a:t>
                  </a:r>
                  <a:endParaRPr lang="ru-RU" sz="1600" b="1" dirty="0"/>
                </a:p>
              </p:txBody>
            </p:sp>
          </p:grpSp>
          <p:grpSp>
            <p:nvGrpSpPr>
              <p:cNvPr id="92" name="Группа 91"/>
              <p:cNvGrpSpPr/>
              <p:nvPr/>
            </p:nvGrpSpPr>
            <p:grpSpPr>
              <a:xfrm>
                <a:off x="8286776" y="1214422"/>
                <a:ext cx="357190" cy="361780"/>
                <a:chOff x="4286248" y="4071940"/>
                <a:chExt cx="429614" cy="428630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0</a:t>
                  </a:r>
                  <a:endParaRPr lang="ru-RU" sz="1600" b="1" dirty="0"/>
                </a:p>
              </p:txBody>
            </p:sp>
          </p:grpSp>
          <p:grpSp>
            <p:nvGrpSpPr>
              <p:cNvPr id="95" name="Группа 94"/>
              <p:cNvGrpSpPr/>
              <p:nvPr/>
            </p:nvGrpSpPr>
            <p:grpSpPr>
              <a:xfrm>
                <a:off x="6143636" y="1714488"/>
                <a:ext cx="500067" cy="361779"/>
                <a:chOff x="4286248" y="4071941"/>
                <a:chExt cx="429615" cy="428629"/>
              </a:xfrm>
              <a:solidFill>
                <a:schemeClr val="bg1"/>
              </a:solidFill>
            </p:grpSpPr>
            <p:sp>
              <p:nvSpPr>
                <p:cNvPr id="96" name="Прямоугольник 95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4357687" y="4071941"/>
                  <a:ext cx="358176" cy="40111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/>
                    <a:t>X</a:t>
                  </a:r>
                  <a:r>
                    <a:rPr lang="en-US" sz="1600" b="1" baseline="-25000" dirty="0" smtClean="0"/>
                    <a:t>i</a:t>
                  </a:r>
                  <a:endParaRPr lang="ru-RU" sz="1600" b="1" baseline="-25000" dirty="0"/>
                </a:p>
              </p:txBody>
            </p:sp>
          </p:grpSp>
          <p:grpSp>
            <p:nvGrpSpPr>
              <p:cNvPr id="109" name="Группа 108"/>
              <p:cNvGrpSpPr/>
              <p:nvPr/>
            </p:nvGrpSpPr>
            <p:grpSpPr>
              <a:xfrm>
                <a:off x="6143636" y="1214422"/>
                <a:ext cx="500066" cy="361780"/>
                <a:chOff x="7072330" y="3286124"/>
                <a:chExt cx="500066" cy="361780"/>
              </a:xfrm>
            </p:grpSpPr>
            <p:grpSp>
              <p:nvGrpSpPr>
                <p:cNvPr id="98" name="Группа 97"/>
                <p:cNvGrpSpPr/>
                <p:nvPr/>
              </p:nvGrpSpPr>
              <p:grpSpPr>
                <a:xfrm>
                  <a:off x="7072330" y="3286124"/>
                  <a:ext cx="500066" cy="361780"/>
                  <a:chOff x="4286248" y="4071940"/>
                  <a:chExt cx="429614" cy="428630"/>
                </a:xfrm>
              </p:grpSpPr>
              <p:sp>
                <p:nvSpPr>
                  <p:cNvPr id="99" name="Прямоугольник 98"/>
                  <p:cNvSpPr/>
                  <p:nvPr/>
                </p:nvSpPr>
                <p:spPr>
                  <a:xfrm>
                    <a:off x="4286248" y="4071942"/>
                    <a:ext cx="428628" cy="4286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0" name="Прямоугольник 99"/>
                  <p:cNvSpPr/>
                  <p:nvPr/>
                </p:nvSpPr>
                <p:spPr>
                  <a:xfrm>
                    <a:off x="4357686" y="4071940"/>
                    <a:ext cx="358176" cy="401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 smtClean="0"/>
                      <a:t>X</a:t>
                    </a:r>
                    <a:r>
                      <a:rPr lang="en-US" sz="1600" b="1" baseline="-25000" dirty="0" smtClean="0"/>
                      <a:t>i</a:t>
                    </a:r>
                    <a:endParaRPr lang="ru-RU" sz="1600" b="1" baseline="-25000" dirty="0"/>
                  </a:p>
                </p:txBody>
              </p:sp>
            </p:grpSp>
            <p:cxnSp>
              <p:nvCxnSpPr>
                <p:cNvPr id="102" name="Прямая соединительная линия 101"/>
                <p:cNvCxnSpPr/>
                <p:nvPr/>
              </p:nvCxnSpPr>
              <p:spPr>
                <a:xfrm>
                  <a:off x="7215206" y="3357562"/>
                  <a:ext cx="21431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Группа 120"/>
              <p:cNvGrpSpPr/>
              <p:nvPr/>
            </p:nvGrpSpPr>
            <p:grpSpPr>
              <a:xfrm>
                <a:off x="8001024" y="571480"/>
                <a:ext cx="500067" cy="361779"/>
                <a:chOff x="4286248" y="4071941"/>
                <a:chExt cx="429615" cy="428629"/>
              </a:xfrm>
              <a:solidFill>
                <a:schemeClr val="bg1"/>
              </a:solidFill>
            </p:grpSpPr>
            <p:sp>
              <p:nvSpPr>
                <p:cNvPr id="122" name="Прямоугольник 121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4357687" y="4071941"/>
                  <a:ext cx="358176" cy="40111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/>
                    <a:t>Y</a:t>
                  </a:r>
                  <a:r>
                    <a:rPr lang="en-US" sz="1600" b="1" baseline="-25000" dirty="0" smtClean="0"/>
                    <a:t>i</a:t>
                  </a:r>
                  <a:endParaRPr lang="ru-RU" sz="1600" b="1" baseline="-25000" dirty="0"/>
                </a:p>
              </p:txBody>
            </p:sp>
          </p:grpSp>
          <p:grpSp>
            <p:nvGrpSpPr>
              <p:cNvPr id="129" name="Группа 128"/>
              <p:cNvGrpSpPr/>
              <p:nvPr/>
            </p:nvGrpSpPr>
            <p:grpSpPr>
              <a:xfrm>
                <a:off x="7072330" y="571480"/>
                <a:ext cx="500067" cy="361779"/>
                <a:chOff x="5572132" y="3071810"/>
                <a:chExt cx="500067" cy="361779"/>
              </a:xfrm>
            </p:grpSpPr>
            <p:grpSp>
              <p:nvGrpSpPr>
                <p:cNvPr id="130" name="Группа 123"/>
                <p:cNvGrpSpPr/>
                <p:nvPr/>
              </p:nvGrpSpPr>
              <p:grpSpPr>
                <a:xfrm>
                  <a:off x="5572132" y="3071810"/>
                  <a:ext cx="500067" cy="361779"/>
                  <a:chOff x="4286248" y="4071941"/>
                  <a:chExt cx="429615" cy="428629"/>
                </a:xfrm>
                <a:solidFill>
                  <a:schemeClr val="bg1"/>
                </a:solidFill>
              </p:grpSpPr>
              <p:sp>
                <p:nvSpPr>
                  <p:cNvPr id="132" name="Прямоугольник 131"/>
                  <p:cNvSpPr/>
                  <p:nvPr/>
                </p:nvSpPr>
                <p:spPr>
                  <a:xfrm>
                    <a:off x="4286248" y="4071942"/>
                    <a:ext cx="428628" cy="428628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3" name="Прямоугольник 132"/>
                  <p:cNvSpPr/>
                  <p:nvPr/>
                </p:nvSpPr>
                <p:spPr>
                  <a:xfrm>
                    <a:off x="4357687" y="4071941"/>
                    <a:ext cx="358176" cy="40111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 smtClean="0"/>
                      <a:t>Y</a:t>
                    </a:r>
                    <a:r>
                      <a:rPr lang="en-US" sz="1600" b="1" baseline="-25000" dirty="0" smtClean="0"/>
                      <a:t>i</a:t>
                    </a:r>
                    <a:endParaRPr lang="ru-RU" sz="1600" b="1" baseline="-25000" dirty="0"/>
                  </a:p>
                </p:txBody>
              </p:sp>
            </p:grpSp>
            <p:cxnSp>
              <p:nvCxnSpPr>
                <p:cNvPr id="131" name="Прямая соединительная линия 130"/>
                <p:cNvCxnSpPr/>
                <p:nvPr/>
              </p:nvCxnSpPr>
              <p:spPr>
                <a:xfrm>
                  <a:off x="5715008" y="3143248"/>
                  <a:ext cx="21431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Группа 138"/>
              <p:cNvGrpSpPr/>
              <p:nvPr/>
            </p:nvGrpSpPr>
            <p:grpSpPr>
              <a:xfrm>
                <a:off x="6786570" y="2285991"/>
                <a:ext cx="571507" cy="361779"/>
                <a:chOff x="5572124" y="3071809"/>
                <a:chExt cx="571507" cy="361779"/>
              </a:xfrm>
            </p:grpSpPr>
            <p:grpSp>
              <p:nvGrpSpPr>
                <p:cNvPr id="140" name="Группа 123"/>
                <p:cNvGrpSpPr/>
                <p:nvPr/>
              </p:nvGrpSpPr>
              <p:grpSpPr>
                <a:xfrm>
                  <a:off x="5572124" y="3071809"/>
                  <a:ext cx="571507" cy="361779"/>
                  <a:chOff x="4286248" y="4071941"/>
                  <a:chExt cx="490991" cy="428629"/>
                </a:xfrm>
                <a:solidFill>
                  <a:schemeClr val="bg1"/>
                </a:solidFill>
              </p:grpSpPr>
              <p:sp>
                <p:nvSpPr>
                  <p:cNvPr id="142" name="Прямоугольник 141"/>
                  <p:cNvSpPr/>
                  <p:nvPr/>
                </p:nvSpPr>
                <p:spPr>
                  <a:xfrm>
                    <a:off x="4286248" y="4071942"/>
                    <a:ext cx="428628" cy="428628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3" name="Прямоугольник 142"/>
                  <p:cNvSpPr/>
                  <p:nvPr/>
                </p:nvSpPr>
                <p:spPr>
                  <a:xfrm>
                    <a:off x="4357690" y="4071941"/>
                    <a:ext cx="419549" cy="40111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 smtClean="0"/>
                      <a:t>C</a:t>
                    </a:r>
                    <a:r>
                      <a:rPr lang="en-US" sz="1600" b="1" baseline="-25000" dirty="0" smtClean="0"/>
                      <a:t>i-1</a:t>
                    </a:r>
                    <a:endParaRPr lang="ru-RU" sz="1600" b="1" baseline="-25000" dirty="0"/>
                  </a:p>
                </p:txBody>
              </p:sp>
            </p:grpSp>
            <p:cxnSp>
              <p:nvCxnSpPr>
                <p:cNvPr id="141" name="Прямая соединительная линия 140"/>
                <p:cNvCxnSpPr/>
                <p:nvPr/>
              </p:nvCxnSpPr>
              <p:spPr>
                <a:xfrm>
                  <a:off x="5715008" y="3143248"/>
                  <a:ext cx="21431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Группа 153"/>
              <p:cNvGrpSpPr/>
              <p:nvPr/>
            </p:nvGrpSpPr>
            <p:grpSpPr>
              <a:xfrm>
                <a:off x="8215330" y="2285992"/>
                <a:ext cx="571507" cy="361779"/>
                <a:chOff x="5572124" y="3071810"/>
                <a:chExt cx="571507" cy="361779"/>
              </a:xfrm>
            </p:grpSpPr>
            <p:grpSp>
              <p:nvGrpSpPr>
                <p:cNvPr id="155" name="Группа 123"/>
                <p:cNvGrpSpPr/>
                <p:nvPr/>
              </p:nvGrpSpPr>
              <p:grpSpPr>
                <a:xfrm>
                  <a:off x="5572124" y="3071810"/>
                  <a:ext cx="571507" cy="361779"/>
                  <a:chOff x="4286248" y="4071941"/>
                  <a:chExt cx="490991" cy="428629"/>
                </a:xfrm>
                <a:solidFill>
                  <a:schemeClr val="bg1"/>
                </a:solidFill>
              </p:grpSpPr>
              <p:sp>
                <p:nvSpPr>
                  <p:cNvPr id="157" name="Прямоугольник 156"/>
                  <p:cNvSpPr/>
                  <p:nvPr/>
                </p:nvSpPr>
                <p:spPr>
                  <a:xfrm>
                    <a:off x="4286248" y="4071942"/>
                    <a:ext cx="428628" cy="428628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8" name="Прямоугольник 157"/>
                  <p:cNvSpPr/>
                  <p:nvPr/>
                </p:nvSpPr>
                <p:spPr>
                  <a:xfrm>
                    <a:off x="4357690" y="4071941"/>
                    <a:ext cx="419549" cy="40111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 smtClean="0"/>
                      <a:t>C</a:t>
                    </a:r>
                    <a:r>
                      <a:rPr lang="en-US" sz="1600" b="1" baseline="-25000" dirty="0" smtClean="0"/>
                      <a:t>i-1</a:t>
                    </a:r>
                    <a:endParaRPr lang="ru-RU" sz="1600" b="1" baseline="-25000" dirty="0"/>
                  </a:p>
                </p:txBody>
              </p:sp>
            </p:grp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>
                  <a:off x="5715008" y="3143248"/>
                  <a:ext cx="21431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Группа 123"/>
              <p:cNvGrpSpPr/>
              <p:nvPr/>
            </p:nvGrpSpPr>
            <p:grpSpPr>
              <a:xfrm>
                <a:off x="7500950" y="2285992"/>
                <a:ext cx="571507" cy="361779"/>
                <a:chOff x="4286248" y="4071941"/>
                <a:chExt cx="490991" cy="428629"/>
              </a:xfrm>
              <a:solidFill>
                <a:schemeClr val="bg1"/>
              </a:solidFill>
            </p:grpSpPr>
            <p:sp>
              <p:nvSpPr>
                <p:cNvPr id="165" name="Прямоугольник 164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4357690" y="4071941"/>
                  <a:ext cx="419549" cy="40111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/>
                    <a:t>C</a:t>
                  </a:r>
                  <a:r>
                    <a:rPr lang="en-US" sz="1600" b="1" baseline="-25000" dirty="0" smtClean="0"/>
                    <a:t>i</a:t>
                  </a:r>
                  <a:r>
                    <a:rPr lang="ru-RU" sz="1600" b="1" baseline="-25000" dirty="0" smtClean="0"/>
                    <a:t>-1</a:t>
                  </a:r>
                  <a:endParaRPr lang="ru-RU" sz="1600" b="1" baseline="-25000" dirty="0"/>
                </a:p>
              </p:txBody>
            </p:sp>
          </p:grpSp>
        </p:grpSp>
        <p:sp>
          <p:nvSpPr>
            <p:cNvPr id="169" name="Овал 168"/>
            <p:cNvSpPr/>
            <p:nvPr/>
          </p:nvSpPr>
          <p:spPr>
            <a:xfrm>
              <a:off x="7858148" y="1643050"/>
              <a:ext cx="785818" cy="3571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7858148" y="1214422"/>
              <a:ext cx="357190" cy="78581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7358082" y="1643050"/>
              <a:ext cx="785818" cy="3571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6000760" y="3571876"/>
            <a:ext cx="2767013" cy="2090738"/>
            <a:chOff x="5929322" y="4357694"/>
            <a:chExt cx="2767013" cy="2090738"/>
          </a:xfrm>
        </p:grpSpPr>
        <p:grpSp>
          <p:nvGrpSpPr>
            <p:cNvPr id="168" name="Группа 167"/>
            <p:cNvGrpSpPr/>
            <p:nvPr/>
          </p:nvGrpSpPr>
          <p:grpSpPr>
            <a:xfrm>
              <a:off x="5929322" y="4357694"/>
              <a:ext cx="2767013" cy="2090738"/>
              <a:chOff x="5929322" y="4357694"/>
              <a:chExt cx="2767013" cy="2090738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00760" y="4429132"/>
                <a:ext cx="2695575" cy="2019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8" name="Группа 67"/>
              <p:cNvGrpSpPr/>
              <p:nvPr/>
            </p:nvGrpSpPr>
            <p:grpSpPr>
              <a:xfrm>
                <a:off x="7572396" y="5429264"/>
                <a:ext cx="357190" cy="361780"/>
                <a:chOff x="4286248" y="4071940"/>
                <a:chExt cx="429614" cy="428630"/>
              </a:xfrm>
            </p:grpSpPr>
            <p:sp>
              <p:nvSpPr>
                <p:cNvPr id="69" name="Прямоугольник 68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1</a:t>
                  </a:r>
                  <a:endParaRPr lang="ru-RU" sz="1600" b="1" dirty="0"/>
                </a:p>
              </p:txBody>
            </p:sp>
          </p:grpSp>
          <p:grpSp>
            <p:nvGrpSpPr>
              <p:cNvPr id="71" name="Группа 70"/>
              <p:cNvGrpSpPr/>
              <p:nvPr/>
            </p:nvGrpSpPr>
            <p:grpSpPr>
              <a:xfrm>
                <a:off x="6715140" y="5429264"/>
                <a:ext cx="357190" cy="361780"/>
                <a:chOff x="4286248" y="4071940"/>
                <a:chExt cx="429614" cy="428630"/>
              </a:xfrm>
            </p:grpSpPr>
            <p:sp>
              <p:nvSpPr>
                <p:cNvPr id="72" name="Прямоугольник 71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1</a:t>
                  </a:r>
                  <a:endParaRPr lang="ru-RU" sz="1600" b="1" dirty="0"/>
                </a:p>
              </p:txBody>
            </p:sp>
          </p:grpSp>
          <p:grpSp>
            <p:nvGrpSpPr>
              <p:cNvPr id="74" name="Группа 73"/>
              <p:cNvGrpSpPr/>
              <p:nvPr/>
            </p:nvGrpSpPr>
            <p:grpSpPr>
              <a:xfrm>
                <a:off x="8072462" y="5000636"/>
                <a:ext cx="357190" cy="361780"/>
                <a:chOff x="4286248" y="4071940"/>
                <a:chExt cx="429614" cy="428630"/>
              </a:xfrm>
            </p:grpSpPr>
            <p:sp>
              <p:nvSpPr>
                <p:cNvPr id="75" name="Прямоугольник 74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1</a:t>
                  </a:r>
                  <a:endParaRPr lang="ru-RU" sz="1600" b="1" dirty="0"/>
                </a:p>
              </p:txBody>
            </p:sp>
          </p:grpSp>
          <p:grpSp>
            <p:nvGrpSpPr>
              <p:cNvPr id="77" name="Группа 76"/>
              <p:cNvGrpSpPr/>
              <p:nvPr/>
            </p:nvGrpSpPr>
            <p:grpSpPr>
              <a:xfrm>
                <a:off x="7143768" y="5000636"/>
                <a:ext cx="357190" cy="361780"/>
                <a:chOff x="4286248" y="4071940"/>
                <a:chExt cx="429614" cy="428630"/>
              </a:xfrm>
            </p:grpSpPr>
            <p:sp>
              <p:nvSpPr>
                <p:cNvPr id="78" name="Прямоугольник 77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1</a:t>
                  </a:r>
                  <a:endParaRPr lang="ru-RU" sz="1600" b="1" dirty="0"/>
                </a:p>
              </p:txBody>
            </p:sp>
          </p:grpSp>
          <p:grpSp>
            <p:nvGrpSpPr>
              <p:cNvPr id="80" name="Группа 79"/>
              <p:cNvGrpSpPr/>
              <p:nvPr/>
            </p:nvGrpSpPr>
            <p:grpSpPr>
              <a:xfrm>
                <a:off x="8001024" y="5429264"/>
                <a:ext cx="357190" cy="361780"/>
                <a:chOff x="4286248" y="4071940"/>
                <a:chExt cx="429614" cy="428630"/>
              </a:xfrm>
            </p:grpSpPr>
            <p:sp>
              <p:nvSpPr>
                <p:cNvPr id="81" name="Прямоугольник 80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0</a:t>
                  </a:r>
                  <a:endParaRPr lang="ru-RU" sz="1600" b="1" dirty="0"/>
                </a:p>
              </p:txBody>
            </p:sp>
          </p:grpSp>
          <p:grpSp>
            <p:nvGrpSpPr>
              <p:cNvPr id="83" name="Группа 82"/>
              <p:cNvGrpSpPr/>
              <p:nvPr/>
            </p:nvGrpSpPr>
            <p:grpSpPr>
              <a:xfrm>
                <a:off x="7143768" y="5429264"/>
                <a:ext cx="357190" cy="361780"/>
                <a:chOff x="4286248" y="4071940"/>
                <a:chExt cx="429614" cy="428630"/>
              </a:xfrm>
            </p:grpSpPr>
            <p:sp>
              <p:nvSpPr>
                <p:cNvPr id="84" name="Прямоугольник 83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0</a:t>
                  </a:r>
                  <a:endParaRPr lang="ru-RU" sz="1600" b="1" dirty="0"/>
                </a:p>
              </p:txBody>
            </p:sp>
          </p:grpSp>
          <p:grpSp>
            <p:nvGrpSpPr>
              <p:cNvPr id="86" name="Группа 85"/>
              <p:cNvGrpSpPr/>
              <p:nvPr/>
            </p:nvGrpSpPr>
            <p:grpSpPr>
              <a:xfrm>
                <a:off x="7572396" y="5000636"/>
                <a:ext cx="357190" cy="361780"/>
                <a:chOff x="4286248" y="4071940"/>
                <a:chExt cx="429614" cy="428630"/>
              </a:xfrm>
            </p:grpSpPr>
            <p:sp>
              <p:nvSpPr>
                <p:cNvPr id="87" name="Прямоугольник 86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0</a:t>
                  </a:r>
                  <a:endParaRPr lang="ru-RU" sz="1600" b="1" dirty="0"/>
                </a:p>
              </p:txBody>
            </p:sp>
          </p:grpSp>
          <p:grpSp>
            <p:nvGrpSpPr>
              <p:cNvPr id="89" name="Группа 88"/>
              <p:cNvGrpSpPr/>
              <p:nvPr/>
            </p:nvGrpSpPr>
            <p:grpSpPr>
              <a:xfrm>
                <a:off x="6715140" y="5000636"/>
                <a:ext cx="357190" cy="361780"/>
                <a:chOff x="4286248" y="4071940"/>
                <a:chExt cx="429614" cy="428630"/>
              </a:xfrm>
            </p:grpSpPr>
            <p:sp>
              <p:nvSpPr>
                <p:cNvPr id="90" name="Прямоугольник 89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4357686" y="4071940"/>
                  <a:ext cx="358176" cy="40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b="1" dirty="0" smtClean="0"/>
                    <a:t>0</a:t>
                  </a:r>
                  <a:endParaRPr lang="ru-RU" sz="1600" b="1" dirty="0"/>
                </a:p>
              </p:txBody>
            </p:sp>
          </p:grpSp>
          <p:grpSp>
            <p:nvGrpSpPr>
              <p:cNvPr id="110" name="Группа 109"/>
              <p:cNvGrpSpPr/>
              <p:nvPr/>
            </p:nvGrpSpPr>
            <p:grpSpPr>
              <a:xfrm>
                <a:off x="5929322" y="4929198"/>
                <a:ext cx="500066" cy="361780"/>
                <a:chOff x="7072330" y="3286124"/>
                <a:chExt cx="500066" cy="361780"/>
              </a:xfrm>
            </p:grpSpPr>
            <p:grpSp>
              <p:nvGrpSpPr>
                <p:cNvPr id="111" name="Группа 97"/>
                <p:cNvGrpSpPr/>
                <p:nvPr/>
              </p:nvGrpSpPr>
              <p:grpSpPr>
                <a:xfrm>
                  <a:off x="7072330" y="3286124"/>
                  <a:ext cx="500066" cy="361780"/>
                  <a:chOff x="4286248" y="4071940"/>
                  <a:chExt cx="429614" cy="428630"/>
                </a:xfrm>
              </p:grpSpPr>
              <p:sp>
                <p:nvSpPr>
                  <p:cNvPr id="113" name="Прямоугольник 112"/>
                  <p:cNvSpPr/>
                  <p:nvPr/>
                </p:nvSpPr>
                <p:spPr>
                  <a:xfrm>
                    <a:off x="4286248" y="4071942"/>
                    <a:ext cx="428628" cy="4286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4" name="Прямоугольник 113"/>
                  <p:cNvSpPr/>
                  <p:nvPr/>
                </p:nvSpPr>
                <p:spPr>
                  <a:xfrm>
                    <a:off x="4357686" y="4071940"/>
                    <a:ext cx="358176" cy="401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 smtClean="0"/>
                      <a:t>X</a:t>
                    </a:r>
                    <a:r>
                      <a:rPr lang="en-US" sz="1600" b="1" baseline="-25000" dirty="0" smtClean="0"/>
                      <a:t>i</a:t>
                    </a:r>
                    <a:endParaRPr lang="ru-RU" sz="1600" b="1" baseline="-25000" dirty="0"/>
                  </a:p>
                </p:txBody>
              </p:sp>
            </p:grpSp>
            <p:cxnSp>
              <p:nvCxnSpPr>
                <p:cNvPr id="112" name="Прямая соединительная линия 111"/>
                <p:cNvCxnSpPr/>
                <p:nvPr/>
              </p:nvCxnSpPr>
              <p:spPr>
                <a:xfrm>
                  <a:off x="7215206" y="3357562"/>
                  <a:ext cx="21431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Группа 114"/>
              <p:cNvGrpSpPr/>
              <p:nvPr/>
            </p:nvGrpSpPr>
            <p:grpSpPr>
              <a:xfrm>
                <a:off x="5929322" y="5500702"/>
                <a:ext cx="500067" cy="361779"/>
                <a:chOff x="4286248" y="4071941"/>
                <a:chExt cx="429615" cy="428629"/>
              </a:xfrm>
              <a:solidFill>
                <a:schemeClr val="bg1"/>
              </a:solidFill>
            </p:grpSpPr>
            <p:sp>
              <p:nvSpPr>
                <p:cNvPr id="116" name="Прямоугольник 115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4357687" y="4071941"/>
                  <a:ext cx="358176" cy="40111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/>
                    <a:t>X</a:t>
                  </a:r>
                  <a:r>
                    <a:rPr lang="en-US" sz="1600" b="1" baseline="-25000" dirty="0" smtClean="0"/>
                    <a:t>i</a:t>
                  </a:r>
                  <a:endParaRPr lang="ru-RU" sz="1600" b="1" baseline="-25000" dirty="0"/>
                </a:p>
              </p:txBody>
            </p:sp>
          </p:grpSp>
          <p:grpSp>
            <p:nvGrpSpPr>
              <p:cNvPr id="118" name="Группа 117"/>
              <p:cNvGrpSpPr/>
              <p:nvPr/>
            </p:nvGrpSpPr>
            <p:grpSpPr>
              <a:xfrm>
                <a:off x="7786710" y="4357694"/>
                <a:ext cx="500067" cy="361779"/>
                <a:chOff x="4286248" y="4071941"/>
                <a:chExt cx="429615" cy="428629"/>
              </a:xfrm>
              <a:solidFill>
                <a:schemeClr val="bg1"/>
              </a:solidFill>
            </p:grpSpPr>
            <p:sp>
              <p:nvSpPr>
                <p:cNvPr id="119" name="Прямоугольник 118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4357687" y="4071941"/>
                  <a:ext cx="358176" cy="40111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/>
                    <a:t>Y</a:t>
                  </a:r>
                  <a:r>
                    <a:rPr lang="en-US" sz="1600" b="1" baseline="-25000" dirty="0" smtClean="0"/>
                    <a:t>i</a:t>
                  </a:r>
                  <a:endParaRPr lang="ru-RU" sz="1600" b="1" baseline="-25000" dirty="0"/>
                </a:p>
              </p:txBody>
            </p:sp>
          </p:grpSp>
          <p:grpSp>
            <p:nvGrpSpPr>
              <p:cNvPr id="128" name="Группа 127"/>
              <p:cNvGrpSpPr/>
              <p:nvPr/>
            </p:nvGrpSpPr>
            <p:grpSpPr>
              <a:xfrm>
                <a:off x="6858016" y="4357694"/>
                <a:ext cx="500067" cy="361779"/>
                <a:chOff x="5572132" y="3071810"/>
                <a:chExt cx="500067" cy="361779"/>
              </a:xfrm>
            </p:grpSpPr>
            <p:grpSp>
              <p:nvGrpSpPr>
                <p:cNvPr id="124" name="Группа 123"/>
                <p:cNvGrpSpPr/>
                <p:nvPr/>
              </p:nvGrpSpPr>
              <p:grpSpPr>
                <a:xfrm>
                  <a:off x="5572132" y="3071810"/>
                  <a:ext cx="500067" cy="361779"/>
                  <a:chOff x="4286248" y="4071941"/>
                  <a:chExt cx="429615" cy="428629"/>
                </a:xfrm>
                <a:solidFill>
                  <a:schemeClr val="bg1"/>
                </a:solidFill>
              </p:grpSpPr>
              <p:sp>
                <p:nvSpPr>
                  <p:cNvPr id="125" name="Прямоугольник 124"/>
                  <p:cNvSpPr/>
                  <p:nvPr/>
                </p:nvSpPr>
                <p:spPr>
                  <a:xfrm>
                    <a:off x="4286248" y="4071942"/>
                    <a:ext cx="428628" cy="428628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6" name="Прямоугольник 125"/>
                  <p:cNvSpPr/>
                  <p:nvPr/>
                </p:nvSpPr>
                <p:spPr>
                  <a:xfrm>
                    <a:off x="4357687" y="4071941"/>
                    <a:ext cx="358176" cy="40111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 smtClean="0"/>
                      <a:t>Y</a:t>
                    </a:r>
                    <a:r>
                      <a:rPr lang="en-US" sz="1600" b="1" baseline="-25000" dirty="0" smtClean="0"/>
                      <a:t>i</a:t>
                    </a:r>
                    <a:endParaRPr lang="ru-RU" sz="1600" b="1" baseline="-25000" dirty="0"/>
                  </a:p>
                </p:txBody>
              </p:sp>
            </p:grpSp>
            <p:cxnSp>
              <p:nvCxnSpPr>
                <p:cNvPr id="127" name="Прямая соединительная линия 126"/>
                <p:cNvCxnSpPr/>
                <p:nvPr/>
              </p:nvCxnSpPr>
              <p:spPr>
                <a:xfrm>
                  <a:off x="5715008" y="3143248"/>
                  <a:ext cx="21431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Группа 123"/>
              <p:cNvGrpSpPr/>
              <p:nvPr/>
            </p:nvGrpSpPr>
            <p:grpSpPr>
              <a:xfrm>
                <a:off x="7286636" y="6072206"/>
                <a:ext cx="571507" cy="361779"/>
                <a:chOff x="4286248" y="4071941"/>
                <a:chExt cx="490991" cy="428629"/>
              </a:xfrm>
              <a:solidFill>
                <a:schemeClr val="bg1"/>
              </a:solidFill>
            </p:grpSpPr>
            <p:sp>
              <p:nvSpPr>
                <p:cNvPr id="137" name="Прямоугольник 136"/>
                <p:cNvSpPr/>
                <p:nvPr/>
              </p:nvSpPr>
              <p:spPr>
                <a:xfrm>
                  <a:off x="4286248" y="4071942"/>
                  <a:ext cx="428628" cy="42862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4357690" y="4071941"/>
                  <a:ext cx="419549" cy="40111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/>
                    <a:t>C</a:t>
                  </a:r>
                  <a:r>
                    <a:rPr lang="en-US" sz="1600" b="1" baseline="-25000" dirty="0" smtClean="0"/>
                    <a:t>i</a:t>
                  </a:r>
                  <a:r>
                    <a:rPr lang="ru-RU" sz="1600" b="1" baseline="-25000" dirty="0" smtClean="0"/>
                    <a:t>-1</a:t>
                  </a:r>
                  <a:endParaRPr lang="ru-RU" sz="1600" b="1" baseline="-25000" dirty="0"/>
                </a:p>
              </p:txBody>
            </p:sp>
          </p:grpSp>
          <p:grpSp>
            <p:nvGrpSpPr>
              <p:cNvPr id="144" name="Группа 143"/>
              <p:cNvGrpSpPr/>
              <p:nvPr/>
            </p:nvGrpSpPr>
            <p:grpSpPr>
              <a:xfrm>
                <a:off x="8001016" y="6072206"/>
                <a:ext cx="571507" cy="361779"/>
                <a:chOff x="5572124" y="3071810"/>
                <a:chExt cx="571507" cy="361779"/>
              </a:xfrm>
            </p:grpSpPr>
            <p:grpSp>
              <p:nvGrpSpPr>
                <p:cNvPr id="145" name="Группа 123"/>
                <p:cNvGrpSpPr/>
                <p:nvPr/>
              </p:nvGrpSpPr>
              <p:grpSpPr>
                <a:xfrm>
                  <a:off x="5572124" y="3071810"/>
                  <a:ext cx="571507" cy="361779"/>
                  <a:chOff x="4286248" y="4071941"/>
                  <a:chExt cx="490991" cy="428629"/>
                </a:xfrm>
                <a:solidFill>
                  <a:schemeClr val="bg1"/>
                </a:solidFill>
              </p:grpSpPr>
              <p:sp>
                <p:nvSpPr>
                  <p:cNvPr id="147" name="Прямоугольник 146"/>
                  <p:cNvSpPr/>
                  <p:nvPr/>
                </p:nvSpPr>
                <p:spPr>
                  <a:xfrm>
                    <a:off x="4286248" y="4071942"/>
                    <a:ext cx="428628" cy="428628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8" name="Прямоугольник 147"/>
                  <p:cNvSpPr/>
                  <p:nvPr/>
                </p:nvSpPr>
                <p:spPr>
                  <a:xfrm>
                    <a:off x="4357690" y="4071941"/>
                    <a:ext cx="419549" cy="40111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 smtClean="0"/>
                      <a:t>C</a:t>
                    </a:r>
                    <a:r>
                      <a:rPr lang="en-US" sz="1600" b="1" baseline="-25000" dirty="0" smtClean="0"/>
                      <a:t>i-1</a:t>
                    </a:r>
                    <a:endParaRPr lang="ru-RU" sz="1600" b="1" baseline="-25000" dirty="0"/>
                  </a:p>
                </p:txBody>
              </p:sp>
            </p:grpSp>
            <p:cxnSp>
              <p:nvCxnSpPr>
                <p:cNvPr id="146" name="Прямая соединительная линия 145"/>
                <p:cNvCxnSpPr/>
                <p:nvPr/>
              </p:nvCxnSpPr>
              <p:spPr>
                <a:xfrm>
                  <a:off x="5715008" y="3143248"/>
                  <a:ext cx="21431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Группа 148"/>
              <p:cNvGrpSpPr/>
              <p:nvPr/>
            </p:nvGrpSpPr>
            <p:grpSpPr>
              <a:xfrm>
                <a:off x="6572264" y="6072206"/>
                <a:ext cx="642942" cy="361779"/>
                <a:chOff x="5572132" y="3071810"/>
                <a:chExt cx="642942" cy="361779"/>
              </a:xfrm>
            </p:grpSpPr>
            <p:grpSp>
              <p:nvGrpSpPr>
                <p:cNvPr id="150" name="Группа 123"/>
                <p:cNvGrpSpPr/>
                <p:nvPr/>
              </p:nvGrpSpPr>
              <p:grpSpPr>
                <a:xfrm>
                  <a:off x="5572132" y="3071810"/>
                  <a:ext cx="642942" cy="361779"/>
                  <a:chOff x="4286248" y="4071941"/>
                  <a:chExt cx="552361" cy="428629"/>
                </a:xfrm>
                <a:solidFill>
                  <a:schemeClr val="bg1"/>
                </a:solidFill>
              </p:grpSpPr>
              <p:sp>
                <p:nvSpPr>
                  <p:cNvPr id="152" name="Прямоугольник 151"/>
                  <p:cNvSpPr/>
                  <p:nvPr/>
                </p:nvSpPr>
                <p:spPr>
                  <a:xfrm>
                    <a:off x="4286248" y="4071942"/>
                    <a:ext cx="428628" cy="428628"/>
                  </a:xfrm>
                  <a:prstGeom prst="rect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3" name="Прямоугольник 152"/>
                  <p:cNvSpPr/>
                  <p:nvPr/>
                </p:nvSpPr>
                <p:spPr>
                  <a:xfrm>
                    <a:off x="4357687" y="4071941"/>
                    <a:ext cx="480922" cy="40111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 smtClean="0"/>
                      <a:t>C</a:t>
                    </a:r>
                    <a:r>
                      <a:rPr lang="en-US" sz="1600" b="1" baseline="-25000" dirty="0" smtClean="0"/>
                      <a:t>i-1</a:t>
                    </a:r>
                    <a:endParaRPr lang="ru-RU" sz="1600" b="1" baseline="-25000" dirty="0"/>
                  </a:p>
                </p:txBody>
              </p:sp>
            </p:grpSp>
            <p:cxnSp>
              <p:nvCxnSpPr>
                <p:cNvPr id="151" name="Прямая соединительная линия 150"/>
                <p:cNvCxnSpPr/>
                <p:nvPr/>
              </p:nvCxnSpPr>
              <p:spPr>
                <a:xfrm>
                  <a:off x="5715008" y="3143248"/>
                  <a:ext cx="214314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2" name="Овал 171"/>
            <p:cNvSpPr/>
            <p:nvPr/>
          </p:nvSpPr>
          <p:spPr>
            <a:xfrm>
              <a:off x="7572396" y="5429264"/>
              <a:ext cx="357190" cy="3571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7143768" y="5000636"/>
              <a:ext cx="357190" cy="3571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/>
            <p:cNvSpPr/>
            <p:nvPr/>
          </p:nvSpPr>
          <p:spPr>
            <a:xfrm>
              <a:off x="6715140" y="5429264"/>
              <a:ext cx="357190" cy="3571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/>
            <p:cNvSpPr/>
            <p:nvPr/>
          </p:nvSpPr>
          <p:spPr>
            <a:xfrm>
              <a:off x="8072462" y="5000636"/>
              <a:ext cx="357190" cy="3571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6" name="Прямоугольник 175"/>
          <p:cNvSpPr/>
          <p:nvPr/>
        </p:nvSpPr>
        <p:spPr>
          <a:xfrm>
            <a:off x="5786446" y="2857496"/>
            <a:ext cx="325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</a:t>
            </a:r>
            <a:r>
              <a:rPr lang="ru-RU" sz="2400" baseline="-25000" dirty="0" smtClean="0"/>
              <a:t>-1</a:t>
            </a:r>
            <a:r>
              <a:rPr lang="en-US" sz="2400" dirty="0" smtClean="0"/>
              <a:t> V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V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ru-RU" sz="2400" baseline="-25000" dirty="0" smtClean="0"/>
              <a:t>-1</a:t>
            </a:r>
          </a:p>
        </p:txBody>
      </p:sp>
      <p:grpSp>
        <p:nvGrpSpPr>
          <p:cNvPr id="198" name="Группа 197"/>
          <p:cNvGrpSpPr/>
          <p:nvPr/>
        </p:nvGrpSpPr>
        <p:grpSpPr>
          <a:xfrm>
            <a:off x="3500430" y="5857892"/>
            <a:ext cx="5496248" cy="461665"/>
            <a:chOff x="3929058" y="5857892"/>
            <a:chExt cx="5496248" cy="461665"/>
          </a:xfrm>
        </p:grpSpPr>
        <p:sp>
          <p:nvSpPr>
            <p:cNvPr id="182" name="Прямоугольник 181"/>
            <p:cNvSpPr/>
            <p:nvPr/>
          </p:nvSpPr>
          <p:spPr>
            <a:xfrm>
              <a:off x="3929058" y="5857892"/>
              <a:ext cx="549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=</a:t>
              </a:r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ru-RU" sz="2400" baseline="-25000" dirty="0" smtClean="0"/>
                <a:t>-1</a:t>
              </a:r>
              <a:r>
                <a:rPr lang="en-US" sz="2400" dirty="0" smtClean="0"/>
                <a:t> V X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i-1</a:t>
              </a:r>
              <a:r>
                <a:rPr lang="en-US" sz="2400" dirty="0" smtClean="0"/>
                <a:t> V X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i-1</a:t>
              </a:r>
              <a:r>
                <a:rPr lang="en-US" sz="2400" dirty="0" smtClean="0"/>
                <a:t> V </a:t>
              </a:r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ru-RU" sz="2400" baseline="-25000" dirty="0" smtClean="0"/>
                <a:t>-1</a:t>
              </a:r>
            </a:p>
          </p:txBody>
        </p:sp>
        <p:cxnSp>
          <p:nvCxnSpPr>
            <p:cNvPr id="183" name="Прямая соединительная линия 182"/>
            <p:cNvCxnSpPr/>
            <p:nvPr/>
          </p:nvCxnSpPr>
          <p:spPr>
            <a:xfrm>
              <a:off x="7286644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единительная линия 183"/>
            <p:cNvCxnSpPr/>
            <p:nvPr/>
          </p:nvCxnSpPr>
          <p:spPr>
            <a:xfrm>
              <a:off x="6215074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/>
            <p:cNvCxnSpPr/>
            <p:nvPr/>
          </p:nvCxnSpPr>
          <p:spPr>
            <a:xfrm>
              <a:off x="5715008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единительная линия 185"/>
            <p:cNvCxnSpPr/>
            <p:nvPr/>
          </p:nvCxnSpPr>
          <p:spPr>
            <a:xfrm>
              <a:off x="4714876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>
              <a:off x="4429124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>
              <a:off x="7572396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Прямая соединительная линия 135"/>
          <p:cNvCxnSpPr/>
          <p:nvPr/>
        </p:nvCxnSpPr>
        <p:spPr>
          <a:xfrm>
            <a:off x="6072198" y="928670"/>
            <a:ext cx="4286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/>
          <p:nvPr/>
        </p:nvCxnSpPr>
        <p:spPr>
          <a:xfrm>
            <a:off x="6500826" y="928670"/>
            <a:ext cx="428628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6072198" y="5714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ru-RU" dirty="0"/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>
            <a:off x="6357950" y="3929066"/>
            <a:ext cx="428628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/>
          <p:nvPr/>
        </p:nvCxnSpPr>
        <p:spPr>
          <a:xfrm>
            <a:off x="5929322" y="3929066"/>
            <a:ext cx="4286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/>
          <p:cNvSpPr/>
          <p:nvPr/>
        </p:nvSpPr>
        <p:spPr>
          <a:xfrm>
            <a:off x="5929322" y="357187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endParaRPr lang="ru-RU" dirty="0"/>
          </a:p>
        </p:txBody>
      </p:sp>
      <p:cxnSp>
        <p:nvCxnSpPr>
          <p:cNvPr id="193" name="Прямая со стрелкой 192"/>
          <p:cNvCxnSpPr/>
          <p:nvPr/>
        </p:nvCxnSpPr>
        <p:spPr>
          <a:xfrm flipV="1">
            <a:off x="3071802" y="928670"/>
            <a:ext cx="2857520" cy="11430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/>
          <p:nvPr/>
        </p:nvCxnSpPr>
        <p:spPr>
          <a:xfrm>
            <a:off x="2571736" y="2214554"/>
            <a:ext cx="3429024" cy="157163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Прямоугольник 175"/>
          <p:cNvSpPr/>
          <p:nvPr/>
        </p:nvSpPr>
        <p:spPr>
          <a:xfrm>
            <a:off x="0" y="0"/>
            <a:ext cx="4987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перенос  </a:t>
            </a:r>
            <a:r>
              <a:rPr lang="ru-RU" sz="24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i</a:t>
            </a:r>
            <a:r>
              <a:rPr lang="ru-RU" sz="2400" baseline="-25000" dirty="0" smtClean="0"/>
              <a:t>-1</a:t>
            </a:r>
            <a:r>
              <a:rPr lang="en-US" sz="2400" dirty="0" smtClean="0"/>
              <a:t> V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V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ru-RU" sz="2400" baseline="-25000" dirty="0" smtClean="0"/>
              <a:t>-1</a:t>
            </a:r>
          </a:p>
        </p:txBody>
      </p:sp>
      <p:grpSp>
        <p:nvGrpSpPr>
          <p:cNvPr id="2065" name="Группа 189"/>
          <p:cNvGrpSpPr/>
          <p:nvPr/>
        </p:nvGrpSpPr>
        <p:grpSpPr>
          <a:xfrm>
            <a:off x="1785918" y="500042"/>
            <a:ext cx="5496248" cy="461665"/>
            <a:chOff x="2571736" y="5857892"/>
            <a:chExt cx="5496248" cy="461665"/>
          </a:xfrm>
        </p:grpSpPr>
        <p:sp>
          <p:nvSpPr>
            <p:cNvPr id="182" name="Прямоугольник 181"/>
            <p:cNvSpPr/>
            <p:nvPr/>
          </p:nvSpPr>
          <p:spPr>
            <a:xfrm>
              <a:off x="2571736" y="5857892"/>
              <a:ext cx="549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=X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i-1</a:t>
              </a:r>
              <a:r>
                <a:rPr lang="en-US" sz="2400" dirty="0" smtClean="0"/>
                <a:t> V X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i-1</a:t>
              </a:r>
              <a:r>
                <a:rPr lang="en-US" sz="2400" dirty="0" smtClean="0"/>
                <a:t> V X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Y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i-1</a:t>
              </a:r>
              <a:r>
                <a:rPr lang="en-US" sz="2400" dirty="0" smtClean="0"/>
                <a:t> V </a:t>
              </a:r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ru-RU" sz="2400" baseline="-25000" dirty="0" smtClean="0"/>
                <a:t>-1</a:t>
              </a:r>
            </a:p>
          </p:txBody>
        </p:sp>
        <p:grpSp>
          <p:nvGrpSpPr>
            <p:cNvPr id="2066" name="Группа 188"/>
            <p:cNvGrpSpPr/>
            <p:nvPr/>
          </p:nvGrpSpPr>
          <p:grpSpPr>
            <a:xfrm>
              <a:off x="3071802" y="5929330"/>
              <a:ext cx="3357586" cy="1588"/>
              <a:chOff x="3071802" y="5929330"/>
              <a:chExt cx="3357586" cy="1588"/>
            </a:xfrm>
          </p:grpSpPr>
          <p:cxnSp>
            <p:nvCxnSpPr>
              <p:cNvPr id="183" name="Прямая соединительная линия 182"/>
              <p:cNvCxnSpPr/>
              <p:nvPr/>
            </p:nvCxnSpPr>
            <p:spPr>
              <a:xfrm>
                <a:off x="5929322" y="592933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>
              <a:xfrm>
                <a:off x="4857752" y="592933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/>
              <p:cNvCxnSpPr/>
              <p:nvPr/>
            </p:nvCxnSpPr>
            <p:spPr>
              <a:xfrm>
                <a:off x="4357686" y="592933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85"/>
              <p:cNvCxnSpPr/>
              <p:nvPr/>
            </p:nvCxnSpPr>
            <p:spPr>
              <a:xfrm>
                <a:off x="3357554" y="592933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>
              <a:xfrm>
                <a:off x="3071802" y="592933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>
              <a:xfrm>
                <a:off x="6215074" y="5929330"/>
                <a:ext cx="214314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Прямоугольник 129"/>
          <p:cNvSpPr/>
          <p:nvPr/>
        </p:nvSpPr>
        <p:spPr>
          <a:xfrm>
            <a:off x="285720" y="500042"/>
            <a:ext cx="1437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сумма</a:t>
            </a:r>
            <a:r>
              <a:rPr lang="ru-RU" dirty="0" smtClean="0"/>
              <a:t>  </a:t>
            </a:r>
            <a:r>
              <a:rPr lang="ru-RU" dirty="0" smtClean="0">
                <a:sym typeface="Wingdings" pitchFamily="2" charset="2"/>
              </a:rPr>
              <a:t></a:t>
            </a:r>
            <a:endParaRPr lang="ru-RU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3357554" y="5857892"/>
            <a:ext cx="235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цена по </a:t>
            </a:r>
            <a:r>
              <a:rPr lang="ru-RU" dirty="0" err="1" smtClean="0"/>
              <a:t>Квайну</a:t>
            </a:r>
            <a:r>
              <a:rPr lang="ru-RU" dirty="0" smtClean="0"/>
              <a:t> = 25</a:t>
            </a:r>
            <a:endParaRPr lang="ru-RU" dirty="0"/>
          </a:p>
        </p:txBody>
      </p:sp>
      <p:grpSp>
        <p:nvGrpSpPr>
          <p:cNvPr id="255" name="Группа 254"/>
          <p:cNvGrpSpPr/>
          <p:nvPr/>
        </p:nvGrpSpPr>
        <p:grpSpPr>
          <a:xfrm>
            <a:off x="571472" y="1071546"/>
            <a:ext cx="4119750" cy="4929222"/>
            <a:chOff x="571472" y="1071546"/>
            <a:chExt cx="4119750" cy="4929222"/>
          </a:xfrm>
        </p:grpSpPr>
        <p:sp>
          <p:nvSpPr>
            <p:cNvPr id="134" name="Прямоугольник 133"/>
            <p:cNvSpPr/>
            <p:nvPr/>
          </p:nvSpPr>
          <p:spPr>
            <a:xfrm>
              <a:off x="1285852" y="1071546"/>
              <a:ext cx="428628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1285852" y="1714488"/>
              <a:ext cx="428628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2428860" y="1714488"/>
              <a:ext cx="428628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1285852" y="2357430"/>
              <a:ext cx="428628" cy="642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571472" y="1214422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Прямая соединительная линия 144"/>
            <p:cNvCxnSpPr/>
            <p:nvPr/>
          </p:nvCxnSpPr>
          <p:spPr>
            <a:xfrm>
              <a:off x="571472" y="1500174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>
              <a:off x="571472" y="1857364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>
              <a:off x="571472" y="2143116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Прямая соединительная линия 153"/>
            <p:cNvCxnSpPr/>
            <p:nvPr/>
          </p:nvCxnSpPr>
          <p:spPr>
            <a:xfrm>
              <a:off x="571472" y="2500306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Прямая соединительная линия 154"/>
            <p:cNvCxnSpPr/>
            <p:nvPr/>
          </p:nvCxnSpPr>
          <p:spPr>
            <a:xfrm>
              <a:off x="571472" y="2857496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Соединительная линия уступом 159"/>
            <p:cNvCxnSpPr>
              <a:stCxn id="134" idx="3"/>
            </p:cNvCxnSpPr>
            <p:nvPr/>
          </p:nvCxnSpPr>
          <p:spPr>
            <a:xfrm>
              <a:off x="1714480" y="1393017"/>
              <a:ext cx="714380" cy="464347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Соединительная линия уступом 162"/>
            <p:cNvCxnSpPr>
              <a:stCxn id="139" idx="3"/>
            </p:cNvCxnSpPr>
            <p:nvPr/>
          </p:nvCxnSpPr>
          <p:spPr>
            <a:xfrm flipV="1">
              <a:off x="1714480" y="2214554"/>
              <a:ext cx="714380" cy="464347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>
              <a:off x="1714480" y="2071678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>
              <a:off x="2857488" y="2071678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7" name="Прямоугольник 176"/>
            <p:cNvSpPr/>
            <p:nvPr/>
          </p:nvSpPr>
          <p:spPr>
            <a:xfrm>
              <a:off x="3643306" y="1785926"/>
              <a:ext cx="4972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i</a:t>
              </a:r>
              <a:endParaRPr lang="ru-RU" sz="2800" dirty="0"/>
            </a:p>
          </p:txBody>
        </p:sp>
        <p:sp>
          <p:nvSpPr>
            <p:cNvPr id="178" name="Прямоугольник 177"/>
            <p:cNvSpPr/>
            <p:nvPr/>
          </p:nvSpPr>
          <p:spPr>
            <a:xfrm>
              <a:off x="1285852" y="3143248"/>
              <a:ext cx="428628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Прямоугольник 178"/>
            <p:cNvSpPr/>
            <p:nvPr/>
          </p:nvSpPr>
          <p:spPr>
            <a:xfrm>
              <a:off x="1285852" y="3857628"/>
              <a:ext cx="428628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Прямоугольник 179"/>
            <p:cNvSpPr/>
            <p:nvPr/>
          </p:nvSpPr>
          <p:spPr>
            <a:xfrm>
              <a:off x="1285852" y="4572008"/>
              <a:ext cx="428628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Прямоугольник 180"/>
            <p:cNvSpPr/>
            <p:nvPr/>
          </p:nvSpPr>
          <p:spPr>
            <a:xfrm>
              <a:off x="1285852" y="5286388"/>
              <a:ext cx="428628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Прямоугольник 188"/>
            <p:cNvSpPr/>
            <p:nvPr/>
          </p:nvSpPr>
          <p:spPr>
            <a:xfrm>
              <a:off x="3000364" y="4071942"/>
              <a:ext cx="428628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0" name="Прямая соединительная линия 189"/>
            <p:cNvCxnSpPr/>
            <p:nvPr/>
          </p:nvCxnSpPr>
          <p:spPr>
            <a:xfrm>
              <a:off x="571472" y="3500438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Прямая соединительная линия 190"/>
            <p:cNvCxnSpPr/>
            <p:nvPr/>
          </p:nvCxnSpPr>
          <p:spPr>
            <a:xfrm>
              <a:off x="571472" y="3714752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Прямая соединительная линия 191"/>
            <p:cNvCxnSpPr/>
            <p:nvPr/>
          </p:nvCxnSpPr>
          <p:spPr>
            <a:xfrm>
              <a:off x="571472" y="3286124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>
              <a:off x="571472" y="4214818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Прямая соединительная линия 193"/>
            <p:cNvCxnSpPr/>
            <p:nvPr/>
          </p:nvCxnSpPr>
          <p:spPr>
            <a:xfrm>
              <a:off x="571472" y="4000504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>
              <a:off x="571472" y="4429132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>
              <a:off x="571472" y="4929198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>
              <a:off x="571472" y="4714884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>
              <a:off x="571472" y="5143512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>
              <a:off x="571472" y="5643578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Прямая соединительная линия 199"/>
            <p:cNvCxnSpPr/>
            <p:nvPr/>
          </p:nvCxnSpPr>
          <p:spPr>
            <a:xfrm>
              <a:off x="571472" y="5429264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Прямая соединительная линия 200"/>
            <p:cNvCxnSpPr/>
            <p:nvPr/>
          </p:nvCxnSpPr>
          <p:spPr>
            <a:xfrm>
              <a:off x="571472" y="5857892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Прямая соединительная линия 201"/>
            <p:cNvCxnSpPr/>
            <p:nvPr/>
          </p:nvCxnSpPr>
          <p:spPr>
            <a:xfrm>
              <a:off x="3428992" y="4429132"/>
              <a:ext cx="714380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3" name="Прямоугольник 202"/>
            <p:cNvSpPr/>
            <p:nvPr/>
          </p:nvSpPr>
          <p:spPr>
            <a:xfrm>
              <a:off x="4214810" y="4214818"/>
              <a:ext cx="4764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 smtClean="0"/>
                <a:t>i</a:t>
              </a:r>
              <a:endParaRPr lang="ru-RU" sz="2800" dirty="0"/>
            </a:p>
          </p:txBody>
        </p:sp>
        <p:cxnSp>
          <p:nvCxnSpPr>
            <p:cNvPr id="205" name="Shape 204"/>
            <p:cNvCxnSpPr/>
            <p:nvPr/>
          </p:nvCxnSpPr>
          <p:spPr>
            <a:xfrm>
              <a:off x="1714480" y="3429000"/>
              <a:ext cx="1285884" cy="7143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Shape 207"/>
            <p:cNvCxnSpPr>
              <a:stCxn id="181" idx="3"/>
            </p:cNvCxnSpPr>
            <p:nvPr/>
          </p:nvCxnSpPr>
          <p:spPr>
            <a:xfrm flipV="1">
              <a:off x="1714480" y="4714884"/>
              <a:ext cx="1285884" cy="92869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Соединительная линия уступом 217"/>
            <p:cNvCxnSpPr>
              <a:stCxn id="179" idx="3"/>
            </p:cNvCxnSpPr>
            <p:nvPr/>
          </p:nvCxnSpPr>
          <p:spPr>
            <a:xfrm>
              <a:off x="1714480" y="4214818"/>
              <a:ext cx="1285884" cy="71438"/>
            </a:xfrm>
            <a:prstGeom prst="bentConnector3">
              <a:avLst>
                <a:gd name="adj1" fmla="val 329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Соединительная линия уступом 237"/>
            <p:cNvCxnSpPr>
              <a:stCxn id="180" idx="3"/>
            </p:cNvCxnSpPr>
            <p:nvPr/>
          </p:nvCxnSpPr>
          <p:spPr>
            <a:xfrm flipV="1">
              <a:off x="1714480" y="4572008"/>
              <a:ext cx="1285884" cy="357190"/>
            </a:xfrm>
            <a:prstGeom prst="bentConnector3">
              <a:avLst>
                <a:gd name="adj1" fmla="val 30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6" name="Прямоугольник 245"/>
            <p:cNvSpPr/>
            <p:nvPr/>
          </p:nvSpPr>
          <p:spPr>
            <a:xfrm>
              <a:off x="1285852" y="528638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&amp;</a:t>
              </a:r>
              <a:endParaRPr lang="ru-RU" sz="2000" b="1" dirty="0"/>
            </a:p>
          </p:txBody>
        </p:sp>
        <p:sp>
          <p:nvSpPr>
            <p:cNvPr id="247" name="Прямоугольник 246"/>
            <p:cNvSpPr/>
            <p:nvPr/>
          </p:nvSpPr>
          <p:spPr>
            <a:xfrm>
              <a:off x="1285852" y="457200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&amp;</a:t>
              </a:r>
              <a:endParaRPr lang="ru-RU" sz="2000" b="1" dirty="0"/>
            </a:p>
          </p:txBody>
        </p:sp>
        <p:sp>
          <p:nvSpPr>
            <p:cNvPr id="248" name="Прямоугольник 247"/>
            <p:cNvSpPr/>
            <p:nvPr/>
          </p:nvSpPr>
          <p:spPr>
            <a:xfrm>
              <a:off x="1285852" y="385762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&amp;</a:t>
              </a:r>
              <a:endParaRPr lang="ru-RU" sz="2000" b="1" dirty="0"/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1285852" y="314324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&amp;</a:t>
              </a:r>
              <a:endParaRPr lang="ru-RU" sz="2000" b="1" dirty="0"/>
            </a:p>
          </p:txBody>
        </p:sp>
        <p:sp>
          <p:nvSpPr>
            <p:cNvPr id="250" name="Прямоугольник 249"/>
            <p:cNvSpPr/>
            <p:nvPr/>
          </p:nvSpPr>
          <p:spPr>
            <a:xfrm>
              <a:off x="1285852" y="2357430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&amp;</a:t>
              </a:r>
              <a:endParaRPr lang="ru-RU" sz="2000" b="1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1285852" y="171448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&amp;</a:t>
              </a:r>
              <a:endParaRPr lang="ru-RU" sz="2000" b="1" dirty="0"/>
            </a:p>
          </p:txBody>
        </p:sp>
        <p:sp>
          <p:nvSpPr>
            <p:cNvPr id="252" name="Прямоугольник 251"/>
            <p:cNvSpPr/>
            <p:nvPr/>
          </p:nvSpPr>
          <p:spPr>
            <a:xfrm>
              <a:off x="1285852" y="1071546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&amp;</a:t>
              </a:r>
              <a:endParaRPr lang="ru-RU" sz="2000" b="1" dirty="0"/>
            </a:p>
          </p:txBody>
        </p:sp>
        <p:sp>
          <p:nvSpPr>
            <p:cNvPr id="253" name="Прямоугольник 252"/>
            <p:cNvSpPr/>
            <p:nvPr/>
          </p:nvSpPr>
          <p:spPr>
            <a:xfrm>
              <a:off x="3000364" y="4071942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1</a:t>
              </a:r>
              <a:endParaRPr lang="ru-RU" sz="2000" b="1" dirty="0"/>
            </a:p>
          </p:txBody>
        </p:sp>
        <p:sp>
          <p:nvSpPr>
            <p:cNvPr id="254" name="Прямоугольник 253"/>
            <p:cNvSpPr/>
            <p:nvPr/>
          </p:nvSpPr>
          <p:spPr>
            <a:xfrm>
              <a:off x="2428860" y="1714488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1</a:t>
              </a:r>
              <a:endParaRPr lang="ru-RU" sz="2000" b="1" dirty="0"/>
            </a:p>
          </p:txBody>
        </p:sp>
      </p:grpSp>
      <p:sp>
        <p:nvSpPr>
          <p:cNvPr id="62" name="Прямоугольник 61"/>
          <p:cNvSpPr/>
          <p:nvPr/>
        </p:nvSpPr>
        <p:spPr>
          <a:xfrm>
            <a:off x="214282" y="100010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42844" y="128586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14282" y="164305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214282" y="1928802"/>
            <a:ext cx="36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14282" y="2285992"/>
            <a:ext cx="36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142844" y="2643182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214282" y="307181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285720" y="3143248"/>
            <a:ext cx="21431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214282" y="3286124"/>
            <a:ext cx="363626" cy="369332"/>
            <a:chOff x="5572132" y="3071810"/>
            <a:chExt cx="363626" cy="369332"/>
          </a:xfrm>
        </p:grpSpPr>
        <p:sp>
          <p:nvSpPr>
            <p:cNvPr id="70" name="Прямоугольник 69"/>
            <p:cNvSpPr/>
            <p:nvPr/>
          </p:nvSpPr>
          <p:spPr>
            <a:xfrm>
              <a:off x="5572132" y="3071810"/>
              <a:ext cx="363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i</a:t>
              </a:r>
              <a:endParaRPr lang="ru-RU" dirty="0"/>
            </a:p>
          </p:txBody>
        </p:sp>
        <p:cxnSp>
          <p:nvCxnSpPr>
            <p:cNvPr id="71" name="Прямая соединительная линия 70"/>
            <p:cNvCxnSpPr/>
            <p:nvPr/>
          </p:nvCxnSpPr>
          <p:spPr>
            <a:xfrm>
              <a:off x="5643570" y="3143248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Прямоугольник 72"/>
          <p:cNvSpPr/>
          <p:nvPr/>
        </p:nvSpPr>
        <p:spPr>
          <a:xfrm>
            <a:off x="142844" y="3500438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endParaRPr lang="ru-RU" dirty="0"/>
          </a:p>
        </p:txBody>
      </p:sp>
      <p:grpSp>
        <p:nvGrpSpPr>
          <p:cNvPr id="74" name="Группа 73"/>
          <p:cNvGrpSpPr/>
          <p:nvPr/>
        </p:nvGrpSpPr>
        <p:grpSpPr>
          <a:xfrm>
            <a:off x="285720" y="3786190"/>
            <a:ext cx="372218" cy="369332"/>
            <a:chOff x="5572132" y="3071810"/>
            <a:chExt cx="372218" cy="369332"/>
          </a:xfrm>
        </p:grpSpPr>
        <p:sp>
          <p:nvSpPr>
            <p:cNvPr id="75" name="Прямоугольник 74"/>
            <p:cNvSpPr/>
            <p:nvPr/>
          </p:nvSpPr>
          <p:spPr>
            <a:xfrm>
              <a:off x="5572132" y="3071810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i</a:t>
              </a:r>
              <a:endParaRPr lang="ru-RU" dirty="0"/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5643570" y="3143248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Прямоугольник 77"/>
          <p:cNvSpPr/>
          <p:nvPr/>
        </p:nvSpPr>
        <p:spPr>
          <a:xfrm>
            <a:off x="214282" y="4000504"/>
            <a:ext cx="36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endParaRPr lang="ru-RU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142844" y="4214818"/>
            <a:ext cx="521297" cy="369332"/>
            <a:chOff x="4429124" y="3071810"/>
            <a:chExt cx="521297" cy="369332"/>
          </a:xfrm>
        </p:grpSpPr>
        <p:sp>
          <p:nvSpPr>
            <p:cNvPr id="80" name="Прямоугольник 79"/>
            <p:cNvSpPr/>
            <p:nvPr/>
          </p:nvSpPr>
          <p:spPr>
            <a:xfrm>
              <a:off x="4429124" y="3071810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i</a:t>
              </a:r>
              <a:r>
                <a:rPr lang="ru-RU" baseline="-25000" dirty="0" smtClean="0"/>
                <a:t>-1</a:t>
              </a:r>
              <a:endParaRPr lang="ru-RU" dirty="0"/>
            </a:p>
          </p:txBody>
        </p:sp>
        <p:cxnSp>
          <p:nvCxnSpPr>
            <p:cNvPr id="81" name="Прямая соединительная линия 80"/>
            <p:cNvCxnSpPr/>
            <p:nvPr/>
          </p:nvCxnSpPr>
          <p:spPr>
            <a:xfrm>
              <a:off x="4500562" y="3143248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Группа 82"/>
          <p:cNvGrpSpPr/>
          <p:nvPr/>
        </p:nvGrpSpPr>
        <p:grpSpPr>
          <a:xfrm>
            <a:off x="214282" y="4929198"/>
            <a:ext cx="521297" cy="369332"/>
            <a:chOff x="4429124" y="3071810"/>
            <a:chExt cx="521297" cy="369332"/>
          </a:xfrm>
        </p:grpSpPr>
        <p:sp>
          <p:nvSpPr>
            <p:cNvPr id="84" name="Прямоугольник 83"/>
            <p:cNvSpPr/>
            <p:nvPr/>
          </p:nvSpPr>
          <p:spPr>
            <a:xfrm>
              <a:off x="4429124" y="3071810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i</a:t>
              </a:r>
              <a:r>
                <a:rPr lang="ru-RU" baseline="-25000" dirty="0" smtClean="0"/>
                <a:t>-1</a:t>
              </a:r>
              <a:endParaRPr lang="ru-RU" dirty="0"/>
            </a:p>
          </p:txBody>
        </p:sp>
        <p:cxnSp>
          <p:nvCxnSpPr>
            <p:cNvPr id="85" name="Прямая соединительная линия 84"/>
            <p:cNvCxnSpPr/>
            <p:nvPr/>
          </p:nvCxnSpPr>
          <p:spPr>
            <a:xfrm>
              <a:off x="4500562" y="3143248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Прямоугольник 85"/>
          <p:cNvSpPr/>
          <p:nvPr/>
        </p:nvSpPr>
        <p:spPr>
          <a:xfrm>
            <a:off x="214282" y="442913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285720" y="4714884"/>
            <a:ext cx="363626" cy="369332"/>
            <a:chOff x="5572132" y="3071810"/>
            <a:chExt cx="363626" cy="369332"/>
          </a:xfrm>
        </p:grpSpPr>
        <p:sp>
          <p:nvSpPr>
            <p:cNvPr id="88" name="Прямоугольник 87"/>
            <p:cNvSpPr/>
            <p:nvPr/>
          </p:nvSpPr>
          <p:spPr>
            <a:xfrm>
              <a:off x="5572132" y="3071810"/>
              <a:ext cx="363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i</a:t>
              </a:r>
              <a:endParaRPr lang="ru-RU" dirty="0"/>
            </a:p>
          </p:txBody>
        </p:sp>
        <p:cxnSp>
          <p:nvCxnSpPr>
            <p:cNvPr id="89" name="Прямая соединительная линия 88"/>
            <p:cNvCxnSpPr/>
            <p:nvPr/>
          </p:nvCxnSpPr>
          <p:spPr>
            <a:xfrm>
              <a:off x="5643570" y="3143248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Прямоугольник 89"/>
          <p:cNvSpPr/>
          <p:nvPr/>
        </p:nvSpPr>
        <p:spPr>
          <a:xfrm>
            <a:off x="214282" y="521495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214282" y="5429264"/>
            <a:ext cx="36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142844" y="5643578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endParaRPr lang="ru-RU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Зависимая реализация функции</a:t>
            </a:r>
            <a:r>
              <a:rPr lang="en-US" sz="2800" dirty="0" smtClean="0"/>
              <a:t> S</a:t>
            </a:r>
            <a:r>
              <a:rPr lang="en-US" sz="2800" baseline="-25000" dirty="0" smtClean="0"/>
              <a:t>i</a:t>
            </a:r>
            <a:r>
              <a:rPr lang="ru-RU" sz="2800" dirty="0" smtClean="0"/>
              <a:t> от С</a:t>
            </a:r>
            <a:r>
              <a:rPr lang="en-US" sz="2800" baseline="-25000" dirty="0" err="1" smtClean="0"/>
              <a:t>i</a:t>
            </a:r>
            <a:endParaRPr lang="ru-RU" sz="28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929190" y="642918"/>
          <a:ext cx="2428891" cy="5486400"/>
        </p:xfrm>
        <a:graphic>
          <a:graphicData uri="http://schemas.openxmlformats.org/drawingml/2006/table">
            <a:tbl>
              <a:tblPr/>
              <a:tblGrid>
                <a:gridCol w="447427"/>
                <a:gridCol w="447427"/>
                <a:gridCol w="676782"/>
                <a:gridCol w="428628"/>
                <a:gridCol w="428627"/>
              </a:tblGrid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 – 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 b="1" baseline="-250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ru-RU" sz="2000" b="1" baseline="-250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Таблица 133"/>
          <p:cNvGraphicFramePr>
            <a:graphicFrameLocks noGrp="1"/>
          </p:cNvGraphicFramePr>
          <p:nvPr/>
        </p:nvGraphicFramePr>
        <p:xfrm>
          <a:off x="571472" y="857232"/>
          <a:ext cx="2428891" cy="2743200"/>
        </p:xfrm>
        <a:graphic>
          <a:graphicData uri="http://schemas.openxmlformats.org/drawingml/2006/table">
            <a:tbl>
              <a:tblPr/>
              <a:tblGrid>
                <a:gridCol w="447427"/>
                <a:gridCol w="447427"/>
                <a:gridCol w="676782"/>
                <a:gridCol w="345909"/>
                <a:gridCol w="511346"/>
              </a:tblGrid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 – 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ru-RU" sz="20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6" name="Прямая со стрелкой 135"/>
          <p:cNvCxnSpPr/>
          <p:nvPr/>
        </p:nvCxnSpPr>
        <p:spPr>
          <a:xfrm>
            <a:off x="3000364" y="1285860"/>
            <a:ext cx="1857388" cy="1428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/>
          <p:nvPr/>
        </p:nvCxnSpPr>
        <p:spPr>
          <a:xfrm>
            <a:off x="3000364" y="1643050"/>
            <a:ext cx="1928826" cy="42862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3000364" y="2000240"/>
            <a:ext cx="1928826" cy="6429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>
            <a:off x="3000364" y="2285992"/>
            <a:ext cx="1928826" cy="121444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/>
          <p:nvPr/>
        </p:nvCxnSpPr>
        <p:spPr>
          <a:xfrm>
            <a:off x="3000364" y="2571744"/>
            <a:ext cx="1928826" cy="128588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rot="16200000" flipH="1">
            <a:off x="3000364" y="2857496"/>
            <a:ext cx="1928826" cy="192882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/>
          <p:nvPr/>
        </p:nvCxnSpPr>
        <p:spPr>
          <a:xfrm rot="16200000" flipH="1">
            <a:off x="2857488" y="3357562"/>
            <a:ext cx="2214578" cy="192882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/>
          <p:nvPr/>
        </p:nvCxnSpPr>
        <p:spPr>
          <a:xfrm rot="16200000" flipH="1">
            <a:off x="2678893" y="3821909"/>
            <a:ext cx="2571768" cy="192882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86190"/>
            <a:ext cx="24765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0" y="4000504"/>
            <a:ext cx="57147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71472" y="4000504"/>
            <a:ext cx="428628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364331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57158" y="5286388"/>
            <a:ext cx="41691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X</a:t>
            </a:r>
            <a:r>
              <a:rPr lang="en-US" sz="1600" b="1" baseline="-25000" dirty="0" smtClean="0"/>
              <a:t>i</a:t>
            </a:r>
            <a:endParaRPr lang="ru-RU" sz="1600" b="1" baseline="-250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357158" y="4429132"/>
            <a:ext cx="428628" cy="357190"/>
            <a:chOff x="3786182" y="5572140"/>
            <a:chExt cx="416913" cy="338554"/>
          </a:xfrm>
          <a:solidFill>
            <a:schemeClr val="bg1"/>
          </a:solidFill>
        </p:grpSpPr>
        <p:sp>
          <p:nvSpPr>
            <p:cNvPr id="20" name="Прямоугольник 19"/>
            <p:cNvSpPr/>
            <p:nvPr/>
          </p:nvSpPr>
          <p:spPr>
            <a:xfrm>
              <a:off x="3786182" y="5572140"/>
              <a:ext cx="416913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X</a:t>
              </a:r>
              <a:r>
                <a:rPr lang="en-US" sz="1600" b="1" baseline="-25000" dirty="0" smtClean="0"/>
                <a:t>i</a:t>
              </a:r>
              <a:endParaRPr lang="ru-RU" sz="1600" b="1" baseline="-25000" dirty="0"/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857620" y="5572140"/>
              <a:ext cx="142876" cy="1588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Прямоугольник 26"/>
          <p:cNvSpPr/>
          <p:nvPr/>
        </p:nvSpPr>
        <p:spPr>
          <a:xfrm>
            <a:off x="2714612" y="4929198"/>
            <a:ext cx="41691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Y</a:t>
            </a:r>
            <a:r>
              <a:rPr lang="en-US" sz="1600" b="1" baseline="-25000" dirty="0" smtClean="0"/>
              <a:t>i</a:t>
            </a:r>
            <a:endParaRPr lang="ru-RU" sz="1600" b="1" baseline="-25000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2714612" y="5429264"/>
            <a:ext cx="428628" cy="338554"/>
            <a:chOff x="3786182" y="5572140"/>
            <a:chExt cx="416913" cy="320890"/>
          </a:xfrm>
          <a:solidFill>
            <a:schemeClr val="bg1"/>
          </a:solidFill>
        </p:grpSpPr>
        <p:sp>
          <p:nvSpPr>
            <p:cNvPr id="29" name="Прямоугольник 28"/>
            <p:cNvSpPr/>
            <p:nvPr/>
          </p:nvSpPr>
          <p:spPr>
            <a:xfrm>
              <a:off x="3786182" y="5572140"/>
              <a:ext cx="416913" cy="32089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Y</a:t>
              </a:r>
              <a:r>
                <a:rPr lang="en-US" sz="1600" b="1" baseline="-25000" dirty="0" smtClean="0"/>
                <a:t>i</a:t>
              </a:r>
              <a:endParaRPr lang="ru-RU" sz="1600" b="1" baseline="-25000" dirty="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3857620" y="5572140"/>
              <a:ext cx="142876" cy="1588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/>
          <p:cNvGrpSpPr/>
          <p:nvPr/>
        </p:nvGrpSpPr>
        <p:grpSpPr>
          <a:xfrm>
            <a:off x="2714612" y="4286256"/>
            <a:ext cx="428628" cy="338554"/>
            <a:chOff x="3786182" y="5572140"/>
            <a:chExt cx="416913" cy="320890"/>
          </a:xfrm>
          <a:solidFill>
            <a:schemeClr val="bg1"/>
          </a:solidFill>
        </p:grpSpPr>
        <p:sp>
          <p:nvSpPr>
            <p:cNvPr id="32" name="Прямоугольник 31"/>
            <p:cNvSpPr/>
            <p:nvPr/>
          </p:nvSpPr>
          <p:spPr>
            <a:xfrm>
              <a:off x="3786182" y="5572140"/>
              <a:ext cx="416913" cy="32089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Y</a:t>
              </a:r>
              <a:r>
                <a:rPr lang="en-US" sz="1600" b="1" baseline="-25000" dirty="0" smtClean="0"/>
                <a:t>i</a:t>
              </a:r>
              <a:endParaRPr lang="ru-RU" sz="1600" b="1" baseline="-25000" dirty="0"/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3857620" y="5572140"/>
              <a:ext cx="142876" cy="1588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/>
          <p:cNvSpPr/>
          <p:nvPr/>
        </p:nvSpPr>
        <p:spPr>
          <a:xfrm>
            <a:off x="1857356" y="3714752"/>
            <a:ext cx="5715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C</a:t>
            </a:r>
            <a:r>
              <a:rPr lang="en-US" sz="1600" b="1" baseline="-25000" dirty="0" smtClean="0"/>
              <a:t>i-1</a:t>
            </a:r>
            <a:endParaRPr lang="ru-RU" sz="1600" b="1" baseline="-25000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1071538" y="3714752"/>
            <a:ext cx="571504" cy="338554"/>
            <a:chOff x="3857620" y="5929330"/>
            <a:chExt cx="571504" cy="338554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3857620" y="5929330"/>
              <a:ext cx="57150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C</a:t>
              </a:r>
              <a:r>
                <a:rPr lang="en-US" sz="1600" b="1" baseline="-25000" dirty="0" smtClean="0"/>
                <a:t>i-1</a:t>
              </a:r>
              <a:endParaRPr lang="ru-RU" sz="1600" b="1" baseline="-25000" dirty="0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>
              <a:off x="3929058" y="5929330"/>
              <a:ext cx="14287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Прямоугольник 40"/>
          <p:cNvSpPr/>
          <p:nvPr/>
        </p:nvSpPr>
        <p:spPr>
          <a:xfrm>
            <a:off x="1500166" y="6072206"/>
            <a:ext cx="41691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C</a:t>
            </a:r>
            <a:r>
              <a:rPr lang="en-US" sz="1600" b="1" baseline="-25000" dirty="0" err="1" smtClean="0"/>
              <a:t>i</a:t>
            </a:r>
            <a:endParaRPr lang="ru-RU" sz="1600" b="1" baseline="-25000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2214546" y="6072206"/>
            <a:ext cx="416913" cy="338554"/>
            <a:chOff x="3643306" y="6000768"/>
            <a:chExt cx="416913" cy="338554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3643306" y="6000768"/>
              <a:ext cx="41691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C</a:t>
              </a:r>
              <a:r>
                <a:rPr lang="en-US" sz="1600" b="1" baseline="-25000" dirty="0" err="1" smtClean="0"/>
                <a:t>i</a:t>
              </a:r>
              <a:endParaRPr lang="ru-RU" sz="1600" b="1" baseline="-25000" dirty="0"/>
            </a:p>
          </p:txBody>
        </p:sp>
        <p:cxnSp>
          <p:nvCxnSpPr>
            <p:cNvPr id="42" name="Прямая соединительная линия 41"/>
            <p:cNvCxnSpPr>
              <a:endCxn id="40" idx="0"/>
            </p:cNvCxnSpPr>
            <p:nvPr/>
          </p:nvCxnSpPr>
          <p:spPr>
            <a:xfrm>
              <a:off x="3714744" y="6000768"/>
              <a:ext cx="137019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928662" y="6072206"/>
            <a:ext cx="416913" cy="338554"/>
            <a:chOff x="3643306" y="6000768"/>
            <a:chExt cx="416913" cy="338554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3643306" y="6000768"/>
              <a:ext cx="41691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 err="1" smtClean="0"/>
                <a:t>C</a:t>
              </a:r>
              <a:r>
                <a:rPr lang="en-US" sz="1600" b="1" baseline="-25000" dirty="0" err="1" smtClean="0"/>
                <a:t>i</a:t>
              </a:r>
              <a:endParaRPr lang="ru-RU" sz="1600" b="1" baseline="-25000" dirty="0"/>
            </a:p>
          </p:txBody>
        </p:sp>
        <p:cxnSp>
          <p:nvCxnSpPr>
            <p:cNvPr id="49" name="Прямая соединительная линия 48"/>
            <p:cNvCxnSpPr>
              <a:endCxn id="48" idx="0"/>
            </p:cNvCxnSpPr>
            <p:nvPr/>
          </p:nvCxnSpPr>
          <p:spPr>
            <a:xfrm>
              <a:off x="3714744" y="6000768"/>
              <a:ext cx="137019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Прямоугольник 51"/>
          <p:cNvSpPr/>
          <p:nvPr/>
        </p:nvSpPr>
        <p:spPr>
          <a:xfrm>
            <a:off x="1785918" y="46434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ru-RU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143108" y="42862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ru-RU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785918" y="5429264"/>
            <a:ext cx="28575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ru-RU" sz="1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000100" y="4286256"/>
            <a:ext cx="28575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ru-RU" sz="1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428728" y="4286256"/>
            <a:ext cx="28575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ru-RU" sz="1600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785918" y="4286256"/>
            <a:ext cx="28575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ru-RU" sz="1600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1000100" y="46434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ru-RU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1428728" y="4786322"/>
            <a:ext cx="214314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7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ru-RU" sz="1600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2214546" y="4714884"/>
            <a:ext cx="214314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7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ru-RU" sz="1600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1000100" y="5500702"/>
            <a:ext cx="300082" cy="2618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ru-RU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428728" y="5072074"/>
            <a:ext cx="300082" cy="2618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lang="ru-RU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500166" y="5500702"/>
            <a:ext cx="214314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7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ru-RU" sz="1600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214546" y="5500702"/>
            <a:ext cx="214314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7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ru-RU" sz="1600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1071538" y="5072074"/>
            <a:ext cx="214314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7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ru-RU" sz="1600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285984" y="5143512"/>
            <a:ext cx="214314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7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endParaRPr lang="ru-RU" sz="1600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1785918" y="5072074"/>
            <a:ext cx="300082" cy="2618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lang="ru-RU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3" name="Дуга 72"/>
          <p:cNvSpPr/>
          <p:nvPr/>
        </p:nvSpPr>
        <p:spPr>
          <a:xfrm>
            <a:off x="1000100" y="5072074"/>
            <a:ext cx="357190" cy="714380"/>
          </a:xfrm>
          <a:prstGeom prst="arc">
            <a:avLst>
              <a:gd name="adj1" fmla="val 15933086"/>
              <a:gd name="adj2" fmla="val 49030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Дуга 74"/>
          <p:cNvSpPr/>
          <p:nvPr/>
        </p:nvSpPr>
        <p:spPr>
          <a:xfrm>
            <a:off x="928662" y="4714884"/>
            <a:ext cx="357190" cy="714380"/>
          </a:xfrm>
          <a:prstGeom prst="arc">
            <a:avLst>
              <a:gd name="adj1" fmla="val 15933086"/>
              <a:gd name="adj2" fmla="val 49030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Дуга 75"/>
          <p:cNvSpPr/>
          <p:nvPr/>
        </p:nvSpPr>
        <p:spPr>
          <a:xfrm rot="10800000">
            <a:off x="2214546" y="4714884"/>
            <a:ext cx="357190" cy="714380"/>
          </a:xfrm>
          <a:prstGeom prst="arc">
            <a:avLst>
              <a:gd name="adj1" fmla="val 15933086"/>
              <a:gd name="adj2" fmla="val 49030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Дуга 76"/>
          <p:cNvSpPr/>
          <p:nvPr/>
        </p:nvSpPr>
        <p:spPr>
          <a:xfrm rot="10800000">
            <a:off x="2214546" y="5072074"/>
            <a:ext cx="357190" cy="714380"/>
          </a:xfrm>
          <a:prstGeom prst="arc">
            <a:avLst>
              <a:gd name="adj1" fmla="val 15933086"/>
              <a:gd name="adj2" fmla="val 49030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1785918" y="5000636"/>
            <a:ext cx="785818" cy="35719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2143108" y="4357694"/>
            <a:ext cx="357190" cy="13573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1" name="Группа 80"/>
          <p:cNvGrpSpPr/>
          <p:nvPr/>
        </p:nvGrpSpPr>
        <p:grpSpPr>
          <a:xfrm>
            <a:off x="3286116" y="6286520"/>
            <a:ext cx="4432432" cy="461665"/>
            <a:chOff x="3929058" y="5857892"/>
            <a:chExt cx="4432432" cy="461665"/>
          </a:xfrm>
        </p:grpSpPr>
        <p:sp>
          <p:nvSpPr>
            <p:cNvPr id="82" name="Прямоугольник 81"/>
            <p:cNvSpPr/>
            <p:nvPr/>
          </p:nvSpPr>
          <p:spPr>
            <a:xfrm>
              <a:off x="3929058" y="5857892"/>
              <a:ext cx="443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=</a:t>
              </a:r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en-US" sz="2400" dirty="0" smtClean="0"/>
                <a:t> V </a:t>
              </a:r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en-US" sz="2400" dirty="0" smtClean="0"/>
                <a:t> V C</a:t>
              </a:r>
              <a:r>
                <a:rPr lang="en-US" sz="2400" baseline="-25000" dirty="0" smtClean="0"/>
                <a:t>i-1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 V </a:t>
              </a:r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ru-RU" sz="2400" baseline="-25000" dirty="0" smtClean="0"/>
                <a:t>-1</a:t>
              </a:r>
            </a:p>
          </p:txBody>
        </p:sp>
        <p:cxnSp>
          <p:nvCxnSpPr>
            <p:cNvPr id="84" name="Прямая соединительная линия 83"/>
            <p:cNvCxnSpPr/>
            <p:nvPr/>
          </p:nvCxnSpPr>
          <p:spPr>
            <a:xfrm>
              <a:off x="6643702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5572132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/>
            <p:nvPr/>
          </p:nvCxnSpPr>
          <p:spPr>
            <a:xfrm>
              <a:off x="4714876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Прямоугольник 175"/>
          <p:cNvSpPr/>
          <p:nvPr/>
        </p:nvSpPr>
        <p:spPr>
          <a:xfrm>
            <a:off x="0" y="0"/>
            <a:ext cx="4987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перенос  </a:t>
            </a:r>
            <a:r>
              <a:rPr lang="ru-RU" sz="24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ru-RU" sz="2400" baseline="-25000" dirty="0" smtClean="0"/>
              <a:t>-1</a:t>
            </a:r>
            <a:r>
              <a:rPr lang="en-US" sz="2400" dirty="0" smtClean="0"/>
              <a:t> V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V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ru-RU" sz="2400" baseline="-25000" dirty="0" smtClean="0"/>
              <a:t>-1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285720" y="500042"/>
            <a:ext cx="1437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сумма</a:t>
            </a:r>
            <a:r>
              <a:rPr lang="ru-RU" dirty="0" smtClean="0"/>
              <a:t>  </a:t>
            </a:r>
            <a:r>
              <a:rPr lang="ru-RU" dirty="0" smtClean="0">
                <a:sym typeface="Wingdings" pitchFamily="2" charset="2"/>
              </a:rPr>
              <a:t></a:t>
            </a:r>
            <a:endParaRPr lang="ru-RU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3143240" y="5857892"/>
            <a:ext cx="235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цена по </a:t>
            </a:r>
            <a:r>
              <a:rPr lang="ru-RU" dirty="0" err="1" smtClean="0"/>
              <a:t>Квайну</a:t>
            </a:r>
            <a:r>
              <a:rPr lang="ru-RU" dirty="0" smtClean="0"/>
              <a:t> = 2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1285852" y="1071546"/>
            <a:ext cx="42862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1285852" y="1714488"/>
            <a:ext cx="42862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/>
          <p:cNvSpPr/>
          <p:nvPr/>
        </p:nvSpPr>
        <p:spPr>
          <a:xfrm>
            <a:off x="2428860" y="1714488"/>
            <a:ext cx="42862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/>
          <p:cNvSpPr/>
          <p:nvPr/>
        </p:nvSpPr>
        <p:spPr>
          <a:xfrm>
            <a:off x="1285852" y="2357430"/>
            <a:ext cx="42862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4" name="Прямая соединительная линия 143"/>
          <p:cNvCxnSpPr/>
          <p:nvPr/>
        </p:nvCxnSpPr>
        <p:spPr>
          <a:xfrm>
            <a:off x="571472" y="1214422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>
            <a:off x="571472" y="1500174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>
            <a:off x="571472" y="1857364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>
            <a:off x="571472" y="2143116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>
            <a:off x="571472" y="2500306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>
            <a:off x="571472" y="2857496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Соединительная линия уступом 159"/>
          <p:cNvCxnSpPr>
            <a:stCxn id="134" idx="3"/>
          </p:cNvCxnSpPr>
          <p:nvPr/>
        </p:nvCxnSpPr>
        <p:spPr>
          <a:xfrm>
            <a:off x="1714480" y="1393017"/>
            <a:ext cx="714380" cy="464347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Соединительная линия уступом 162"/>
          <p:cNvCxnSpPr>
            <a:stCxn id="139" idx="3"/>
          </p:cNvCxnSpPr>
          <p:nvPr/>
        </p:nvCxnSpPr>
        <p:spPr>
          <a:xfrm flipV="1">
            <a:off x="1714480" y="2214554"/>
            <a:ext cx="714380" cy="464347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Прямая соединительная линия 166"/>
          <p:cNvCxnSpPr/>
          <p:nvPr/>
        </p:nvCxnSpPr>
        <p:spPr>
          <a:xfrm>
            <a:off x="1714480" y="2071678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Прямая соединительная линия 167"/>
          <p:cNvCxnSpPr/>
          <p:nvPr/>
        </p:nvCxnSpPr>
        <p:spPr>
          <a:xfrm>
            <a:off x="2857488" y="2071678"/>
            <a:ext cx="5500726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8429652" y="1785926"/>
            <a:ext cx="49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i</a:t>
            </a:r>
            <a:endParaRPr lang="ru-RU" sz="28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5500694" y="2571744"/>
            <a:ext cx="42862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Прямоугольник 178"/>
          <p:cNvSpPr/>
          <p:nvPr/>
        </p:nvSpPr>
        <p:spPr>
          <a:xfrm>
            <a:off x="5500694" y="3286124"/>
            <a:ext cx="42862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Прямоугольник 179"/>
          <p:cNvSpPr/>
          <p:nvPr/>
        </p:nvSpPr>
        <p:spPr>
          <a:xfrm>
            <a:off x="5500694" y="4000504"/>
            <a:ext cx="42862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Прямоугольник 180"/>
          <p:cNvSpPr/>
          <p:nvPr/>
        </p:nvSpPr>
        <p:spPr>
          <a:xfrm>
            <a:off x="5500694" y="4714884"/>
            <a:ext cx="42862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Прямоугольник 188"/>
          <p:cNvSpPr/>
          <p:nvPr/>
        </p:nvSpPr>
        <p:spPr>
          <a:xfrm>
            <a:off x="7215206" y="3500438"/>
            <a:ext cx="42862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1" name="Прямая соединительная линия 190"/>
          <p:cNvCxnSpPr/>
          <p:nvPr/>
        </p:nvCxnSpPr>
        <p:spPr>
          <a:xfrm>
            <a:off x="2428860" y="3143248"/>
            <a:ext cx="3071834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2" name="Прямая соединительная линия 191"/>
          <p:cNvCxnSpPr>
            <a:stCxn id="87" idx="6"/>
          </p:cNvCxnSpPr>
          <p:nvPr/>
        </p:nvCxnSpPr>
        <p:spPr>
          <a:xfrm>
            <a:off x="4071934" y="2714620"/>
            <a:ext cx="142876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>
            <a:off x="4786314" y="3429000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5" name="Прямая соединительная линия 194"/>
          <p:cNvCxnSpPr/>
          <p:nvPr/>
        </p:nvCxnSpPr>
        <p:spPr>
          <a:xfrm>
            <a:off x="2428860" y="3857628"/>
            <a:ext cx="3071834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Прямая соединительная линия 196"/>
          <p:cNvCxnSpPr/>
          <p:nvPr/>
        </p:nvCxnSpPr>
        <p:spPr>
          <a:xfrm>
            <a:off x="4786314" y="4143380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8" name="Прямая соединительная линия 197"/>
          <p:cNvCxnSpPr/>
          <p:nvPr/>
        </p:nvCxnSpPr>
        <p:spPr>
          <a:xfrm>
            <a:off x="2428860" y="4572008"/>
            <a:ext cx="3071834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9" name="Прямая соединительная линия 198"/>
          <p:cNvCxnSpPr/>
          <p:nvPr/>
        </p:nvCxnSpPr>
        <p:spPr>
          <a:xfrm>
            <a:off x="2428860" y="5072074"/>
            <a:ext cx="3071834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0" name="Прямая соединительная линия 199"/>
          <p:cNvCxnSpPr/>
          <p:nvPr/>
        </p:nvCxnSpPr>
        <p:spPr>
          <a:xfrm>
            <a:off x="2428860" y="4857760"/>
            <a:ext cx="3071834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1" name="Прямая соединительная линия 200"/>
          <p:cNvCxnSpPr/>
          <p:nvPr/>
        </p:nvCxnSpPr>
        <p:spPr>
          <a:xfrm>
            <a:off x="2428860" y="5286388"/>
            <a:ext cx="3071834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2" name="Прямая соединительная линия 201"/>
          <p:cNvCxnSpPr/>
          <p:nvPr/>
        </p:nvCxnSpPr>
        <p:spPr>
          <a:xfrm>
            <a:off x="7643834" y="3857628"/>
            <a:ext cx="71438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3" name="Прямоугольник 202"/>
          <p:cNvSpPr/>
          <p:nvPr/>
        </p:nvSpPr>
        <p:spPr>
          <a:xfrm>
            <a:off x="8429652" y="3643314"/>
            <a:ext cx="476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i</a:t>
            </a:r>
            <a:endParaRPr lang="ru-RU" sz="2800" dirty="0"/>
          </a:p>
        </p:txBody>
      </p:sp>
      <p:cxnSp>
        <p:nvCxnSpPr>
          <p:cNvPr id="205" name="Shape 204"/>
          <p:cNvCxnSpPr/>
          <p:nvPr/>
        </p:nvCxnSpPr>
        <p:spPr>
          <a:xfrm>
            <a:off x="5929322" y="2857496"/>
            <a:ext cx="1285884" cy="7143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Shape 207"/>
          <p:cNvCxnSpPr>
            <a:stCxn id="181" idx="3"/>
          </p:cNvCxnSpPr>
          <p:nvPr/>
        </p:nvCxnSpPr>
        <p:spPr>
          <a:xfrm flipV="1">
            <a:off x="5929322" y="4143380"/>
            <a:ext cx="1285884" cy="928694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8" name="Соединительная линия уступом 217"/>
          <p:cNvCxnSpPr>
            <a:stCxn id="179" idx="3"/>
          </p:cNvCxnSpPr>
          <p:nvPr/>
        </p:nvCxnSpPr>
        <p:spPr>
          <a:xfrm>
            <a:off x="5929322" y="3643314"/>
            <a:ext cx="1285884" cy="71438"/>
          </a:xfrm>
          <a:prstGeom prst="bentConnector3">
            <a:avLst>
              <a:gd name="adj1" fmla="val 329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8" name="Соединительная линия уступом 237"/>
          <p:cNvCxnSpPr>
            <a:stCxn id="180" idx="3"/>
          </p:cNvCxnSpPr>
          <p:nvPr/>
        </p:nvCxnSpPr>
        <p:spPr>
          <a:xfrm flipV="1">
            <a:off x="5929322" y="4000504"/>
            <a:ext cx="1285884" cy="357190"/>
          </a:xfrm>
          <a:prstGeom prst="bentConnector3">
            <a:avLst>
              <a:gd name="adj1" fmla="val 30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6" name="Прямоугольник 245"/>
          <p:cNvSpPr/>
          <p:nvPr/>
        </p:nvSpPr>
        <p:spPr>
          <a:xfrm>
            <a:off x="5500694" y="4714884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&amp;</a:t>
            </a:r>
            <a:endParaRPr lang="ru-RU" sz="2000" b="1" dirty="0"/>
          </a:p>
        </p:txBody>
      </p:sp>
      <p:sp>
        <p:nvSpPr>
          <p:cNvPr id="247" name="Прямоугольник 246"/>
          <p:cNvSpPr/>
          <p:nvPr/>
        </p:nvSpPr>
        <p:spPr>
          <a:xfrm>
            <a:off x="5500694" y="4000504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&amp;</a:t>
            </a:r>
            <a:endParaRPr lang="ru-RU" sz="2000" b="1" dirty="0"/>
          </a:p>
        </p:txBody>
      </p:sp>
      <p:sp>
        <p:nvSpPr>
          <p:cNvPr id="248" name="Прямоугольник 247"/>
          <p:cNvSpPr/>
          <p:nvPr/>
        </p:nvSpPr>
        <p:spPr>
          <a:xfrm>
            <a:off x="5500694" y="3286124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&amp;</a:t>
            </a:r>
            <a:endParaRPr lang="ru-RU" sz="2000" b="1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5500694" y="2571744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&amp;</a:t>
            </a:r>
            <a:endParaRPr lang="ru-RU" sz="2000" b="1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285852" y="2357430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&amp;</a:t>
            </a:r>
            <a:endParaRPr lang="ru-RU" sz="2000" b="1" dirty="0"/>
          </a:p>
        </p:txBody>
      </p:sp>
      <p:sp>
        <p:nvSpPr>
          <p:cNvPr id="251" name="Прямоугольник 250"/>
          <p:cNvSpPr/>
          <p:nvPr/>
        </p:nvSpPr>
        <p:spPr>
          <a:xfrm>
            <a:off x="1285852" y="1714488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&amp;</a:t>
            </a:r>
            <a:endParaRPr lang="ru-RU" sz="2000" b="1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1285852" y="1071546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&amp;</a:t>
            </a:r>
            <a:endParaRPr lang="ru-RU" sz="2000" b="1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7215206" y="350043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1</a:t>
            </a:r>
            <a:endParaRPr lang="ru-RU" sz="2000" b="1" dirty="0"/>
          </a:p>
        </p:txBody>
      </p:sp>
      <p:sp>
        <p:nvSpPr>
          <p:cNvPr id="254" name="Прямоугольник 253"/>
          <p:cNvSpPr/>
          <p:nvPr/>
        </p:nvSpPr>
        <p:spPr>
          <a:xfrm>
            <a:off x="2428860" y="171448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1</a:t>
            </a:r>
            <a:endParaRPr lang="ru-RU" sz="2000" b="1" dirty="0"/>
          </a:p>
        </p:txBody>
      </p:sp>
      <p:grpSp>
        <p:nvGrpSpPr>
          <p:cNvPr id="68" name="Группа 67"/>
          <p:cNvGrpSpPr/>
          <p:nvPr/>
        </p:nvGrpSpPr>
        <p:grpSpPr>
          <a:xfrm>
            <a:off x="1785918" y="500042"/>
            <a:ext cx="4432432" cy="461665"/>
            <a:chOff x="3929058" y="5857892"/>
            <a:chExt cx="4432432" cy="461665"/>
          </a:xfrm>
        </p:grpSpPr>
        <p:sp>
          <p:nvSpPr>
            <p:cNvPr id="69" name="Прямоугольник 68"/>
            <p:cNvSpPr/>
            <p:nvPr/>
          </p:nvSpPr>
          <p:spPr>
            <a:xfrm>
              <a:off x="3929058" y="5857892"/>
              <a:ext cx="443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=</a:t>
              </a:r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en-US" sz="2400" dirty="0" smtClean="0"/>
                <a:t> V </a:t>
              </a:r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en-US" sz="2400" dirty="0" smtClean="0"/>
                <a:t> V C</a:t>
              </a:r>
              <a:r>
                <a:rPr lang="en-US" sz="2400" baseline="-25000" dirty="0" smtClean="0"/>
                <a:t>i-1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 V </a:t>
              </a:r>
              <a:r>
                <a:rPr lang="en-US" sz="2400" dirty="0" err="1" smtClean="0"/>
                <a:t>X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Y</a:t>
              </a:r>
              <a:r>
                <a:rPr lang="en-US" sz="2400" baseline="-25000" dirty="0" err="1" smtClean="0"/>
                <a:t>i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</a:t>
              </a:r>
              <a:r>
                <a:rPr lang="ru-RU" sz="2400" baseline="-25000" dirty="0" smtClean="0"/>
                <a:t>-1</a:t>
              </a:r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>
              <a:off x="6643702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5572132" y="5929330"/>
              <a:ext cx="21431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Прямоугольник 73"/>
          <p:cNvSpPr/>
          <p:nvPr/>
        </p:nvSpPr>
        <p:spPr>
          <a:xfrm>
            <a:off x="142844" y="100010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42844" y="1357298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142844" y="164305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142844" y="1928802"/>
            <a:ext cx="36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142844" y="2285992"/>
            <a:ext cx="36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42844" y="2643182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3571868" y="2357430"/>
            <a:ext cx="42862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 rot="5400000">
            <a:off x="2893207" y="2393149"/>
            <a:ext cx="64453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3214678" y="2714620"/>
            <a:ext cx="357190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3571868" y="235743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1</a:t>
            </a:r>
            <a:endParaRPr lang="ru-RU" sz="2000" b="1" dirty="0"/>
          </a:p>
        </p:txBody>
      </p:sp>
      <p:sp>
        <p:nvSpPr>
          <p:cNvPr id="87" name="Овал 86"/>
          <p:cNvSpPr/>
          <p:nvPr/>
        </p:nvSpPr>
        <p:spPr>
          <a:xfrm>
            <a:off x="3929058" y="264318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единительная линия 98"/>
          <p:cNvCxnSpPr/>
          <p:nvPr/>
        </p:nvCxnSpPr>
        <p:spPr>
          <a:xfrm rot="5400000">
            <a:off x="4071140" y="3429794"/>
            <a:ext cx="1430348" cy="158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Овал 100"/>
          <p:cNvSpPr/>
          <p:nvPr/>
        </p:nvSpPr>
        <p:spPr>
          <a:xfrm>
            <a:off x="4714876" y="2643182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4714876" y="3357562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2000232" y="2928934"/>
            <a:ext cx="36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000232" y="364331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cxnSp>
        <p:nvCxnSpPr>
          <p:cNvPr id="106" name="Прямая соединительная линия 105"/>
          <p:cNvCxnSpPr/>
          <p:nvPr/>
        </p:nvCxnSpPr>
        <p:spPr>
          <a:xfrm>
            <a:off x="2571736" y="571480"/>
            <a:ext cx="21431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2000232" y="428625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i-1</a:t>
            </a:r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2000232" y="4857760"/>
            <a:ext cx="36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2000232" y="457200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ru-RU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2000232" y="521495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endParaRPr lang="ru-RU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000" i="1" dirty="0" smtClean="0"/>
              <a:t> </a:t>
            </a:r>
            <a:r>
              <a:rPr lang="ru-RU" sz="2800" dirty="0" smtClean="0"/>
              <a:t>Математический аппарат булевой алгебры широко используется при проектировании комбинационных (без памяти) схем цифровой техники.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При этом иногда получается так, что на входы схемы определенные наборы аргументов никогда не поступают.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Тогда значения функции на этих наборах может быть доопределено любым значением (или "0" или "1").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Такие функции называются не полностью определенными.</a:t>
            </a:r>
            <a:endParaRPr lang="ru-RU" sz="28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Рассмотрим такой пример.</a:t>
            </a:r>
          </a:p>
          <a:p>
            <a:pPr indent="457200"/>
            <a:r>
              <a:rPr lang="ru-RU" sz="2800" dirty="0" smtClean="0"/>
              <a:t>Нужно спроектировать схему преобразователя BCD кода 8421 в BCD код 8421+3.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С использованием аппарата булевой алгебры это можно сделать следующим образом.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Позиции BCD кода 8421 будут аргументами, а от них будут зависеть 4-е функции, которые будут представлять позиции BCD кода 8421+3.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Построим табличное задание этих функции (когда несколько функции зависят от одних и тех же аргументов – это называют системой булевых функций).</a:t>
            </a:r>
            <a:endParaRPr lang="ru-RU" sz="28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Табличное задание работы преобразователя</a:t>
            </a:r>
          </a:p>
          <a:p>
            <a:pPr indent="457200"/>
            <a:r>
              <a:rPr lang="ru-RU" sz="2800" dirty="0" smtClean="0"/>
              <a:t>8421 </a:t>
            </a:r>
            <a:r>
              <a:rPr lang="ru-RU" sz="28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ru-RU" sz="2800" dirty="0" smtClean="0">
                <a:sym typeface="Wingdings" pitchFamily="2" charset="2"/>
              </a:rPr>
              <a:t>8421+3</a:t>
            </a:r>
            <a:endParaRPr lang="ru-RU" sz="28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928894" y="916504"/>
          <a:ext cx="6096000" cy="5486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8421+3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Дуга 3"/>
          <p:cNvSpPr/>
          <p:nvPr/>
        </p:nvSpPr>
        <p:spPr>
          <a:xfrm flipH="1" flipV="1">
            <a:off x="2500298" y="4643446"/>
            <a:ext cx="571504" cy="1643074"/>
          </a:xfrm>
          <a:prstGeom prst="arc">
            <a:avLst>
              <a:gd name="adj1" fmla="val 16200000"/>
              <a:gd name="adj2" fmla="val 542847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5214950"/>
            <a:ext cx="3063146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не используются, т.е.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не появляются на входе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преобразователя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8421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7522" y="6488668"/>
            <a:ext cx="1326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аргументы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29422" y="6488668"/>
            <a:ext cx="1103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928894" y="6488668"/>
            <a:ext cx="3000396" cy="1588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00728" y="6488668"/>
            <a:ext cx="3000396" cy="1588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Построим диаграмму для функции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1</a:t>
            </a:r>
            <a:endParaRPr lang="ru-RU" sz="28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571480"/>
          <a:ext cx="4786312" cy="5486400"/>
        </p:xfrm>
        <a:graphic>
          <a:graphicData uri="http://schemas.openxmlformats.org/drawingml/2006/table">
            <a:tbl>
              <a:tblPr/>
              <a:tblGrid>
                <a:gridCol w="598289"/>
                <a:gridCol w="598289"/>
                <a:gridCol w="598289"/>
                <a:gridCol w="598289"/>
                <a:gridCol w="598289"/>
                <a:gridCol w="598289"/>
                <a:gridCol w="598289"/>
                <a:gridCol w="598289"/>
              </a:tblGrid>
              <a:tr h="28098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8421+3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Дуга 3"/>
          <p:cNvSpPr/>
          <p:nvPr/>
        </p:nvSpPr>
        <p:spPr>
          <a:xfrm>
            <a:off x="4643438" y="4429132"/>
            <a:ext cx="214314" cy="1571636"/>
          </a:xfrm>
          <a:prstGeom prst="arc">
            <a:avLst>
              <a:gd name="adj1" fmla="val 16200000"/>
              <a:gd name="adj2" fmla="val 5143576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857752" y="5072074"/>
            <a:ext cx="237097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не используются</a:t>
            </a: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1" y="714356"/>
            <a:ext cx="389510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9327" y="6215058"/>
            <a:ext cx="433467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Построим диаграмму для функции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2</a:t>
            </a:r>
            <a:endParaRPr lang="ru-RU" sz="28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571480"/>
          <a:ext cx="4786312" cy="5486400"/>
        </p:xfrm>
        <a:graphic>
          <a:graphicData uri="http://schemas.openxmlformats.org/drawingml/2006/table">
            <a:tbl>
              <a:tblPr/>
              <a:tblGrid>
                <a:gridCol w="598289"/>
                <a:gridCol w="598289"/>
                <a:gridCol w="598289"/>
                <a:gridCol w="598289"/>
                <a:gridCol w="598289"/>
                <a:gridCol w="598289"/>
                <a:gridCol w="598289"/>
                <a:gridCol w="598289"/>
              </a:tblGrid>
              <a:tr h="28098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8421+3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Дуга 3"/>
          <p:cNvSpPr/>
          <p:nvPr/>
        </p:nvSpPr>
        <p:spPr>
          <a:xfrm>
            <a:off x="4643438" y="4429132"/>
            <a:ext cx="214314" cy="1571636"/>
          </a:xfrm>
          <a:prstGeom prst="arc">
            <a:avLst>
              <a:gd name="adj1" fmla="val 16200000"/>
              <a:gd name="adj2" fmla="val 5143576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857752" y="5072074"/>
            <a:ext cx="237097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не используются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714355"/>
            <a:ext cx="3929090" cy="371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2561" y="6215083"/>
            <a:ext cx="5301439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Построим диаграмму для функции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3</a:t>
            </a:r>
            <a:endParaRPr lang="ru-RU" sz="28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571480"/>
          <a:ext cx="4786312" cy="5486400"/>
        </p:xfrm>
        <a:graphic>
          <a:graphicData uri="http://schemas.openxmlformats.org/drawingml/2006/table">
            <a:tbl>
              <a:tblPr/>
              <a:tblGrid>
                <a:gridCol w="598289"/>
                <a:gridCol w="598289"/>
                <a:gridCol w="598289"/>
                <a:gridCol w="598289"/>
                <a:gridCol w="598289"/>
                <a:gridCol w="598289"/>
                <a:gridCol w="598289"/>
                <a:gridCol w="598289"/>
              </a:tblGrid>
              <a:tr h="28098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8421+3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Дуга 3"/>
          <p:cNvSpPr/>
          <p:nvPr/>
        </p:nvSpPr>
        <p:spPr>
          <a:xfrm>
            <a:off x="4643438" y="4429132"/>
            <a:ext cx="214314" cy="1571636"/>
          </a:xfrm>
          <a:prstGeom prst="arc">
            <a:avLst>
              <a:gd name="adj1" fmla="val 16200000"/>
              <a:gd name="adj2" fmla="val 5143576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857752" y="5072074"/>
            <a:ext cx="237097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не используются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71480"/>
            <a:ext cx="3643338" cy="368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898927" y="6019836"/>
            <a:ext cx="3807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Y</a:t>
            </a:r>
            <a:r>
              <a:rPr lang="en-US" sz="3200" baseline="-10000" dirty="0" smtClean="0"/>
              <a:t>3</a:t>
            </a:r>
            <a:r>
              <a:rPr lang="ru-RU" sz="3200" baseline="-25000" dirty="0" err="1" smtClean="0"/>
              <a:t>мднф</a:t>
            </a:r>
            <a:r>
              <a:rPr lang="en-US" sz="3200" dirty="0" smtClean="0"/>
              <a:t>=x3x4 V x3x4</a:t>
            </a:r>
            <a:endParaRPr lang="ru-RU" sz="32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6372200" y="6137473"/>
            <a:ext cx="720080" cy="27831"/>
            <a:chOff x="6372200" y="6137473"/>
            <a:chExt cx="720080" cy="27831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6876256" y="6137473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372200" y="6165304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Построим диаграмму для функции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4</a:t>
            </a:r>
            <a:endParaRPr lang="ru-RU" sz="28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571480"/>
          <a:ext cx="4786312" cy="5486400"/>
        </p:xfrm>
        <a:graphic>
          <a:graphicData uri="http://schemas.openxmlformats.org/drawingml/2006/table">
            <a:tbl>
              <a:tblPr/>
              <a:tblGrid>
                <a:gridCol w="598289"/>
                <a:gridCol w="598289"/>
                <a:gridCol w="598289"/>
                <a:gridCol w="598289"/>
                <a:gridCol w="598289"/>
                <a:gridCol w="598289"/>
                <a:gridCol w="598289"/>
                <a:gridCol w="598289"/>
              </a:tblGrid>
              <a:tr h="28098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8421+3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Y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Дуга 3"/>
          <p:cNvSpPr/>
          <p:nvPr/>
        </p:nvSpPr>
        <p:spPr>
          <a:xfrm>
            <a:off x="4643438" y="4429132"/>
            <a:ext cx="214314" cy="1571636"/>
          </a:xfrm>
          <a:prstGeom prst="arc">
            <a:avLst>
              <a:gd name="adj1" fmla="val 16200000"/>
              <a:gd name="adj2" fmla="val 5143576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857752" y="5072074"/>
            <a:ext cx="237097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не используются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71480"/>
            <a:ext cx="3929090" cy="363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5704094"/>
            <a:ext cx="2500330" cy="81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Построим схему для функции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2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4937" y="1071546"/>
            <a:ext cx="9002085" cy="3567129"/>
            <a:chOff x="64937" y="1071546"/>
            <a:chExt cx="9002085" cy="3567129"/>
          </a:xfrm>
        </p:grpSpPr>
        <p:pic>
          <p:nvPicPr>
            <p:cNvPr id="4" name="Рисунок 3" descr="Цена Квайна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37" y="1071546"/>
              <a:ext cx="9002085" cy="3567129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3428992" y="3714752"/>
              <a:ext cx="2500330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16212</TotalTime>
  <Words>1500</Words>
  <Application>Microsoft Office PowerPoint</Application>
  <PresentationFormat>Экран (4:3)</PresentationFormat>
  <Paragraphs>1112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Wingdings</vt:lpstr>
      <vt:lpstr>Times New Roman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1096</cp:revision>
  <cp:lastPrinted>2002-06-14T06:50:34Z</cp:lastPrinted>
  <dcterms:created xsi:type="dcterms:W3CDTF">2000-07-05T10:59:49Z</dcterms:created>
  <dcterms:modified xsi:type="dcterms:W3CDTF">2019-12-26T13:47:51Z</dcterms:modified>
</cp:coreProperties>
</file>