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26"/>
  </p:notesMasterIdLst>
  <p:handoutMasterIdLst>
    <p:handoutMasterId r:id="rId27"/>
  </p:handoutMasterIdLst>
  <p:sldIdLst>
    <p:sldId id="495" r:id="rId2"/>
    <p:sldId id="496" r:id="rId3"/>
    <p:sldId id="497" r:id="rId4"/>
    <p:sldId id="498" r:id="rId5"/>
    <p:sldId id="49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96"/>
    <a:srgbClr val="0000FF"/>
    <a:srgbClr val="663300"/>
    <a:srgbClr val="7DFBB0"/>
    <a:srgbClr val="8893A0"/>
    <a:srgbClr val="FFD7D7"/>
    <a:srgbClr val="E3FFD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9583" autoAdjust="0"/>
  </p:normalViewPr>
  <p:slideViewPr>
    <p:cSldViewPr>
      <p:cViewPr>
        <p:scale>
          <a:sx n="80" d="100"/>
          <a:sy n="80" d="100"/>
        </p:scale>
        <p:origin x="-451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96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770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5527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08378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64969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83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1790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31178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4955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4938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5322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85365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3678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33329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9291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64403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3963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459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9701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9529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8930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925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9737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147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70491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8779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smtClean="0">
                <a:solidFill>
                  <a:srgbClr val="0070C0"/>
                </a:solidFill>
              </a:rPr>
              <a:t>РИ-2008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71448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4400" smtClean="0"/>
              <a:t>Материал </a:t>
            </a:r>
            <a:r>
              <a:rPr lang="ru-RU" sz="4400" dirty="0" smtClean="0"/>
              <a:t>для подготовки к</a:t>
            </a:r>
            <a:endParaRPr lang="en-US" sz="4400" dirty="0" smtClean="0"/>
          </a:p>
          <a:p>
            <a:pPr indent="457200" algn="ctr"/>
            <a:r>
              <a:rPr lang="ru-RU" sz="4400" dirty="0" smtClean="0"/>
              <a:t>лабораторной работе </a:t>
            </a:r>
            <a:r>
              <a:rPr lang="ru-RU" sz="4400" dirty="0" smtClean="0"/>
              <a:t>№</a:t>
            </a:r>
            <a:r>
              <a:rPr lang="en-US" sz="4400" dirty="0" smtClean="0"/>
              <a:t>7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52672034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015" y="857232"/>
            <a:ext cx="9040985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Распределение памяти (сегмент данных):</a:t>
            </a:r>
          </a:p>
        </p:txBody>
      </p:sp>
      <p:sp>
        <p:nvSpPr>
          <p:cNvPr id="5" name="Овал 4"/>
          <p:cNvSpPr/>
          <p:nvPr/>
        </p:nvSpPr>
        <p:spPr>
          <a:xfrm>
            <a:off x="1214414" y="3071810"/>
            <a:ext cx="1714512" cy="135732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14810" y="3571876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переменные</a:t>
            </a:r>
            <a:endParaRPr lang="ru-RU" sz="2400" dirty="0"/>
          </a:p>
        </p:txBody>
      </p: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rot="10800000" flipV="1">
            <a:off x="2928926" y="3802709"/>
            <a:ext cx="1285884" cy="5491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572000" y="4857760"/>
            <a:ext cx="272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флаг завершения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00562" y="5286388"/>
            <a:ext cx="4442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флаг аварийного завершения</a:t>
            </a:r>
            <a:endParaRPr lang="ru-RU" sz="2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3571868" y="5572140"/>
            <a:ext cx="857256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>
            <a:off x="3286116" y="5072074"/>
            <a:ext cx="1214446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214810" y="4286256"/>
            <a:ext cx="1564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результат</a:t>
            </a:r>
            <a:endParaRPr lang="ru-RU" sz="2400" dirty="0"/>
          </a:p>
        </p:txBody>
      </p:sp>
      <p:cxnSp>
        <p:nvCxnSpPr>
          <p:cNvPr id="15" name="Прямая со стрелкой 14"/>
          <p:cNvCxnSpPr>
            <a:stCxn id="13" idx="1"/>
          </p:cNvCxnSpPr>
          <p:nvPr/>
        </p:nvCxnSpPr>
        <p:spPr>
          <a:xfrm rot="10800000" flipV="1">
            <a:off x="2571736" y="4517089"/>
            <a:ext cx="1643074" cy="10983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8899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Установка адреса начала сегмента данных: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849" y="3417853"/>
            <a:ext cx="8674991" cy="21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Овал 1"/>
          <p:cNvSpPr/>
          <p:nvPr/>
        </p:nvSpPr>
        <p:spPr>
          <a:xfrm>
            <a:off x="3835145" y="4388751"/>
            <a:ext cx="4824536" cy="13715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49" y="541303"/>
            <a:ext cx="26574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rot="10800000">
            <a:off x="755576" y="836712"/>
            <a:ext cx="5816688" cy="352098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143372" y="6072206"/>
            <a:ext cx="4817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загрузка в </a:t>
            </a:r>
            <a:r>
              <a:rPr lang="en-US" sz="2400" dirty="0" err="1" smtClean="0"/>
              <a:t>ds</a:t>
            </a:r>
            <a:r>
              <a:rPr lang="en-US" sz="2400" dirty="0" smtClean="0"/>
              <a:t> </a:t>
            </a:r>
            <a:r>
              <a:rPr lang="ru-RU" dirty="0" smtClean="0"/>
              <a:t>адреса начала </a:t>
            </a:r>
            <a:r>
              <a:rPr lang="ru-RU" dirty="0" err="1" smtClean="0"/>
              <a:t>сегм</a:t>
            </a:r>
            <a:r>
              <a:rPr lang="ru-RU" dirty="0" smtClean="0"/>
              <a:t>. данных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rot="16200000" flipV="1">
            <a:off x="785786" y="5286388"/>
            <a:ext cx="1000132" cy="42862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71472" y="5929330"/>
            <a:ext cx="2221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начало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95530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0" y="-24"/>
            <a:ext cx="9144000" cy="6749205"/>
            <a:chOff x="0" y="0"/>
            <a:chExt cx="9144000" cy="674920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471" y="1071546"/>
              <a:ext cx="9131529" cy="5677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577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0"/>
              <a:ext cx="91440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 algn="ctr"/>
              <a:r>
                <a:rPr lang="ru-RU" sz="2800" dirty="0" smtClean="0"/>
                <a:t>Обнуление флагов завершения работы и вычисление А*3/8 :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285984" y="1928802"/>
              <a:ext cx="3071834" cy="92869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2285984" y="2928934"/>
              <a:ext cx="714380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5400000">
              <a:off x="429390" y="4785528"/>
              <a:ext cx="3714776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2285984" y="6643710"/>
              <a:ext cx="785818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Прямоугольник 1"/>
            <p:cNvSpPr/>
            <p:nvPr/>
          </p:nvSpPr>
          <p:spPr>
            <a:xfrm>
              <a:off x="2786050" y="5661248"/>
              <a:ext cx="1353902" cy="2160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 rot="5400000">
              <a:off x="3786182" y="5214950"/>
              <a:ext cx="71438" cy="714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5400000">
              <a:off x="3786182" y="5500702"/>
              <a:ext cx="71438" cy="714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рямоугольник 20"/>
            <p:cNvSpPr/>
            <p:nvPr/>
          </p:nvSpPr>
          <p:spPr>
            <a:xfrm>
              <a:off x="2857488" y="5857892"/>
              <a:ext cx="2500330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1428728" y="457200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А*3/8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5715016"/>
            <a:ext cx="933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6000768"/>
            <a:ext cx="933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Прямоугольник 16"/>
          <p:cNvSpPr/>
          <p:nvPr/>
        </p:nvSpPr>
        <p:spPr>
          <a:xfrm>
            <a:off x="4572000" y="5072074"/>
            <a:ext cx="142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три сдвига</a:t>
            </a:r>
            <a:endParaRPr lang="ru-RU" i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935621" y="2000240"/>
            <a:ext cx="3208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xor</a:t>
            </a:r>
            <a:r>
              <a:rPr lang="en-US" sz="2400" dirty="0" smtClean="0">
                <a:solidFill>
                  <a:srgbClr val="C00000"/>
                </a:solidFill>
              </a:rPr>
              <a:t> F_STOP, F_STOP</a:t>
            </a:r>
            <a:endParaRPr lang="ru-RU" sz="2400" dirty="0">
              <a:solidFill>
                <a:srgbClr val="C00000"/>
              </a:solidFill>
            </a:endParaRPr>
          </a:p>
        </p:txBody>
      </p:sp>
      <p:cxnSp>
        <p:nvCxnSpPr>
          <p:cNvPr id="23" name="Прямая со стрелкой 22"/>
          <p:cNvCxnSpPr>
            <a:stCxn id="20" idx="1"/>
          </p:cNvCxnSpPr>
          <p:nvPr/>
        </p:nvCxnSpPr>
        <p:spPr>
          <a:xfrm rot="10800000">
            <a:off x="5357819" y="2214555"/>
            <a:ext cx="577803" cy="1651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055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Вычисление 7*В, </a:t>
            </a:r>
            <a:r>
              <a:rPr lang="en-US" sz="2800" dirty="0" smtClean="0"/>
              <a:t>A&amp;C</a:t>
            </a:r>
            <a:r>
              <a:rPr lang="ru-RU" sz="2800" dirty="0" smtClean="0"/>
              <a:t>, и 3*А/8-(</a:t>
            </a:r>
            <a:r>
              <a:rPr lang="en-US" sz="2800" dirty="0" smtClean="0"/>
              <a:t>A&amp;C</a:t>
            </a:r>
            <a:r>
              <a:rPr lang="ru-RU" sz="2800" dirty="0" smtClean="0"/>
              <a:t>)</a:t>
            </a:r>
            <a:r>
              <a:rPr lang="en-US" sz="2800" dirty="0" smtClean="0"/>
              <a:t>+7*B</a:t>
            </a:r>
            <a:r>
              <a:rPr lang="ru-RU" sz="2800" dirty="0" smtClean="0"/>
              <a:t>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093" y="857232"/>
            <a:ext cx="9164187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Прямая соединительная линия 9"/>
          <p:cNvCxnSpPr/>
          <p:nvPr/>
        </p:nvCxnSpPr>
        <p:spPr>
          <a:xfrm rot="5400000">
            <a:off x="857621" y="2357033"/>
            <a:ext cx="2857520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1393406" y="4250140"/>
            <a:ext cx="500066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1536679" y="5464983"/>
            <a:ext cx="1499404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754419" y="1434438"/>
            <a:ext cx="288032" cy="24519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857488" y="714356"/>
            <a:ext cx="1000132" cy="7858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10800000">
            <a:off x="2285984" y="928670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10800000">
            <a:off x="2285984" y="3786190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10800000">
            <a:off x="1643042" y="4500570"/>
            <a:ext cx="928694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10800000">
            <a:off x="1643042" y="4000504"/>
            <a:ext cx="928694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2285984" y="6215082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10800000">
            <a:off x="2285984" y="4714884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571604" y="2071678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7*В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714480" y="407194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A&amp;C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57158" y="5643578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3*А/8-(</a:t>
            </a:r>
            <a:r>
              <a:rPr lang="en-US" dirty="0" smtClean="0">
                <a:solidFill>
                  <a:srgbClr val="FF0000"/>
                </a:solidFill>
              </a:rPr>
              <a:t>A&amp;C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+7*B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214678" y="107154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61785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3050"/>
            <a:ext cx="908297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Вычисление </a:t>
            </a:r>
            <a:r>
              <a:rPr lang="en-US" sz="2800" dirty="0" smtClean="0"/>
              <a:t>A/8</a:t>
            </a:r>
            <a:r>
              <a:rPr lang="ru-RU" sz="2800" dirty="0" smtClean="0"/>
              <a:t>, </a:t>
            </a:r>
            <a:r>
              <a:rPr lang="en-US" sz="2800" dirty="0" smtClean="0"/>
              <a:t>A/8*3</a:t>
            </a:r>
            <a:r>
              <a:rPr lang="ru-RU" sz="2800" dirty="0" smtClean="0"/>
              <a:t>, установка флагов результата работы программы и выход из программы в ОС: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714877" y="2214157"/>
            <a:ext cx="1000132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1429125" y="3357165"/>
            <a:ext cx="857256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1857753" y="4785925"/>
            <a:ext cx="1285884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10800000">
            <a:off x="2500298" y="5429264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10800000">
            <a:off x="2500298" y="4143380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10800000">
            <a:off x="1857356" y="3786190"/>
            <a:ext cx="85725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10800000">
            <a:off x="1857356" y="2928934"/>
            <a:ext cx="785818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10800000">
            <a:off x="2214546" y="2714620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10800000">
            <a:off x="2214546" y="1714488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71604" y="200024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A/8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071538" y="3286124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A/8*3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71538" y="4643446"/>
            <a:ext cx="144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выход в ОС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929058" y="5429264"/>
            <a:ext cx="23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конец сегмента кода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071934" y="6072206"/>
            <a:ext cx="265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уст. начала программы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18" idx="1"/>
          </p:cNvCxnSpPr>
          <p:nvPr/>
        </p:nvCxnSpPr>
        <p:spPr>
          <a:xfrm rot="10800000">
            <a:off x="1285852" y="5500702"/>
            <a:ext cx="2643206" cy="11322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9" idx="1"/>
          </p:cNvCxnSpPr>
          <p:nvPr/>
        </p:nvCxnSpPr>
        <p:spPr>
          <a:xfrm rot="10800000">
            <a:off x="1285852" y="5786454"/>
            <a:ext cx="2786082" cy="47041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7127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4285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en-US" sz="2800" dirty="0" smtClean="0"/>
              <a:t>5</a:t>
            </a:r>
            <a:r>
              <a:rPr lang="ru-RU" sz="2800" dirty="0" smtClean="0"/>
              <a:t>. Тестирование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07154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Расчет 1: (нормальное завершение вычисления</a:t>
            </a:r>
            <a:r>
              <a:rPr lang="en-US" dirty="0" smtClean="0"/>
              <a:t>, Y&gt;0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  </a:t>
            </a:r>
            <a:r>
              <a:rPr lang="en-US" dirty="0" smtClean="0"/>
              <a:t>A=8; B=1; C=8</a:t>
            </a:r>
            <a:r>
              <a:rPr lang="ru-RU" dirty="0" smtClean="0"/>
              <a:t>  значение </a:t>
            </a:r>
            <a:r>
              <a:rPr lang="en-US" dirty="0" smtClean="0"/>
              <a:t>Y=2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00024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Расчет 2: (нормальное завершение вычисления</a:t>
            </a:r>
            <a:r>
              <a:rPr lang="en-US" dirty="0" smtClean="0"/>
              <a:t>, Y&lt;0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 </a:t>
            </a:r>
            <a:r>
              <a:rPr lang="en-US" dirty="0" smtClean="0"/>
              <a:t>A=</a:t>
            </a:r>
            <a:r>
              <a:rPr lang="ru-RU" dirty="0" smtClean="0"/>
              <a:t>255</a:t>
            </a:r>
            <a:r>
              <a:rPr lang="en-US" baseline="-25000" dirty="0" smtClean="0"/>
              <a:t>(10)</a:t>
            </a:r>
            <a:r>
              <a:rPr lang="en-US" dirty="0" smtClean="0"/>
              <a:t> =FF</a:t>
            </a:r>
            <a:r>
              <a:rPr lang="en-US" baseline="-25000" dirty="0" smtClean="0"/>
              <a:t>(16)</a:t>
            </a:r>
            <a:r>
              <a:rPr lang="en-US" dirty="0" smtClean="0"/>
              <a:t>; B=1; C=</a:t>
            </a:r>
            <a:r>
              <a:rPr lang="ru-RU" dirty="0" smtClean="0"/>
              <a:t>128</a:t>
            </a:r>
            <a:r>
              <a:rPr lang="en-US" baseline="-25000" dirty="0" smtClean="0"/>
              <a:t> (10)</a:t>
            </a:r>
            <a:r>
              <a:rPr lang="ru-RU" dirty="0" smtClean="0"/>
              <a:t> =80</a:t>
            </a:r>
            <a:r>
              <a:rPr lang="en-US" baseline="-25000" dirty="0" smtClean="0"/>
              <a:t>(16)</a:t>
            </a:r>
            <a:r>
              <a:rPr lang="ru-RU" dirty="0" smtClean="0"/>
              <a:t>,</a:t>
            </a:r>
          </a:p>
          <a:p>
            <a:r>
              <a:rPr lang="ru-RU" dirty="0" smtClean="0"/>
              <a:t>значение </a:t>
            </a:r>
            <a:r>
              <a:rPr lang="en-US" dirty="0" smtClean="0"/>
              <a:t>Y=</a:t>
            </a:r>
            <a:r>
              <a:rPr lang="ru-RU" dirty="0" smtClean="0"/>
              <a:t> - </a:t>
            </a:r>
            <a:r>
              <a:rPr lang="en-US" dirty="0" smtClean="0"/>
              <a:t>26</a:t>
            </a:r>
            <a:r>
              <a:rPr lang="en-US" baseline="-25000" dirty="0" smtClean="0"/>
              <a:t>(1</a:t>
            </a:r>
            <a:r>
              <a:rPr lang="ru-RU" baseline="-25000" dirty="0" smtClean="0"/>
              <a:t>0</a:t>
            </a:r>
            <a:r>
              <a:rPr lang="en-US" baseline="-25000" dirty="0" smtClean="0"/>
              <a:t>)</a:t>
            </a:r>
            <a:r>
              <a:rPr lang="ru-RU" dirty="0" smtClean="0"/>
              <a:t> = -1А</a:t>
            </a:r>
            <a:r>
              <a:rPr lang="en-US" baseline="-25000" dirty="0" smtClean="0"/>
              <a:t>(16)</a:t>
            </a:r>
            <a:r>
              <a:rPr lang="en-US" dirty="0" smtClean="0"/>
              <a:t> ;</a:t>
            </a:r>
            <a:r>
              <a:rPr lang="ru-RU" dirty="0" smtClean="0"/>
              <a:t> </a:t>
            </a:r>
            <a:r>
              <a:rPr lang="en-US" dirty="0" smtClean="0"/>
              <a:t>[Y]</a:t>
            </a:r>
            <a:r>
              <a:rPr lang="en-US" baseline="-25000" dirty="0" smtClean="0"/>
              <a:t>2</a:t>
            </a:r>
            <a:r>
              <a:rPr lang="ru-RU" dirty="0" smtClean="0"/>
              <a:t> =</a:t>
            </a:r>
            <a:r>
              <a:rPr lang="en-US" dirty="0" smtClean="0"/>
              <a:t>FFE6</a:t>
            </a:r>
            <a:r>
              <a:rPr lang="en-US" baseline="-25000" dirty="0" smtClean="0"/>
              <a:t>(16)</a:t>
            </a:r>
            <a:endParaRPr lang="ru-RU" baseline="-250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3575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Далее должны быть подготовлены расчеты для всех остальных ветвей алгоритма, включая случаи переполнения.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44196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Для расчета 1: если </a:t>
            </a:r>
            <a:r>
              <a:rPr lang="en-US" sz="2800" dirty="0" smtClean="0"/>
              <a:t>A=8; B=1; C=8</a:t>
            </a:r>
            <a:r>
              <a:rPr lang="ru-RU" sz="2800" dirty="0" smtClean="0"/>
              <a:t>, то </a:t>
            </a:r>
            <a:r>
              <a:rPr lang="en-US" sz="2800" dirty="0" smtClean="0"/>
              <a:t>Y=2</a:t>
            </a:r>
            <a:endParaRPr lang="ru-RU" sz="2800" dirty="0" smtClean="0"/>
          </a:p>
          <a:p>
            <a:pPr indent="457200"/>
            <a:r>
              <a:rPr lang="ru-RU" sz="2800" dirty="0" err="1" smtClean="0"/>
              <a:t>Скриншот</a:t>
            </a:r>
            <a:r>
              <a:rPr lang="ru-RU" sz="2800" dirty="0" smtClean="0"/>
              <a:t> загрузки: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259879"/>
            <a:ext cx="8429652" cy="559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rot="16200000" flipH="1">
            <a:off x="321439" y="1178703"/>
            <a:ext cx="857256" cy="78581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571736" y="1928802"/>
            <a:ext cx="2357454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714612" y="2357430"/>
            <a:ext cx="3429024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143108" y="2857496"/>
            <a:ext cx="3714776" cy="25003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 flipV="1">
            <a:off x="5357818" y="928670"/>
            <a:ext cx="2214578" cy="150019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0" idx="2"/>
          </p:cNvCxnSpPr>
          <p:nvPr/>
        </p:nvCxnSpPr>
        <p:spPr>
          <a:xfrm rot="5400000">
            <a:off x="4142032" y="534420"/>
            <a:ext cx="895656" cy="175023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6200000" flipV="1">
            <a:off x="5158936" y="5128080"/>
            <a:ext cx="571504" cy="17374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643438" y="5357826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вычисление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340045" y="500042"/>
            <a:ext cx="17136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обнуление</a:t>
            </a:r>
          </a:p>
          <a:p>
            <a:r>
              <a:rPr lang="ru-RU" sz="2400" dirty="0" smtClean="0">
                <a:solidFill>
                  <a:srgbClr val="FF0000"/>
                </a:solidFill>
              </a:rPr>
              <a:t> флагов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857620" y="500042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уст. сегмента данных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5794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начало программы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3874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362"/>
            <a:ext cx="8929718" cy="588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dirty="0" err="1" smtClean="0"/>
              <a:t>Скриншот</a:t>
            </a:r>
            <a:r>
              <a:rPr lang="ru-RU" sz="2800" dirty="0" smtClean="0"/>
              <a:t> после переключения на сегмент данных: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441317" y="1201703"/>
            <a:ext cx="4475155" cy="364333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214414" y="5214950"/>
            <a:ext cx="1928826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57686" y="3643314"/>
            <a:ext cx="274607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значения не заданы</a:t>
            </a:r>
          </a:p>
        </p:txBody>
      </p:sp>
      <p:cxnSp>
        <p:nvCxnSpPr>
          <p:cNvPr id="8" name="Прямая со стрелкой 7"/>
          <p:cNvCxnSpPr>
            <a:stCxn id="7" idx="2"/>
          </p:cNvCxnSpPr>
          <p:nvPr/>
        </p:nvCxnSpPr>
        <p:spPr>
          <a:xfrm rot="5400000">
            <a:off x="3529747" y="3013976"/>
            <a:ext cx="1171528" cy="323042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16200000" flipH="1">
            <a:off x="178563" y="1178703"/>
            <a:ext cx="1357322" cy="57150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428604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ds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загружен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547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222"/>
            <a:ext cx="9144000" cy="606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dirty="0" err="1" smtClean="0"/>
              <a:t>Скриншот</a:t>
            </a:r>
            <a:r>
              <a:rPr lang="ru-RU" sz="2400" dirty="0" smtClean="0"/>
              <a:t> установки значений переменных </a:t>
            </a:r>
            <a:r>
              <a:rPr lang="en-US" sz="2400" dirty="0" smtClean="0"/>
              <a:t>A=8, B=1, C=8</a:t>
            </a:r>
            <a:r>
              <a:rPr lang="ru-RU" sz="2400" dirty="0" smtClean="0"/>
              <a:t>: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 flipV="1">
            <a:off x="1643042" y="357166"/>
            <a:ext cx="5357850" cy="478634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endCxn id="11" idx="0"/>
          </p:cNvCxnSpPr>
          <p:nvPr/>
        </p:nvCxnSpPr>
        <p:spPr>
          <a:xfrm rot="10800000" flipV="1">
            <a:off x="2250266" y="357166"/>
            <a:ext cx="5465007" cy="478634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12" idx="0"/>
          </p:cNvCxnSpPr>
          <p:nvPr/>
        </p:nvCxnSpPr>
        <p:spPr>
          <a:xfrm rot="10800000" flipV="1">
            <a:off x="2893208" y="428604"/>
            <a:ext cx="5607883" cy="471490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214414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28794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71736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36396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6111"/>
            <a:ext cx="9144000" cy="6081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 err="1" smtClean="0"/>
              <a:t>Скриншот</a:t>
            </a:r>
            <a:r>
              <a:rPr lang="ru-RU" sz="2000" dirty="0" smtClean="0"/>
              <a:t> при достижении точки останова (перед выходом в ОС):</a:t>
            </a:r>
          </a:p>
          <a:p>
            <a:pPr indent="457200"/>
            <a:r>
              <a:rPr lang="ru-RU" sz="2000" dirty="0" smtClean="0"/>
              <a:t>Результат вычисления </a:t>
            </a:r>
            <a:r>
              <a:rPr lang="en-US" sz="2000" dirty="0" smtClean="0"/>
              <a:t>Y=2</a:t>
            </a:r>
            <a:endParaRPr lang="ru-RU" sz="2000" dirty="0" smtClean="0"/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 flipV="1">
            <a:off x="1285852" y="285728"/>
            <a:ext cx="5107818" cy="314327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5143504" y="4071942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результат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вычисления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 flipV="1">
            <a:off x="3571868" y="4714884"/>
            <a:ext cx="2286016" cy="42862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286116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00694" y="5429264"/>
            <a:ext cx="171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норм. останов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85852" y="5357826"/>
            <a:ext cx="28575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rot="10800000" flipV="1">
            <a:off x="1643042" y="5572140"/>
            <a:ext cx="4000528" cy="7143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0697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/>
              <a:t>Вычислить выражение </a:t>
            </a:r>
            <a:r>
              <a:rPr lang="en-US" sz="2800" b="1" dirty="0" smtClean="0"/>
              <a:t>Y=</a:t>
            </a:r>
            <a:r>
              <a:rPr lang="ru-RU" sz="2800" b="1" dirty="0" smtClean="0"/>
              <a:t>(</a:t>
            </a:r>
            <a:r>
              <a:rPr lang="en-US" sz="2800" b="1" dirty="0" smtClean="0"/>
              <a:t>3/8</a:t>
            </a:r>
            <a:r>
              <a:rPr lang="ru-RU" sz="2800" b="1" dirty="0" smtClean="0"/>
              <a:t>)</a:t>
            </a:r>
            <a:r>
              <a:rPr lang="en-US" sz="2800" b="1" dirty="0" smtClean="0"/>
              <a:t>*A + 7*B – (A&amp;C)</a:t>
            </a:r>
            <a:r>
              <a:rPr lang="ru-RU" sz="2800" b="1" dirty="0" smtClean="0"/>
              <a:t> в 16-разрядном процессоре для переменных имеющих формат целых чисел со знаком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Что нужно сделать:</a:t>
            </a:r>
          </a:p>
          <a:p>
            <a:pPr indent="457200"/>
            <a:endParaRPr lang="en-US" sz="800" dirty="0" smtClean="0"/>
          </a:p>
          <a:p>
            <a:pPr>
              <a:buFont typeface="+mj-lt"/>
              <a:buAutoNum type="arabicPeriod"/>
            </a:pPr>
            <a:r>
              <a:rPr lang="ru-RU" sz="2800" dirty="0" smtClean="0"/>
              <a:t> определить алгоритм вычисления;</a:t>
            </a:r>
          </a:p>
          <a:p>
            <a:pPr>
              <a:buAutoNum type="arabicPeriod"/>
            </a:pPr>
            <a:r>
              <a:rPr lang="ru-RU" sz="2800" dirty="0" smtClean="0"/>
              <a:t> определить возможные исключения;</a:t>
            </a:r>
          </a:p>
          <a:p>
            <a:pPr>
              <a:buFontTx/>
              <a:buAutoNum type="arabicPeriod"/>
            </a:pPr>
            <a:r>
              <a:rPr lang="ru-RU" sz="2800" dirty="0" smtClean="0"/>
              <a:t> подготовить контрольные расчеты для проверки         	всех ветвей алгоритма;</a:t>
            </a:r>
          </a:p>
          <a:p>
            <a:pPr indent="457200">
              <a:buFontTx/>
              <a:buAutoNum type="arabicPeriod"/>
            </a:pPr>
            <a:r>
              <a:rPr lang="ru-RU" sz="2800" dirty="0" smtClean="0"/>
              <a:t>составить программу;</a:t>
            </a:r>
          </a:p>
          <a:p>
            <a:pPr indent="457200">
              <a:buAutoNum type="arabicPeriod"/>
            </a:pPr>
            <a:r>
              <a:rPr lang="ru-RU" sz="2800" dirty="0" smtClean="0"/>
              <a:t>выполнить тестирование программы на всех контрольных расчетах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400" dirty="0" smtClean="0">
                <a:solidFill>
                  <a:srgbClr val="C00000"/>
                </a:solidFill>
              </a:rPr>
              <a:t>Все вычисления производить с использованием </a:t>
            </a:r>
            <a:r>
              <a:rPr lang="ru-RU" sz="2400" b="1" u="sng" dirty="0" smtClean="0">
                <a:solidFill>
                  <a:srgbClr val="C00000"/>
                </a:solidFill>
              </a:rPr>
              <a:t>регистров</a:t>
            </a:r>
            <a:r>
              <a:rPr lang="ru-RU" sz="2400" dirty="0" smtClean="0">
                <a:solidFill>
                  <a:srgbClr val="C00000"/>
                </a:solidFill>
              </a:rPr>
              <a:t>, обращаться к памяти только для первоначального чтение операндов и записи результата вычисления. </a:t>
            </a:r>
            <a:r>
              <a:rPr lang="ru-RU" sz="2400" u="sng" dirty="0" smtClean="0">
                <a:solidFill>
                  <a:srgbClr val="C00000"/>
                </a:solidFill>
              </a:rPr>
              <a:t>Умножение и деление выполнять только сдвигами!</a:t>
            </a:r>
          </a:p>
        </p:txBody>
      </p:sp>
    </p:spTree>
    <p:extLst>
      <p:ext uri="{BB962C8B-B14F-4D97-AF65-F5344CB8AC3E}">
        <p14:creationId xmlns:p14="http://schemas.microsoft.com/office/powerpoint/2010/main" val="95315026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dirty="0" smtClean="0"/>
              <a:t>Для расчета 2:</a:t>
            </a:r>
          </a:p>
          <a:p>
            <a:pPr indent="457200"/>
            <a:r>
              <a:rPr lang="en-US" sz="2400" dirty="0" smtClean="0"/>
              <a:t>A=</a:t>
            </a:r>
            <a:r>
              <a:rPr lang="ru-RU" sz="2400" dirty="0" smtClean="0"/>
              <a:t>255</a:t>
            </a:r>
            <a:r>
              <a:rPr lang="en-US" sz="2400" baseline="-25000" dirty="0" smtClean="0"/>
              <a:t>(10)</a:t>
            </a:r>
            <a:r>
              <a:rPr lang="en-US" sz="2400" dirty="0" smtClean="0"/>
              <a:t> =FF</a:t>
            </a:r>
            <a:r>
              <a:rPr lang="en-US" sz="2400" baseline="-25000" dirty="0" smtClean="0"/>
              <a:t>(16)</a:t>
            </a:r>
            <a:r>
              <a:rPr lang="en-US" sz="2400" dirty="0" smtClean="0"/>
              <a:t>; B=1; C=</a:t>
            </a:r>
            <a:r>
              <a:rPr lang="ru-RU" sz="2400" dirty="0" smtClean="0"/>
              <a:t>128</a:t>
            </a:r>
            <a:r>
              <a:rPr lang="en-US" sz="2400" baseline="-25000" dirty="0" smtClean="0"/>
              <a:t> (10)</a:t>
            </a:r>
            <a:r>
              <a:rPr lang="ru-RU" sz="2400" dirty="0" smtClean="0"/>
              <a:t> =80</a:t>
            </a:r>
            <a:r>
              <a:rPr lang="en-US" sz="2400" baseline="-25000" dirty="0" smtClean="0"/>
              <a:t>(16)</a:t>
            </a:r>
            <a:r>
              <a:rPr lang="ru-RU" sz="2400" dirty="0" smtClean="0"/>
              <a:t>,</a:t>
            </a:r>
          </a:p>
          <a:p>
            <a:pPr indent="457200"/>
            <a:r>
              <a:rPr lang="ru-RU" sz="2400" dirty="0" smtClean="0"/>
              <a:t>то </a:t>
            </a:r>
            <a:r>
              <a:rPr lang="en-US" sz="2400" dirty="0" smtClean="0"/>
              <a:t>Y=</a:t>
            </a:r>
            <a:r>
              <a:rPr lang="ru-RU" sz="2400" dirty="0" smtClean="0"/>
              <a:t> - </a:t>
            </a:r>
            <a:r>
              <a:rPr lang="en-US" sz="2400" dirty="0" smtClean="0"/>
              <a:t>26</a:t>
            </a:r>
            <a:r>
              <a:rPr lang="en-US" sz="2400" baseline="-25000" dirty="0" smtClean="0"/>
              <a:t>(1</a:t>
            </a:r>
            <a:r>
              <a:rPr lang="ru-RU" sz="2400" baseline="-25000" dirty="0" smtClean="0"/>
              <a:t>0</a:t>
            </a:r>
            <a:r>
              <a:rPr lang="en-US" sz="2400" baseline="-25000" dirty="0" smtClean="0"/>
              <a:t>)</a:t>
            </a:r>
            <a:r>
              <a:rPr lang="ru-RU" sz="2400" dirty="0" smtClean="0"/>
              <a:t> = -1А</a:t>
            </a:r>
            <a:r>
              <a:rPr lang="en-US" sz="2400" baseline="-25000" dirty="0" smtClean="0"/>
              <a:t>(16)</a:t>
            </a:r>
            <a:r>
              <a:rPr lang="en-US" sz="2400" dirty="0" smtClean="0"/>
              <a:t> ;</a:t>
            </a:r>
            <a:r>
              <a:rPr lang="ru-RU" sz="2400" dirty="0" smtClean="0"/>
              <a:t> </a:t>
            </a:r>
            <a:r>
              <a:rPr lang="en-US" sz="2400" dirty="0" smtClean="0"/>
              <a:t>[Y]</a:t>
            </a:r>
            <a:r>
              <a:rPr lang="en-US" sz="2400" baseline="-25000" dirty="0" smtClean="0"/>
              <a:t>2</a:t>
            </a:r>
            <a:r>
              <a:rPr lang="ru-RU" sz="2400" dirty="0" smtClean="0"/>
              <a:t> =</a:t>
            </a:r>
            <a:r>
              <a:rPr lang="en-US" sz="2400" dirty="0" smtClean="0"/>
              <a:t>FFE6</a:t>
            </a:r>
            <a:r>
              <a:rPr lang="en-US" sz="2400" baseline="-25000" dirty="0" smtClean="0"/>
              <a:t>(16)</a:t>
            </a:r>
            <a:endParaRPr lang="ru-RU" sz="2400" baseline="-25000" dirty="0" smtClean="0"/>
          </a:p>
          <a:p>
            <a:pPr indent="457200"/>
            <a:r>
              <a:rPr lang="ru-RU" sz="2400" dirty="0" err="1" smtClean="0"/>
              <a:t>Скриншот</a:t>
            </a:r>
            <a:r>
              <a:rPr lang="ru-RU" sz="2400" dirty="0" smtClean="0"/>
              <a:t> загрузки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программы: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1686856"/>
            <a:ext cx="7786710" cy="517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1714480" y="1500174"/>
            <a:ext cx="857256" cy="21431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571736" y="1928802"/>
            <a:ext cx="2357454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714612" y="2357430"/>
            <a:ext cx="3429024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143108" y="2857496"/>
            <a:ext cx="3714776" cy="2286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19" idx="2"/>
          </p:cNvCxnSpPr>
          <p:nvPr/>
        </p:nvCxnSpPr>
        <p:spPr>
          <a:xfrm rot="5400000">
            <a:off x="6618644" y="843890"/>
            <a:ext cx="1005496" cy="2241263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0" idx="2"/>
          </p:cNvCxnSpPr>
          <p:nvPr/>
        </p:nvCxnSpPr>
        <p:spPr>
          <a:xfrm rot="5400000">
            <a:off x="5441398" y="-142900"/>
            <a:ext cx="1475914" cy="292895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8" idx="0"/>
          </p:cNvCxnSpPr>
          <p:nvPr/>
        </p:nvCxnSpPr>
        <p:spPr>
          <a:xfrm rot="16200000" flipV="1">
            <a:off x="5230374" y="4985204"/>
            <a:ext cx="571504" cy="17374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643438" y="5357826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вычисление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340045" y="1000108"/>
            <a:ext cx="1803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уст. флагов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357950" y="214290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уст. сегмента данных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9113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9362"/>
            <a:ext cx="8929718" cy="588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dirty="0" err="1" smtClean="0"/>
              <a:t>Скриншот</a:t>
            </a:r>
            <a:r>
              <a:rPr lang="ru-RU" sz="2800" dirty="0" smtClean="0"/>
              <a:t> после переключения на сегмент данных: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500034" y="1357298"/>
            <a:ext cx="4357718" cy="335758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3524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88415"/>
            <a:ext cx="9144000" cy="596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Скриншот</a:t>
            </a:r>
            <a:r>
              <a:rPr lang="ru-RU" sz="2400" dirty="0" smtClean="0"/>
              <a:t> установки значений переменных </a:t>
            </a:r>
            <a:r>
              <a:rPr lang="en-US" sz="2400" dirty="0" smtClean="0"/>
              <a:t>A=FF, B=1, C=80</a:t>
            </a:r>
            <a:r>
              <a:rPr lang="ru-RU" sz="2400" dirty="0" smtClean="0"/>
              <a:t>: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 flipV="1">
            <a:off x="1428728" y="357166"/>
            <a:ext cx="5286412" cy="492922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0800000" flipV="1">
            <a:off x="2143108" y="357166"/>
            <a:ext cx="5214974" cy="492922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0800000" flipV="1">
            <a:off x="2857488" y="357166"/>
            <a:ext cx="5357850" cy="485778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5448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04137"/>
            <a:ext cx="9144000" cy="605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 err="1" smtClean="0"/>
              <a:t>Скриншот</a:t>
            </a:r>
            <a:r>
              <a:rPr lang="ru-RU" sz="2000" dirty="0" smtClean="0"/>
              <a:t> при достижении точки останова (перед выходом в ОС):</a:t>
            </a:r>
          </a:p>
          <a:p>
            <a:pPr indent="457200"/>
            <a:r>
              <a:rPr lang="ru-RU" sz="2000" dirty="0" smtClean="0"/>
              <a:t>Результат вычисления </a:t>
            </a:r>
            <a:r>
              <a:rPr lang="en-US" sz="2000" dirty="0" smtClean="0"/>
              <a:t>Y= </a:t>
            </a:r>
            <a:r>
              <a:rPr lang="en-US" sz="2000" dirty="0" smtClean="0">
                <a:latin typeface="Swis721 Cn BT"/>
              </a:rPr>
              <a:t>−</a:t>
            </a:r>
            <a:r>
              <a:rPr lang="en-US" sz="2000" dirty="0" smtClean="0"/>
              <a:t> 1A</a:t>
            </a:r>
            <a:endParaRPr lang="ru-RU" sz="2000" dirty="0" smtClean="0"/>
          </a:p>
        </p:txBody>
      </p:sp>
      <p:cxnSp>
        <p:nvCxnSpPr>
          <p:cNvPr id="5" name="Прямая со стрелкой 4"/>
          <p:cNvCxnSpPr>
            <a:stCxn id="14" idx="1"/>
          </p:cNvCxnSpPr>
          <p:nvPr/>
        </p:nvCxnSpPr>
        <p:spPr>
          <a:xfrm rot="10800000" flipV="1">
            <a:off x="1571604" y="5613930"/>
            <a:ext cx="3929090" cy="10108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0800000" flipV="1">
            <a:off x="4500562" y="357166"/>
            <a:ext cx="3214710" cy="121444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286116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285852" y="5429264"/>
            <a:ext cx="28575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500694" y="5429264"/>
            <a:ext cx="171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норм. останов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5" name="Прямая со стрелкой 14"/>
          <p:cNvCxnSpPr>
            <a:endCxn id="12" idx="0"/>
          </p:cNvCxnSpPr>
          <p:nvPr/>
        </p:nvCxnSpPr>
        <p:spPr>
          <a:xfrm rot="5400000">
            <a:off x="1670426" y="2661042"/>
            <a:ext cx="4419632" cy="54530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1232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04137"/>
            <a:ext cx="9144000" cy="605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 smtClean="0"/>
              <a:t>Если вычисление завершится исключением, то бит аварийного завершения будет установлен в "1"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000232" y="5429264"/>
            <a:ext cx="28575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>
            <a:off x="714348" y="2071678"/>
            <a:ext cx="4857784" cy="200026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357422" y="5429264"/>
            <a:ext cx="28575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54705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ru-RU" sz="2800" b="1" dirty="0" smtClean="0"/>
              <a:t>Алгоритм вычисления</a:t>
            </a:r>
          </a:p>
          <a:p>
            <a:pPr marL="457200" indent="-457200"/>
            <a:endParaRPr lang="ru-RU" sz="800" dirty="0" smtClean="0"/>
          </a:p>
          <a:p>
            <a:pPr marL="457200" indent="-457200" algn="ctr"/>
            <a:r>
              <a:rPr lang="ru-RU" sz="2800" b="1" i="1" u="sng" dirty="0" smtClean="0">
                <a:solidFill>
                  <a:schemeClr val="accent1">
                    <a:lumMod val="50000"/>
                  </a:schemeClr>
                </a:solidFill>
              </a:rPr>
              <a:t>Вычисление (3/8)*А</a:t>
            </a:r>
            <a:endParaRPr lang="en-US" sz="2800" b="1" i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/>
            <a:endParaRPr lang="ru-RU" sz="2800" dirty="0" smtClean="0"/>
          </a:p>
          <a:p>
            <a:pPr marL="457200" indent="-457200"/>
            <a:r>
              <a:rPr lang="ru-RU" sz="2800" i="1" u="sng" dirty="0" smtClean="0"/>
              <a:t>вариант 1 –</a:t>
            </a:r>
            <a:r>
              <a:rPr lang="en-US" sz="2800" i="1" u="sng" dirty="0" smtClean="0"/>
              <a:t>&gt;</a:t>
            </a:r>
            <a:r>
              <a:rPr lang="ru-RU" sz="2800" i="1" u="sng" dirty="0" smtClean="0"/>
              <a:t> 3*А, а затем (3*А)/8:</a:t>
            </a:r>
          </a:p>
          <a:p>
            <a:pPr marL="457200" indent="-457200">
              <a:buFontTx/>
              <a:buChar char="-"/>
            </a:pPr>
            <a:r>
              <a:rPr lang="ru-RU" sz="2800" dirty="0" smtClean="0"/>
              <a:t>для больших значений А (|</a:t>
            </a:r>
            <a:r>
              <a:rPr lang="en-US" sz="2800" dirty="0" smtClean="0"/>
              <a:t>A</a:t>
            </a:r>
            <a:r>
              <a:rPr lang="ru-RU" sz="2800" dirty="0" smtClean="0"/>
              <a:t>|</a:t>
            </a:r>
            <a:r>
              <a:rPr lang="en-US" sz="2800" dirty="0" smtClean="0"/>
              <a:t>&gt;10923</a:t>
            </a:r>
            <a:r>
              <a:rPr lang="en-US" sz="2800" baseline="-25000" dirty="0" smtClean="0"/>
              <a:t>(10)</a:t>
            </a:r>
            <a:r>
              <a:rPr lang="en-US" sz="2800" dirty="0" smtClean="0"/>
              <a:t>) </a:t>
            </a:r>
            <a:r>
              <a:rPr lang="ru-RU" sz="2800" dirty="0" smtClean="0"/>
              <a:t>вычисление 3*А приведет к исключению (переполнение);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ru-RU" sz="2800" dirty="0" smtClean="0"/>
          </a:p>
          <a:p>
            <a:pPr marL="457200" indent="-457200"/>
            <a:r>
              <a:rPr lang="ru-RU" sz="2800" i="1" u="sng" dirty="0" smtClean="0"/>
              <a:t>вариант 2 –</a:t>
            </a:r>
            <a:r>
              <a:rPr lang="en-US" sz="2800" i="1" u="sng" dirty="0" smtClean="0"/>
              <a:t>&gt;</a:t>
            </a:r>
            <a:r>
              <a:rPr lang="ru-RU" sz="2800" i="1" u="sng" dirty="0" smtClean="0"/>
              <a:t> А</a:t>
            </a:r>
            <a:r>
              <a:rPr lang="en-US" sz="2800" i="1" u="sng" dirty="0" smtClean="0"/>
              <a:t>/8</a:t>
            </a:r>
            <a:r>
              <a:rPr lang="ru-RU" sz="2800" i="1" u="sng" dirty="0" smtClean="0"/>
              <a:t>, а затем (А/8</a:t>
            </a:r>
            <a:r>
              <a:rPr lang="en-US" sz="2800" i="1" u="sng" dirty="0" smtClean="0"/>
              <a:t>)*3</a:t>
            </a:r>
          </a:p>
          <a:p>
            <a:pPr marL="457200" indent="-457200">
              <a:buFontTx/>
              <a:buChar char="-"/>
            </a:pPr>
            <a:r>
              <a:rPr lang="ru-RU" sz="2800" dirty="0" smtClean="0"/>
              <a:t>для малых значений А (|А|</a:t>
            </a:r>
            <a:r>
              <a:rPr lang="en-US" sz="2800" dirty="0" smtClean="0"/>
              <a:t>&lt;7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вычисление А/8 приведет к нулевому результату, т.е. к потере этого слагаемого;</a:t>
            </a:r>
          </a:p>
          <a:p>
            <a:pPr marL="457200" indent="-457200"/>
            <a:endParaRPr lang="ru-RU" sz="2800" i="1" u="sng" dirty="0" smtClean="0"/>
          </a:p>
          <a:p>
            <a:pPr marL="457200" indent="-457200"/>
            <a:r>
              <a:rPr lang="ru-RU" sz="2800" i="1" u="sng" dirty="0" smtClean="0">
                <a:solidFill>
                  <a:srgbClr val="C00000"/>
                </a:solidFill>
              </a:rPr>
              <a:t>вариант 3 </a:t>
            </a:r>
            <a:r>
              <a:rPr lang="ru-RU" sz="2800" i="1" u="sng" dirty="0" smtClean="0"/>
              <a:t>–</a:t>
            </a:r>
            <a:r>
              <a:rPr lang="en-US" sz="2800" i="1" u="sng" dirty="0" smtClean="0"/>
              <a:t>&gt;</a:t>
            </a:r>
            <a:r>
              <a:rPr lang="ru-RU" sz="2800" i="1" u="sng" dirty="0" smtClean="0"/>
              <a:t> 3*А, и если нет переполнения то (3*А)/8, иначе А</a:t>
            </a:r>
            <a:r>
              <a:rPr lang="en-US" sz="2800" i="1" u="sng" dirty="0" smtClean="0"/>
              <a:t>/8</a:t>
            </a:r>
            <a:r>
              <a:rPr lang="ru-RU" sz="2800" i="1" u="sng" dirty="0" smtClean="0"/>
              <a:t>, а затем (А/8</a:t>
            </a:r>
            <a:r>
              <a:rPr lang="en-US" sz="2800" i="1" u="sng" dirty="0" smtClean="0"/>
              <a:t>)*3</a:t>
            </a:r>
            <a:r>
              <a:rPr lang="ru-RU" sz="2800" i="1" u="sng" dirty="0" smtClean="0"/>
              <a:t> </a:t>
            </a:r>
            <a:endParaRPr lang="en-US" sz="2800" i="1" u="sng" dirty="0" smtClean="0"/>
          </a:p>
          <a:p>
            <a:pPr marL="457200" indent="-457200"/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643578"/>
            <a:ext cx="8429652" cy="10715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4805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ru-RU" sz="2800" b="1" i="1" u="sng" dirty="0" smtClean="0">
                <a:solidFill>
                  <a:schemeClr val="accent1">
                    <a:lumMod val="50000"/>
                  </a:schemeClr>
                </a:solidFill>
              </a:rPr>
              <a:t>Вычисление 7*В</a:t>
            </a:r>
          </a:p>
          <a:p>
            <a:pPr marL="457200" indent="-457200" algn="ctr"/>
            <a:endParaRPr lang="en-US" sz="2800" b="1" i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/>
            <a:r>
              <a:rPr lang="ru-RU" sz="2800" dirty="0" smtClean="0"/>
              <a:t>Разложим 7 по степеням двойки:</a:t>
            </a:r>
          </a:p>
          <a:p>
            <a:pPr marL="457200" indent="-457200"/>
            <a:r>
              <a:rPr lang="ru-RU" sz="2800" dirty="0" smtClean="0"/>
              <a:t>			7*В = (4+2+1)*В,  т.е.</a:t>
            </a:r>
          </a:p>
          <a:p>
            <a:pPr marL="457200" indent="-457200"/>
            <a:endParaRPr lang="ru-RU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загрузить из памяти в первый регистр операнд "В", затем переслать во второй регистр;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левый арифметический сдвиг во втором регистре  ---2*В;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сложить два регистра, сохранив результат в первом регистре --- В+2*В=3*В;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левый арифметический сдвиг во втором регистре  --- 4*В;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сложить два регистра, сохранив результат в первом регистре --- 3*В+4*В=7*В.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7011234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ru-RU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Вычисление (3/8)*А+7*В - однозначно.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Вычисление А</a:t>
            </a:r>
            <a:r>
              <a:rPr lang="en-US" sz="2400" dirty="0" smtClean="0"/>
              <a:t>&amp;C</a:t>
            </a:r>
            <a:r>
              <a:rPr lang="ru-RU" sz="2400" dirty="0" smtClean="0"/>
              <a:t> - однозначно.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Вычисление (3/8)*А+7*В</a:t>
            </a:r>
            <a:r>
              <a:rPr lang="en-US" sz="2400" dirty="0" smtClean="0"/>
              <a:t> –(</a:t>
            </a:r>
            <a:r>
              <a:rPr lang="ru-RU" sz="2400" dirty="0" smtClean="0"/>
              <a:t>А</a:t>
            </a:r>
            <a:r>
              <a:rPr lang="en-US" sz="2400" dirty="0" smtClean="0"/>
              <a:t>&amp;C)</a:t>
            </a:r>
            <a:r>
              <a:rPr lang="ru-RU" sz="2400" dirty="0" smtClean="0"/>
              <a:t> - однозначно.</a:t>
            </a:r>
          </a:p>
        </p:txBody>
      </p:sp>
    </p:spTree>
    <p:extLst>
      <p:ext uri="{BB962C8B-B14F-4D97-AF65-F5344CB8AC3E}">
        <p14:creationId xmlns:p14="http://schemas.microsoft.com/office/powerpoint/2010/main" val="200650398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ru-RU" sz="2400" dirty="0" smtClean="0"/>
          </a:p>
          <a:p>
            <a:pPr marL="457200" indent="-457200" algn="ctr"/>
            <a:r>
              <a:rPr lang="en-US" sz="2400" b="1" dirty="0" smtClean="0"/>
              <a:t>2. </a:t>
            </a:r>
            <a:r>
              <a:rPr lang="ru-RU" sz="2400" b="1" dirty="0" smtClean="0"/>
              <a:t>Анализ возможных исключений (для варианта 3):</a:t>
            </a:r>
          </a:p>
          <a:p>
            <a:pPr marL="457200"/>
            <a:r>
              <a:rPr lang="ru-RU" sz="2400" dirty="0" smtClean="0"/>
              <a:t>--------------------------------------------------------------------------------- </a:t>
            </a:r>
          </a:p>
          <a:p>
            <a:pPr marL="457200"/>
            <a:r>
              <a:rPr lang="ru-RU" sz="2400" i="1" dirty="0" smtClean="0"/>
              <a:t>Исключения для:  </a:t>
            </a:r>
            <a:r>
              <a:rPr lang="ru-RU" sz="2400" i="1" dirty="0" smtClean="0">
                <a:solidFill>
                  <a:srgbClr val="C00000"/>
                </a:solidFill>
              </a:rPr>
              <a:t>3*А, и если нет переполнения то (3*А)/8, иначе А</a:t>
            </a:r>
            <a:r>
              <a:rPr lang="en-US" sz="2400" i="1" dirty="0" smtClean="0">
                <a:solidFill>
                  <a:srgbClr val="C00000"/>
                </a:solidFill>
              </a:rPr>
              <a:t>/8</a:t>
            </a:r>
            <a:r>
              <a:rPr lang="ru-RU" sz="2400" i="1" dirty="0" smtClean="0">
                <a:solidFill>
                  <a:srgbClr val="C00000"/>
                </a:solidFill>
              </a:rPr>
              <a:t>, а затем (А/8</a:t>
            </a:r>
            <a:r>
              <a:rPr lang="en-US" sz="2400" i="1" dirty="0" smtClean="0">
                <a:solidFill>
                  <a:srgbClr val="C00000"/>
                </a:solidFill>
              </a:rPr>
              <a:t>)*3</a:t>
            </a:r>
            <a:r>
              <a:rPr lang="ru-RU" sz="2400" i="1" dirty="0" smtClean="0">
                <a:solidFill>
                  <a:srgbClr val="C00000"/>
                </a:solidFill>
              </a:rPr>
              <a:t>:</a:t>
            </a:r>
          </a:p>
          <a:p>
            <a:pPr marL="457200"/>
            <a:endParaRPr lang="ru-RU" sz="2400" i="1" dirty="0" smtClean="0"/>
          </a:p>
          <a:p>
            <a:pPr marL="457200"/>
            <a:r>
              <a:rPr lang="ru-RU" sz="2400" dirty="0" smtClean="0"/>
              <a:t>Возможно исключение при вычислении 3*А: </a:t>
            </a:r>
          </a:p>
          <a:p>
            <a:pPr marL="457200"/>
            <a:r>
              <a:rPr lang="ru-RU" sz="2400" dirty="0" smtClean="0"/>
              <a:t>2*А (сдвиг)</a:t>
            </a:r>
            <a:r>
              <a:rPr lang="en-US" sz="2400" dirty="0" smtClean="0"/>
              <a:t> </a:t>
            </a:r>
            <a:r>
              <a:rPr lang="ru-RU" sz="2400" dirty="0" smtClean="0"/>
              <a:t>	</a:t>
            </a:r>
            <a:r>
              <a:rPr lang="en-US" sz="2400" dirty="0" smtClean="0"/>
              <a:t>– </a:t>
            </a:r>
            <a:r>
              <a:rPr lang="ru-RU" sz="2400" dirty="0" smtClean="0"/>
              <a:t>возможно переполнение;</a:t>
            </a:r>
          </a:p>
          <a:p>
            <a:pPr marL="457200"/>
            <a:r>
              <a:rPr lang="ru-RU" sz="2400" dirty="0" smtClean="0"/>
              <a:t>2*А+А 		</a:t>
            </a:r>
            <a:r>
              <a:rPr lang="en-US" sz="2400" dirty="0" smtClean="0"/>
              <a:t>–</a:t>
            </a:r>
            <a:r>
              <a:rPr lang="ru-RU" sz="2400" dirty="0" smtClean="0"/>
              <a:t> возможно переполнение.</a:t>
            </a:r>
          </a:p>
          <a:p>
            <a:pPr marL="457200"/>
            <a:r>
              <a:rPr lang="ru-RU" sz="2400" dirty="0" smtClean="0"/>
              <a:t>---------------------------------------------------------------------------------</a:t>
            </a:r>
          </a:p>
          <a:p>
            <a:pPr marL="457200"/>
            <a:r>
              <a:rPr lang="ru-RU" sz="2400" i="1" dirty="0" smtClean="0"/>
              <a:t>Исключения</a:t>
            </a:r>
            <a:r>
              <a:rPr lang="en-US" sz="2400" i="1" dirty="0" smtClean="0"/>
              <a:t> </a:t>
            </a:r>
            <a:r>
              <a:rPr lang="ru-RU" sz="2400" i="1" dirty="0" smtClean="0"/>
              <a:t>для: </a:t>
            </a:r>
            <a:r>
              <a:rPr lang="ru-RU" sz="2400" i="1" dirty="0" smtClean="0">
                <a:solidFill>
                  <a:srgbClr val="C00000"/>
                </a:solidFill>
              </a:rPr>
              <a:t>7*В</a:t>
            </a:r>
            <a:r>
              <a:rPr lang="ru-RU" sz="2400" dirty="0" smtClean="0">
                <a:solidFill>
                  <a:srgbClr val="C00000"/>
                </a:solidFill>
              </a:rPr>
              <a:t>:</a:t>
            </a:r>
          </a:p>
          <a:p>
            <a:pPr marL="457200"/>
            <a:endParaRPr lang="ru-RU" sz="2400" dirty="0" smtClean="0"/>
          </a:p>
          <a:p>
            <a:pPr marL="457200"/>
            <a:r>
              <a:rPr lang="ru-RU" sz="2400" dirty="0" smtClean="0"/>
              <a:t>2*В (сдвиг)</a:t>
            </a:r>
            <a:r>
              <a:rPr lang="en-US" sz="2400" dirty="0" smtClean="0"/>
              <a:t> </a:t>
            </a:r>
            <a:r>
              <a:rPr lang="ru-RU" sz="2400" dirty="0" smtClean="0"/>
              <a:t>		</a:t>
            </a:r>
            <a:r>
              <a:rPr lang="en-US" sz="2400" dirty="0" smtClean="0"/>
              <a:t>– </a:t>
            </a:r>
            <a:r>
              <a:rPr lang="ru-RU" sz="2400" dirty="0" smtClean="0"/>
              <a:t>возможно переполнение;</a:t>
            </a:r>
          </a:p>
          <a:p>
            <a:pPr marL="457200"/>
            <a:r>
              <a:rPr lang="ru-RU" sz="2400" dirty="0" smtClean="0"/>
              <a:t>2*В+В 			</a:t>
            </a:r>
            <a:r>
              <a:rPr lang="en-US" sz="2400" dirty="0" smtClean="0"/>
              <a:t>–</a:t>
            </a:r>
            <a:r>
              <a:rPr lang="ru-RU" sz="2400" dirty="0" smtClean="0"/>
              <a:t> возможно переполнение;</a:t>
            </a:r>
          </a:p>
          <a:p>
            <a:pPr marL="457200"/>
            <a:r>
              <a:rPr lang="ru-RU" sz="2400" dirty="0" smtClean="0"/>
              <a:t>4*В (сдвиг)</a:t>
            </a:r>
            <a:r>
              <a:rPr lang="en-US" sz="2400" dirty="0" smtClean="0"/>
              <a:t> </a:t>
            </a:r>
            <a:r>
              <a:rPr lang="ru-RU" sz="2400" dirty="0" smtClean="0"/>
              <a:t>		</a:t>
            </a:r>
            <a:r>
              <a:rPr lang="en-US" sz="2400" dirty="0" smtClean="0"/>
              <a:t>– </a:t>
            </a:r>
            <a:r>
              <a:rPr lang="ru-RU" sz="2400" dirty="0" smtClean="0"/>
              <a:t>возможно переполнение;</a:t>
            </a:r>
          </a:p>
          <a:p>
            <a:pPr marL="457200"/>
            <a:r>
              <a:rPr lang="ru-RU" sz="2400" dirty="0" smtClean="0"/>
              <a:t>3*В+4*В 			</a:t>
            </a:r>
            <a:r>
              <a:rPr lang="en-US" sz="2400" dirty="0" smtClean="0"/>
              <a:t>–</a:t>
            </a:r>
            <a:r>
              <a:rPr lang="ru-RU" sz="2400" dirty="0" smtClean="0"/>
              <a:t> возможно переполнение.</a:t>
            </a:r>
          </a:p>
          <a:p>
            <a:pPr marL="457200"/>
            <a:endParaRPr lang="ru-RU" sz="2400" dirty="0" smtClean="0"/>
          </a:p>
          <a:p>
            <a:pPr marL="457200"/>
            <a:endParaRPr lang="ru-RU" sz="2400" dirty="0" smtClean="0"/>
          </a:p>
          <a:p>
            <a:pPr marL="457200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0260063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ru-RU" sz="2400" dirty="0" smtClean="0"/>
          </a:p>
          <a:p>
            <a:pPr marL="457200"/>
            <a:r>
              <a:rPr lang="ru-RU" sz="2400" dirty="0" smtClean="0"/>
              <a:t>--------------------------------------------------------------------------------- </a:t>
            </a:r>
          </a:p>
          <a:p>
            <a:pPr marL="457200"/>
            <a:r>
              <a:rPr lang="ru-RU" sz="2400" dirty="0" smtClean="0"/>
              <a:t>Исключения</a:t>
            </a:r>
            <a:r>
              <a:rPr lang="en-US" sz="2400" dirty="0" smtClean="0"/>
              <a:t> </a:t>
            </a:r>
            <a:r>
              <a:rPr lang="ru-RU" sz="2400" dirty="0" smtClean="0"/>
              <a:t>для: </a:t>
            </a:r>
            <a:r>
              <a:rPr lang="ru-RU" sz="2400" dirty="0" smtClean="0">
                <a:solidFill>
                  <a:srgbClr val="C00000"/>
                </a:solidFill>
              </a:rPr>
              <a:t>(3/8)*А+7*В: </a:t>
            </a:r>
          </a:p>
          <a:p>
            <a:pPr marL="457200"/>
            <a:r>
              <a:rPr lang="ru-RU" sz="2400" dirty="0" smtClean="0"/>
              <a:t>возможно переполнение при сложении.</a:t>
            </a:r>
            <a:endParaRPr lang="en-US" sz="2400" dirty="0" smtClean="0"/>
          </a:p>
          <a:p>
            <a:pPr marL="457200"/>
            <a:r>
              <a:rPr lang="en-US" sz="2400" dirty="0" smtClean="0"/>
              <a:t>---------------------------------------------------------------------------------</a:t>
            </a:r>
          </a:p>
          <a:p>
            <a:pPr marL="457200"/>
            <a:r>
              <a:rPr lang="ru-RU" sz="2400" dirty="0" smtClean="0"/>
              <a:t>Исключения</a:t>
            </a:r>
            <a:r>
              <a:rPr lang="en-US" sz="2400" dirty="0" smtClean="0"/>
              <a:t> </a:t>
            </a:r>
            <a:r>
              <a:rPr lang="ru-RU" sz="2400" dirty="0" smtClean="0"/>
              <a:t>для: </a:t>
            </a:r>
            <a:r>
              <a:rPr lang="en-US" sz="2400" dirty="0" smtClean="0">
                <a:solidFill>
                  <a:srgbClr val="C00000"/>
                </a:solidFill>
              </a:rPr>
              <a:t>A&amp;C</a:t>
            </a:r>
            <a:r>
              <a:rPr lang="ru-RU" sz="2400" dirty="0" smtClean="0">
                <a:solidFill>
                  <a:srgbClr val="C00000"/>
                </a:solidFill>
              </a:rPr>
              <a:t>:</a:t>
            </a:r>
            <a:r>
              <a:rPr lang="ru-RU" sz="2400" dirty="0" smtClean="0"/>
              <a:t> </a:t>
            </a:r>
          </a:p>
          <a:p>
            <a:pPr marL="457200"/>
            <a:r>
              <a:rPr lang="ru-RU" sz="2400" dirty="0" smtClean="0"/>
              <a:t>нет исключений.</a:t>
            </a:r>
          </a:p>
          <a:p>
            <a:pPr marL="457200"/>
            <a:r>
              <a:rPr lang="ru-RU" sz="2400" dirty="0" smtClean="0"/>
              <a:t>---------------------------------------------------------------------------------</a:t>
            </a:r>
          </a:p>
          <a:p>
            <a:pPr marL="457200"/>
            <a:r>
              <a:rPr lang="ru-RU" sz="2400" dirty="0" smtClean="0"/>
              <a:t>Исключения</a:t>
            </a:r>
            <a:r>
              <a:rPr lang="en-US" sz="2400" dirty="0" smtClean="0"/>
              <a:t> </a:t>
            </a:r>
            <a:r>
              <a:rPr lang="ru-RU" sz="2400" dirty="0" smtClean="0"/>
              <a:t>для: </a:t>
            </a:r>
            <a:r>
              <a:rPr lang="ru-RU" sz="2400" dirty="0" smtClean="0">
                <a:solidFill>
                  <a:srgbClr val="C00000"/>
                </a:solidFill>
              </a:rPr>
              <a:t>(3/8)*А+7*В –(</a:t>
            </a:r>
            <a:r>
              <a:rPr lang="en-US" sz="2400" dirty="0" smtClean="0">
                <a:solidFill>
                  <a:srgbClr val="C00000"/>
                </a:solidFill>
              </a:rPr>
              <a:t>A&amp;C</a:t>
            </a:r>
            <a:r>
              <a:rPr lang="ru-RU" sz="2400" dirty="0" smtClean="0">
                <a:solidFill>
                  <a:srgbClr val="C00000"/>
                </a:solidFill>
              </a:rPr>
              <a:t>): </a:t>
            </a:r>
          </a:p>
          <a:p>
            <a:pPr marL="457200"/>
            <a:r>
              <a:rPr lang="ru-RU" sz="2400" dirty="0" smtClean="0"/>
              <a:t>возможно переполнение при вычитании.</a:t>
            </a:r>
          </a:p>
        </p:txBody>
      </p:sp>
    </p:spTree>
    <p:extLst>
      <p:ext uri="{BB962C8B-B14F-4D97-AF65-F5344CB8AC3E}">
        <p14:creationId xmlns:p14="http://schemas.microsoft.com/office/powerpoint/2010/main" val="311140370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b="1" dirty="0" smtClean="0"/>
              <a:t>3. Контрольные расчеты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Определение числа контрольных расчетов: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1. нормальное завершение </a:t>
            </a:r>
            <a:r>
              <a:rPr lang="en-US" sz="2800" dirty="0" smtClean="0"/>
              <a:t>Y&gt;0</a:t>
            </a:r>
            <a:r>
              <a:rPr lang="ru-RU" sz="2800" dirty="0" smtClean="0"/>
              <a:t>; (один пример)</a:t>
            </a:r>
          </a:p>
          <a:p>
            <a:pPr indent="457200"/>
            <a:r>
              <a:rPr lang="ru-RU" sz="2800" dirty="0" smtClean="0"/>
              <a:t>2. нормальное завершение </a:t>
            </a:r>
            <a:r>
              <a:rPr lang="en-US" sz="2800" dirty="0" smtClean="0"/>
              <a:t>Y&lt;0</a:t>
            </a:r>
            <a:r>
              <a:rPr lang="ru-RU" sz="2800" dirty="0" smtClean="0"/>
              <a:t>; (один пример)</a:t>
            </a:r>
          </a:p>
          <a:p>
            <a:pPr indent="457200"/>
            <a:r>
              <a:rPr lang="ru-RU" sz="2800" dirty="0" smtClean="0"/>
              <a:t>3.</a:t>
            </a:r>
            <a:r>
              <a:rPr lang="en-US" sz="2800" dirty="0" smtClean="0"/>
              <a:t> </a:t>
            </a:r>
            <a:r>
              <a:rPr lang="ru-RU" sz="2800" dirty="0" smtClean="0"/>
              <a:t>аварийное завершение (3/8)*А - 2 случая (2 примера);</a:t>
            </a:r>
          </a:p>
          <a:p>
            <a:pPr indent="457200"/>
            <a:r>
              <a:rPr lang="ru-RU" sz="2800" dirty="0" smtClean="0"/>
              <a:t>4. аварийное завершение 7*В - 4 случая (4 примера);</a:t>
            </a:r>
          </a:p>
          <a:p>
            <a:pPr indent="457200"/>
            <a:r>
              <a:rPr lang="ru-RU" sz="2800" dirty="0" smtClean="0"/>
              <a:t>5. аварийное завершение (3/8)*А + 7*В; (один пример)</a:t>
            </a:r>
          </a:p>
          <a:p>
            <a:pPr indent="457200"/>
            <a:r>
              <a:rPr lang="ru-RU" sz="2800" dirty="0" smtClean="0"/>
              <a:t>6. аварийное завершение </a:t>
            </a:r>
            <a:r>
              <a:rPr lang="en-US" sz="2800" dirty="0" smtClean="0"/>
              <a:t>(</a:t>
            </a:r>
            <a:r>
              <a:rPr lang="ru-RU" sz="2800" dirty="0" smtClean="0"/>
              <a:t>(3/8)*А + 7*В</a:t>
            </a:r>
            <a:r>
              <a:rPr lang="en-US" sz="2800" dirty="0" smtClean="0"/>
              <a:t>)</a:t>
            </a:r>
            <a:r>
              <a:rPr lang="ru-RU" sz="2800" dirty="0" smtClean="0"/>
              <a:t> – (</a:t>
            </a:r>
            <a:r>
              <a:rPr lang="en-US" sz="2800" dirty="0" smtClean="0"/>
              <a:t>A&amp;C</a:t>
            </a:r>
            <a:r>
              <a:rPr lang="ru-RU" sz="2800" dirty="0" smtClean="0"/>
              <a:t>); (один пример)</a:t>
            </a:r>
          </a:p>
        </p:txBody>
      </p:sp>
    </p:spTree>
    <p:extLst>
      <p:ext uri="{BB962C8B-B14F-4D97-AF65-F5344CB8AC3E}">
        <p14:creationId xmlns:p14="http://schemas.microsoft.com/office/powerpoint/2010/main" val="145913710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3429000"/>
            <a:ext cx="8384882" cy="292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вал 1"/>
          <p:cNvSpPr/>
          <p:nvPr/>
        </p:nvSpPr>
        <p:spPr>
          <a:xfrm>
            <a:off x="4786314" y="3500438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571604" y="1357298"/>
            <a:ext cx="3500462" cy="20717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0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b="1" dirty="0" smtClean="0"/>
              <a:t>4. Программа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Программу лучше набирать в редакторе</a:t>
            </a:r>
            <a:r>
              <a:rPr lang="en-US" sz="2800" dirty="0" smtClean="0"/>
              <a:t> </a:t>
            </a:r>
            <a:r>
              <a:rPr lang="ru-RU" sz="2800" dirty="0" smtClean="0"/>
              <a:t> "</a:t>
            </a:r>
            <a:r>
              <a:rPr lang="en-US" sz="2800" dirty="0" smtClean="0"/>
              <a:t>Notepad++</a:t>
            </a:r>
            <a:r>
              <a:rPr lang="ru-RU" sz="2800" dirty="0" smtClean="0"/>
              <a:t>". В нем есть функциональность, позволяющая работать более производительно:</a:t>
            </a:r>
          </a:p>
          <a:p>
            <a:pPr indent="457200">
              <a:buFont typeface="Arial" pitchFamily="34" charset="0"/>
              <a:buChar char="•"/>
            </a:pPr>
            <a:r>
              <a:rPr lang="ru-RU" sz="2800" dirty="0" smtClean="0"/>
              <a:t>нумерация строк;</a:t>
            </a:r>
          </a:p>
          <a:p>
            <a:pPr indent="457200">
              <a:buFont typeface="Arial" pitchFamily="34" charset="0"/>
              <a:buChar char="•"/>
            </a:pPr>
            <a:r>
              <a:rPr lang="ru-RU" sz="2800" dirty="0" smtClean="0"/>
              <a:t>выделение цветом синтаксических конструкций языка и т.п.</a:t>
            </a:r>
          </a:p>
        </p:txBody>
      </p:sp>
    </p:spTree>
    <p:extLst>
      <p:ext uri="{BB962C8B-B14F-4D97-AF65-F5344CB8AC3E}">
        <p14:creationId xmlns:p14="http://schemas.microsoft.com/office/powerpoint/2010/main" val="164649481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13377</TotalTime>
  <Words>776</Words>
  <Application>Microsoft Office PowerPoint</Application>
  <PresentationFormat>Экран (4:3)</PresentationFormat>
  <Paragraphs>167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Swis721 Cn BT</vt:lpstr>
      <vt:lpstr>Wingdings</vt:lpstr>
      <vt:lpstr>Times New Roman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757</cp:revision>
  <cp:lastPrinted>2002-06-14T06:50:34Z</cp:lastPrinted>
  <dcterms:created xsi:type="dcterms:W3CDTF">2000-07-05T10:59:49Z</dcterms:created>
  <dcterms:modified xsi:type="dcterms:W3CDTF">2019-12-24T11:11:20Z</dcterms:modified>
</cp:coreProperties>
</file>