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bookmarkIdSeed="2">
  <p:sldMasterIdLst>
    <p:sldMasterId id="2147483897" r:id="rId1"/>
  </p:sldMasterIdLst>
  <p:notesMasterIdLst>
    <p:notesMasterId r:id="rId18"/>
  </p:notesMasterIdLst>
  <p:handoutMasterIdLst>
    <p:handoutMasterId r:id="rId19"/>
  </p:handoutMasterIdLst>
  <p:sldIdLst>
    <p:sldId id="483" r:id="rId2"/>
    <p:sldId id="563" r:id="rId3"/>
    <p:sldId id="473" r:id="rId4"/>
    <p:sldId id="504" r:id="rId5"/>
    <p:sldId id="505" r:id="rId6"/>
    <p:sldId id="474" r:id="rId7"/>
    <p:sldId id="475" r:id="rId8"/>
    <p:sldId id="565" r:id="rId9"/>
    <p:sldId id="564" r:id="rId10"/>
    <p:sldId id="477" r:id="rId11"/>
    <p:sldId id="558" r:id="rId12"/>
    <p:sldId id="561" r:id="rId13"/>
    <p:sldId id="559" r:id="rId14"/>
    <p:sldId id="560" r:id="rId15"/>
    <p:sldId id="557" r:id="rId16"/>
    <p:sldId id="562" r:id="rId17"/>
  </p:sldIdLst>
  <p:sldSz cx="9144000" cy="6858000" type="screen4x3"/>
  <p:notesSz cx="6669088" cy="9926638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FBB0"/>
    <a:srgbClr val="663300"/>
    <a:srgbClr val="8893A0"/>
    <a:srgbClr val="FFD7D7"/>
    <a:srgbClr val="E3FFD9"/>
    <a:srgbClr val="CCFF99"/>
    <a:srgbClr val="F5F391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4" autoAdjust="0"/>
    <p:restoredTop sz="99515" autoAdjust="0"/>
  </p:normalViewPr>
  <p:slideViewPr>
    <p:cSldViewPr>
      <p:cViewPr varScale="1">
        <p:scale>
          <a:sx n="99" d="100"/>
          <a:sy n="99" d="100"/>
        </p:scale>
        <p:origin x="7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C483982-D13D-495B-8255-26CD6E6F6F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5715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2D661D2-CB43-412C-8931-76ECB7A85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9688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E46601-F5D6-4677-B039-CDDC52C1CCBD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634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E46601-F5D6-4677-B039-CDDC52C1CCBD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634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E46601-F5D6-4677-B039-CDDC52C1CCBD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634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186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0070C0"/>
                </a:solidFill>
              </a:rPr>
              <a:t>РИ-2008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D2A1C4A-0E95-4010-821B-7B4B7286FD9D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3999" cy="6715170"/>
          </a:xfrm>
        </p:spPr>
        <p:txBody>
          <a:bodyPr/>
          <a:lstStyle/>
          <a:p>
            <a:pPr algn="ctr">
              <a:buNone/>
            </a:pPr>
            <a:r>
              <a:rPr lang="ru-RU" sz="3600" b="1" dirty="0"/>
              <a:t> </a:t>
            </a:r>
            <a:r>
              <a:rPr lang="en-US" sz="3600" b="1" dirty="0" err="1"/>
              <a:t>Лабораторная</a:t>
            </a:r>
            <a:r>
              <a:rPr lang="en-US" sz="3600" b="1" dirty="0"/>
              <a:t> </a:t>
            </a:r>
            <a:r>
              <a:rPr lang="en-US" sz="3600" b="1" dirty="0" err="1"/>
              <a:t>работа</a:t>
            </a:r>
            <a:r>
              <a:rPr lang="en-US" sz="3600" b="1" dirty="0"/>
              <a:t> №1</a:t>
            </a:r>
          </a:p>
          <a:p>
            <a:pPr algn="ctr">
              <a:buNone/>
            </a:pPr>
            <a:endParaRPr lang="en-US" sz="3600" b="1" dirty="0"/>
          </a:p>
          <a:p>
            <a:pPr algn="ctr">
              <a:buNone/>
            </a:pPr>
            <a:endParaRPr lang="ru-RU" sz="3600" dirty="0"/>
          </a:p>
          <a:p>
            <a:pPr indent="0" algn="ctr">
              <a:buNone/>
            </a:pPr>
            <a:r>
              <a:rPr lang="ru-RU" sz="3600" b="1" dirty="0"/>
              <a:t>Освоение инструментальной среды для выполнения лабораторных работ</a:t>
            </a:r>
            <a:endParaRPr lang="ru-RU" sz="2800" dirty="0"/>
          </a:p>
          <a:p>
            <a:pPr marL="0" indent="342900">
              <a:spcBef>
                <a:spcPts val="600"/>
              </a:spcBef>
              <a:buFont typeface="Wingdings" pitchFamily="2" charset="2"/>
              <a:buChar char="Ø"/>
            </a:pPr>
            <a:endParaRPr lang="ru-RU" sz="2800" kern="1200" dirty="0">
              <a:latin typeface="Arial" charset="0"/>
            </a:endParaRPr>
          </a:p>
          <a:p>
            <a:pPr>
              <a:buFont typeface="Wingdings" pitchFamily="2" charset="2"/>
              <a:buNone/>
            </a:pPr>
            <a:endParaRPr lang="en-US" sz="36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" y="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en-US" sz="2400" b="1" dirty="0" err="1"/>
              <a:t>Turbodebugger</a:t>
            </a:r>
            <a:r>
              <a:rPr lang="en-US" sz="2400" b="1" dirty="0"/>
              <a:t> (</a:t>
            </a:r>
            <a:r>
              <a:rPr lang="ru-RU" sz="2400" b="1" dirty="0"/>
              <a:t>отладчик</a:t>
            </a:r>
            <a:r>
              <a:rPr lang="en-US" sz="2400" b="1" dirty="0"/>
              <a:t>)</a:t>
            </a:r>
            <a:endParaRPr lang="ru-RU" sz="2400" b="1" dirty="0"/>
          </a:p>
        </p:txBody>
      </p:sp>
      <p:pic>
        <p:nvPicPr>
          <p:cNvPr id="5" name="Рисунок 4" descr="CPU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500174"/>
            <a:ext cx="6409491" cy="3531945"/>
          </a:xfrm>
          <a:prstGeom prst="rect">
            <a:avLst/>
          </a:prstGeom>
        </p:spPr>
      </p:pic>
      <p:cxnSp>
        <p:nvCxnSpPr>
          <p:cNvPr id="22" name="Прямая со стрелкой 21"/>
          <p:cNvCxnSpPr>
            <a:stCxn id="10" idx="2"/>
          </p:cNvCxnSpPr>
          <p:nvPr/>
        </p:nvCxnSpPr>
        <p:spPr>
          <a:xfrm rot="16200000" flipH="1">
            <a:off x="1321013" y="1892524"/>
            <a:ext cx="1282495" cy="75944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928662" y="642918"/>
            <a:ext cx="1991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окно процессора</a:t>
            </a:r>
          </a:p>
          <a:p>
            <a:r>
              <a:rPr lang="ru-RU" dirty="0"/>
              <a:t>(код программы)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929454" y="1428736"/>
            <a:ext cx="1513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окно флагов</a:t>
            </a:r>
          </a:p>
          <a:p>
            <a:r>
              <a:rPr lang="ru-RU" dirty="0"/>
              <a:t>процессора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643438" y="5500702"/>
            <a:ext cx="13156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окно стека</a:t>
            </a:r>
          </a:p>
          <a:p>
            <a:pPr algn="ctr"/>
            <a:r>
              <a:rPr lang="ru-RU" dirty="0"/>
              <a:t>(стек)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500562" y="857232"/>
            <a:ext cx="3126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окно регистров процессора</a:t>
            </a:r>
          </a:p>
        </p:txBody>
      </p:sp>
      <p:cxnSp>
        <p:nvCxnSpPr>
          <p:cNvPr id="17" name="Прямая со стрелкой 16"/>
          <p:cNvCxnSpPr>
            <a:stCxn id="16" idx="2"/>
          </p:cNvCxnSpPr>
          <p:nvPr/>
        </p:nvCxnSpPr>
        <p:spPr>
          <a:xfrm rot="5400000">
            <a:off x="5082190" y="1649579"/>
            <a:ext cx="1404477" cy="558447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10800000" flipV="1">
            <a:off x="6286512" y="2000240"/>
            <a:ext cx="1500198" cy="1285884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428596" y="5429264"/>
            <a:ext cx="11528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окно ОП</a:t>
            </a:r>
          </a:p>
          <a:p>
            <a:r>
              <a:rPr lang="ru-RU" dirty="0"/>
              <a:t>(данные)</a:t>
            </a:r>
          </a:p>
          <a:p>
            <a:endParaRPr lang="ru-RU" dirty="0"/>
          </a:p>
        </p:txBody>
      </p:sp>
      <p:cxnSp>
        <p:nvCxnSpPr>
          <p:cNvPr id="23" name="Прямая со стрелкой 22"/>
          <p:cNvCxnSpPr>
            <a:stCxn id="21" idx="0"/>
          </p:cNvCxnSpPr>
          <p:nvPr/>
        </p:nvCxnSpPr>
        <p:spPr>
          <a:xfrm rot="5400000" flipH="1" flipV="1">
            <a:off x="895415" y="4538759"/>
            <a:ext cx="1000127" cy="780885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5" idx="0"/>
          </p:cNvCxnSpPr>
          <p:nvPr/>
        </p:nvCxnSpPr>
        <p:spPr>
          <a:xfrm rot="5400000" flipH="1" flipV="1">
            <a:off x="5150954" y="4793773"/>
            <a:ext cx="857255" cy="556604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" y="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2400" b="1" dirty="0"/>
              <a:t>Окно процессора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86380" y="4357694"/>
            <a:ext cx="73609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окно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1" dirty="0">
                <a:solidFill>
                  <a:schemeClr val="accent3"/>
                </a:solidFill>
              </a:rPr>
              <a:t>памяти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643050"/>
            <a:ext cx="70675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928662" y="785794"/>
            <a:ext cx="20028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столбец адресов</a:t>
            </a:r>
          </a:p>
          <a:p>
            <a:pPr algn="ctr"/>
            <a:r>
              <a:rPr lang="ru-RU" dirty="0"/>
              <a:t> команд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571868" y="857232"/>
            <a:ext cx="17268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столбец кодов</a:t>
            </a:r>
          </a:p>
          <a:p>
            <a:pPr algn="ctr"/>
            <a:r>
              <a:rPr lang="ru-RU" dirty="0"/>
              <a:t> команд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929322" y="857232"/>
            <a:ext cx="2218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два столбца</a:t>
            </a:r>
          </a:p>
          <a:p>
            <a:pPr algn="ctr"/>
            <a:r>
              <a:rPr lang="ru-RU" dirty="0"/>
              <a:t>мнемоники команд</a:t>
            </a:r>
          </a:p>
        </p:txBody>
      </p:sp>
      <p:cxnSp>
        <p:nvCxnSpPr>
          <p:cNvPr id="14" name="Прямая со стрелкой 13"/>
          <p:cNvCxnSpPr>
            <a:stCxn id="11" idx="2"/>
          </p:cNvCxnSpPr>
          <p:nvPr/>
        </p:nvCxnSpPr>
        <p:spPr>
          <a:xfrm rot="16200000" flipH="1">
            <a:off x="1467836" y="1894378"/>
            <a:ext cx="1064792" cy="140285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2" idx="2"/>
          </p:cNvCxnSpPr>
          <p:nvPr/>
        </p:nvCxnSpPr>
        <p:spPr>
          <a:xfrm rot="5400000">
            <a:off x="3290904" y="1213023"/>
            <a:ext cx="853867" cy="1434946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3" idx="2"/>
          </p:cNvCxnSpPr>
          <p:nvPr/>
        </p:nvCxnSpPr>
        <p:spPr>
          <a:xfrm rot="5400000">
            <a:off x="5163973" y="554400"/>
            <a:ext cx="925305" cy="282363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0" y="550070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/>
              <a:t>команда  </a:t>
            </a:r>
            <a:r>
              <a:rPr lang="en-US" sz="2000" dirty="0" err="1">
                <a:solidFill>
                  <a:srgbClr val="FF0000"/>
                </a:solidFill>
              </a:rPr>
              <a:t>mov</a:t>
            </a:r>
            <a:r>
              <a:rPr lang="en-US" sz="2000" dirty="0">
                <a:solidFill>
                  <a:srgbClr val="FF0000"/>
                </a:solidFill>
              </a:rPr>
              <a:t> ax,5B42</a:t>
            </a:r>
            <a:r>
              <a:rPr lang="en-US" sz="2000" dirty="0"/>
              <a:t> </a:t>
            </a:r>
            <a:r>
              <a:rPr lang="ru-RU" sz="2000" dirty="0"/>
              <a:t>находится в ОП по адресам </a:t>
            </a:r>
            <a:r>
              <a:rPr lang="ru-RU" sz="2000" dirty="0">
                <a:solidFill>
                  <a:srgbClr val="FF0000"/>
                </a:solidFill>
              </a:rPr>
              <a:t>0000 – 0002 </a:t>
            </a:r>
            <a:r>
              <a:rPr lang="ru-RU" sz="2000" dirty="0"/>
              <a:t>(занимает три байта) и имеет код </a:t>
            </a:r>
            <a:r>
              <a:rPr lang="en-US" sz="2000" dirty="0"/>
              <a:t>- </a:t>
            </a:r>
            <a:r>
              <a:rPr lang="en-US" sz="2000" dirty="0">
                <a:solidFill>
                  <a:srgbClr val="FF0000"/>
                </a:solidFill>
              </a:rPr>
              <a:t>B8425B</a:t>
            </a:r>
            <a:endParaRPr lang="ru-RU" sz="2000" dirty="0">
              <a:solidFill>
                <a:srgbClr val="FF0000"/>
              </a:solidFill>
            </a:endParaRPr>
          </a:p>
        </p:txBody>
      </p:sp>
      <p:cxnSp>
        <p:nvCxnSpPr>
          <p:cNvPr id="30" name="Прямая со стрелкой 29"/>
          <p:cNvCxnSpPr>
            <a:stCxn id="13" idx="2"/>
          </p:cNvCxnSpPr>
          <p:nvPr/>
        </p:nvCxnSpPr>
        <p:spPr>
          <a:xfrm rot="5400000">
            <a:off x="5735476" y="1125905"/>
            <a:ext cx="925307" cy="1680622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rot="5400000" flipH="1" flipV="1">
            <a:off x="1464446" y="3036093"/>
            <a:ext cx="3000399" cy="2071702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251336"/>
      </p:ext>
    </p:extLst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" y="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2400" b="1" dirty="0"/>
              <a:t>Окно ОП (ОЗУ)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4643446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/>
              <a:t>значение </a:t>
            </a:r>
            <a:r>
              <a:rPr lang="en-US" sz="2000" dirty="0" err="1"/>
              <a:t>ds</a:t>
            </a:r>
            <a:r>
              <a:rPr lang="en-US" sz="2000" dirty="0"/>
              <a:t>=5B42</a:t>
            </a:r>
            <a:endParaRPr lang="ru-RU" sz="2000" dirty="0"/>
          </a:p>
          <a:p>
            <a:pPr indent="457200"/>
            <a:r>
              <a:rPr lang="ru-RU" sz="2000" dirty="0"/>
              <a:t>по адресу  ОЗУ = </a:t>
            </a:r>
            <a:r>
              <a:rPr lang="en-US" sz="2000" dirty="0"/>
              <a:t>5B42+0</a:t>
            </a:r>
            <a:r>
              <a:rPr lang="ru-RU" sz="2000" dirty="0"/>
              <a:t>000</a:t>
            </a:r>
            <a:r>
              <a:rPr lang="en-US" sz="2000" dirty="0"/>
              <a:t>=5B42</a:t>
            </a:r>
            <a:r>
              <a:rPr lang="ru-RU" sz="2000" dirty="0"/>
              <a:t> значение байта=0А</a:t>
            </a:r>
            <a:r>
              <a:rPr lang="en-US" sz="2000" dirty="0"/>
              <a:t>h</a:t>
            </a:r>
            <a:endParaRPr lang="ru-RU" sz="2000" dirty="0"/>
          </a:p>
          <a:p>
            <a:pPr indent="457200"/>
            <a:r>
              <a:rPr lang="ru-RU" sz="2000" dirty="0"/>
              <a:t>по адресу  ОЗУ = </a:t>
            </a:r>
            <a:r>
              <a:rPr lang="en-US" sz="2000" dirty="0"/>
              <a:t>5B42+0</a:t>
            </a:r>
            <a:r>
              <a:rPr lang="ru-RU" sz="2000" dirty="0"/>
              <a:t>001</a:t>
            </a:r>
            <a:r>
              <a:rPr lang="en-US" sz="2000" dirty="0"/>
              <a:t>=5B42</a:t>
            </a:r>
            <a:r>
              <a:rPr lang="ru-RU" sz="2000" dirty="0"/>
              <a:t> значение байта=00</a:t>
            </a:r>
            <a:r>
              <a:rPr lang="en-US" sz="2000" dirty="0"/>
              <a:t>h</a:t>
            </a:r>
            <a:endParaRPr lang="ru-RU" sz="2000" dirty="0"/>
          </a:p>
          <a:p>
            <a:pPr indent="457200"/>
            <a:r>
              <a:rPr lang="ru-RU" sz="2000" dirty="0"/>
              <a:t>по адресу  ОЗУ = </a:t>
            </a:r>
            <a:r>
              <a:rPr lang="en-US" sz="2000" dirty="0"/>
              <a:t>5B42+0</a:t>
            </a:r>
            <a:r>
              <a:rPr lang="ru-RU" sz="2000" dirty="0"/>
              <a:t>002</a:t>
            </a:r>
            <a:r>
              <a:rPr lang="en-US" sz="2000" dirty="0"/>
              <a:t>=5B42</a:t>
            </a:r>
            <a:r>
              <a:rPr lang="ru-RU" sz="2000" dirty="0"/>
              <a:t> значение байта=14</a:t>
            </a:r>
            <a:r>
              <a:rPr lang="en-US" sz="2000" dirty="0"/>
              <a:t>h</a:t>
            </a:r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00306"/>
            <a:ext cx="8685079" cy="180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Прямая со стрелкой 19"/>
          <p:cNvCxnSpPr/>
          <p:nvPr/>
        </p:nvCxnSpPr>
        <p:spPr>
          <a:xfrm rot="16200000" flipH="1">
            <a:off x="3714744" y="1714488"/>
            <a:ext cx="1285884" cy="42862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857224" y="642918"/>
            <a:ext cx="20028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столбец адресов</a:t>
            </a:r>
          </a:p>
          <a:p>
            <a:pPr algn="ctr"/>
            <a:r>
              <a:rPr lang="ru-RU" dirty="0"/>
              <a:t> байт ОП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214678" y="571480"/>
            <a:ext cx="20567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значение байт</a:t>
            </a:r>
          </a:p>
          <a:p>
            <a:pPr algn="ctr"/>
            <a:r>
              <a:rPr lang="ru-RU" dirty="0"/>
              <a:t> по этим адресам</a:t>
            </a:r>
          </a:p>
        </p:txBody>
      </p:sp>
      <p:cxnSp>
        <p:nvCxnSpPr>
          <p:cNvPr id="19" name="Прямая со стрелкой 18"/>
          <p:cNvCxnSpPr/>
          <p:nvPr/>
        </p:nvCxnSpPr>
        <p:spPr>
          <a:xfrm rot="5400000">
            <a:off x="831029" y="1831169"/>
            <a:ext cx="1428760" cy="35719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rot="10800000" flipV="1">
            <a:off x="1857356" y="1285860"/>
            <a:ext cx="2286016" cy="1285884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5857884" y="714356"/>
            <a:ext cx="29442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символьное отображение</a:t>
            </a:r>
          </a:p>
          <a:p>
            <a:pPr algn="ctr"/>
            <a:r>
              <a:rPr lang="ru-RU" dirty="0"/>
              <a:t>байтов</a:t>
            </a:r>
          </a:p>
        </p:txBody>
      </p:sp>
      <p:cxnSp>
        <p:nvCxnSpPr>
          <p:cNvPr id="29" name="Прямая со стрелкой 28"/>
          <p:cNvCxnSpPr>
            <a:stCxn id="27" idx="2"/>
          </p:cNvCxnSpPr>
          <p:nvPr/>
        </p:nvCxnSpPr>
        <p:spPr>
          <a:xfrm rot="5400000">
            <a:off x="5488341" y="801536"/>
            <a:ext cx="1282495" cy="2400796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7" idx="2"/>
          </p:cNvCxnSpPr>
          <p:nvPr/>
        </p:nvCxnSpPr>
        <p:spPr>
          <a:xfrm rot="5400000">
            <a:off x="5988407" y="1301602"/>
            <a:ext cx="1282495" cy="1400664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rot="10800000">
            <a:off x="2714612" y="2928934"/>
            <a:ext cx="4143404" cy="285752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10800000">
            <a:off x="2214546" y="2857496"/>
            <a:ext cx="4643470" cy="257176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rot="10800000">
            <a:off x="1857356" y="2928934"/>
            <a:ext cx="5295936" cy="2224106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251336"/>
      </p:ext>
    </p:extLst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" y="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2400" b="1" dirty="0"/>
              <a:t>Окно регистров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4578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/>
              <a:t>регистр АХ=5В42</a:t>
            </a:r>
            <a:r>
              <a:rPr lang="en-US" sz="2000" dirty="0"/>
              <a:t>h=0101101110000010b</a:t>
            </a:r>
            <a:endParaRPr lang="ru-RU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1" y="1928802"/>
            <a:ext cx="2213316" cy="4400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928662" y="785794"/>
            <a:ext cx="1657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столбец имен</a:t>
            </a:r>
          </a:p>
          <a:p>
            <a:pPr algn="ctr"/>
            <a:r>
              <a:rPr lang="ru-RU" dirty="0"/>
              <a:t>регистров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643438" y="928670"/>
            <a:ext cx="21042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столбец значений</a:t>
            </a:r>
          </a:p>
          <a:p>
            <a:pPr algn="ctr"/>
            <a:r>
              <a:rPr lang="ru-RU" dirty="0"/>
              <a:t>регистров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rot="10800000" flipV="1">
            <a:off x="4357687" y="1643052"/>
            <a:ext cx="1357327" cy="785816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1785918" y="1500176"/>
            <a:ext cx="1928826" cy="107156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5400000" flipH="1" flipV="1">
            <a:off x="857223" y="3643315"/>
            <a:ext cx="3786217" cy="1928829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910830"/>
      </p:ext>
    </p:extLst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" y="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2400" b="1" dirty="0"/>
              <a:t>Окно флагов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500702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2000" dirty="0"/>
              <a:t>CF=</a:t>
            </a:r>
            <a:r>
              <a:rPr lang="ru-RU" sz="2000" dirty="0"/>
              <a:t>0</a:t>
            </a:r>
            <a:r>
              <a:rPr lang="en-US" sz="2000" dirty="0"/>
              <a:t>, ZF=</a:t>
            </a:r>
            <a:r>
              <a:rPr lang="ru-RU" sz="2000" dirty="0"/>
              <a:t>0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857364"/>
            <a:ext cx="1095380" cy="364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2285984" y="857232"/>
            <a:ext cx="13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имя флага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357818" y="857232"/>
            <a:ext cx="1894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значение флага</a:t>
            </a:r>
          </a:p>
        </p:txBody>
      </p:sp>
      <p:cxnSp>
        <p:nvCxnSpPr>
          <p:cNvPr id="11" name="Прямая со стрелкой 10"/>
          <p:cNvCxnSpPr>
            <a:stCxn id="9" idx="2"/>
          </p:cNvCxnSpPr>
          <p:nvPr/>
        </p:nvCxnSpPr>
        <p:spPr>
          <a:xfrm rot="16200000" flipH="1">
            <a:off x="3085370" y="1085114"/>
            <a:ext cx="1273744" cy="1556643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0" idx="2"/>
          </p:cNvCxnSpPr>
          <p:nvPr/>
        </p:nvCxnSpPr>
        <p:spPr>
          <a:xfrm rot="5400000">
            <a:off x="5051647" y="1246984"/>
            <a:ext cx="1273742" cy="1232903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714348" y="2643182"/>
            <a:ext cx="3714776" cy="2857522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1714480" y="2857496"/>
            <a:ext cx="2857520" cy="2643206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75745"/>
      </p:ext>
    </p:extLst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" y="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2400" b="1" dirty="0"/>
              <a:t>окно стека: адрес байта, значение байта</a:t>
            </a:r>
          </a:p>
        </p:txBody>
      </p:sp>
      <p:pic>
        <p:nvPicPr>
          <p:cNvPr id="5" name="Рисунок 4" descr="CPU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507961"/>
            <a:ext cx="8858280" cy="48813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86710" y="4500570"/>
            <a:ext cx="59183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окно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1" dirty="0">
                <a:solidFill>
                  <a:schemeClr val="accent3"/>
                </a:solidFill>
              </a:rPr>
              <a:t>стека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643834" y="1214422"/>
            <a:ext cx="620721" cy="2190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4572000" y="332656"/>
            <a:ext cx="3214710" cy="367240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5984730" y="332656"/>
            <a:ext cx="2393810" cy="367240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31317"/>
      </p:ext>
    </p:extLst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" y="1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400" b="1" dirty="0"/>
              <a:t>Задание на лабораторную работу и порядок её выполнения смотри в файле:</a:t>
            </a:r>
          </a:p>
          <a:p>
            <a:pPr indent="457200"/>
            <a:endParaRPr lang="ru-RU" sz="2400" b="1" dirty="0"/>
          </a:p>
          <a:p>
            <a:pPr indent="457200"/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Лабораторная работа №</a:t>
            </a:r>
            <a:r>
              <a:rPr lang="ru-RU" sz="2400" b="1">
                <a:solidFill>
                  <a:schemeClr val="accent1">
                    <a:lumMod val="50000"/>
                  </a:schemeClr>
                </a:solidFill>
              </a:rPr>
              <a:t>1 часть 2 Задание.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docx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86710" y="4500570"/>
            <a:ext cx="59183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окно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1" dirty="0">
                <a:solidFill>
                  <a:schemeClr val="accent3"/>
                </a:solidFill>
              </a:rPr>
              <a:t>стека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531317"/>
      </p:ext>
    </p:extLst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3999" cy="6715170"/>
          </a:xfrm>
        </p:spPr>
        <p:txBody>
          <a:bodyPr/>
          <a:lstStyle/>
          <a:p>
            <a:pPr algn="ctr">
              <a:buNone/>
            </a:pPr>
            <a:r>
              <a:rPr lang="ru-RU" sz="3600" b="1" dirty="0"/>
              <a:t> Структура процессора</a:t>
            </a:r>
            <a:r>
              <a:rPr lang="ru-RU" sz="3600" dirty="0"/>
              <a:t> </a:t>
            </a:r>
            <a:r>
              <a:rPr lang="ru-RU" sz="3600" b="1" dirty="0"/>
              <a:t>i8086 для программиста и обзор системы команд</a:t>
            </a:r>
          </a:p>
          <a:p>
            <a:pPr marL="0" indent="342900">
              <a:spcBef>
                <a:spcPts val="600"/>
              </a:spcBef>
              <a:buNone/>
            </a:pPr>
            <a:r>
              <a:rPr lang="ru-RU" sz="2800" kern="1200" dirty="0">
                <a:latin typeface="Arial" charset="0"/>
              </a:rPr>
              <a:t>Для программиста при программировании на языке ассемблера микропроцессор i8086 имеет в своём составе 14 шестнадцатиразрядных регистров:</a:t>
            </a:r>
          </a:p>
          <a:p>
            <a:pPr marL="0" indent="34290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800" kern="1200" dirty="0">
                <a:latin typeface="Arial" charset="0"/>
              </a:rPr>
              <a:t>регистры общего назначения (РОН) </a:t>
            </a:r>
            <a:r>
              <a:rPr lang="en-US" sz="2800" kern="1200" dirty="0">
                <a:latin typeface="Arial" charset="0"/>
              </a:rPr>
              <a:t>– AX, BX, CX, DX, SI, DI</a:t>
            </a:r>
            <a:r>
              <a:rPr lang="ru-RU" sz="2800" kern="1200" dirty="0">
                <a:latin typeface="Arial" charset="0"/>
              </a:rPr>
              <a:t> ;</a:t>
            </a:r>
          </a:p>
          <a:p>
            <a:pPr marL="0" indent="34290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800" dirty="0"/>
              <a:t>сегментные   регистры</a:t>
            </a:r>
            <a:r>
              <a:rPr lang="en-US" sz="2800" dirty="0"/>
              <a:t> – CS, DS, ES, SS</a:t>
            </a:r>
            <a:r>
              <a:rPr lang="ru-RU" sz="2800" dirty="0"/>
              <a:t>;</a:t>
            </a:r>
          </a:p>
          <a:p>
            <a:pPr marL="0" indent="34290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800" dirty="0"/>
              <a:t>специальные регистры</a:t>
            </a:r>
            <a:r>
              <a:rPr lang="en-US" sz="2800" dirty="0"/>
              <a:t> – IP,SP, BP, FLAGS</a:t>
            </a:r>
            <a:r>
              <a:rPr lang="ru-RU" sz="2800" dirty="0"/>
              <a:t>.</a:t>
            </a:r>
          </a:p>
          <a:p>
            <a:pPr marL="0" indent="342900">
              <a:spcBef>
                <a:spcPts val="600"/>
              </a:spcBef>
              <a:buFont typeface="Wingdings" pitchFamily="2" charset="2"/>
              <a:buChar char="Ø"/>
            </a:pPr>
            <a:endParaRPr lang="ru-RU" sz="2800" dirty="0"/>
          </a:p>
          <a:p>
            <a:pPr marL="0" indent="342900">
              <a:spcBef>
                <a:spcPts val="600"/>
              </a:spcBef>
              <a:buFont typeface="Wingdings" pitchFamily="2" charset="2"/>
              <a:buChar char="Ø"/>
            </a:pPr>
            <a:endParaRPr lang="ru-RU" sz="2800" kern="1200" dirty="0">
              <a:latin typeface="Arial" charset="0"/>
            </a:endParaRPr>
          </a:p>
          <a:p>
            <a:pPr>
              <a:buFont typeface="Wingdings" pitchFamily="2" charset="2"/>
              <a:buNone/>
            </a:pPr>
            <a:endParaRPr lang="en-US" sz="3600" b="1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Регистры  общего назначения</a:t>
            </a:r>
            <a:endParaRPr lang="ru-RU" sz="2000" dirty="0"/>
          </a:p>
          <a:p>
            <a:r>
              <a:rPr lang="ru-RU" sz="2800" dirty="0"/>
              <a:t>	Регистры общего назначения (16 разрядные): </a:t>
            </a:r>
          </a:p>
          <a:p>
            <a:r>
              <a:rPr lang="en-US" sz="2800" dirty="0"/>
              <a:t>AX(AH, AL), BX(BH, BL), CX(CH, CL), DX(DH, DL) </a:t>
            </a:r>
            <a:r>
              <a:rPr lang="ru-RU" sz="2800" dirty="0"/>
              <a:t>делятся программно на пары однобайтных регистров и используются для хранения данных (8 или 16 битных);</a:t>
            </a:r>
          </a:p>
          <a:p>
            <a:r>
              <a:rPr lang="ru-RU" sz="2800" dirty="0"/>
              <a:t>	SI, DI – шестнадцатиразрядные регистры для хранения данных.</a:t>
            </a: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428728" y="3786190"/>
          <a:ext cx="7143800" cy="2786082"/>
        </p:xfrm>
        <a:graphic>
          <a:graphicData uri="http://schemas.openxmlformats.org/drawingml/2006/table">
            <a:tbl>
              <a:tblPr/>
              <a:tblGrid>
                <a:gridCol w="346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0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AX (16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бит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)</a:t>
                      </a:r>
                      <a:endParaRPr lang="ru-RU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AH (</a:t>
                      </a:r>
                      <a:r>
                        <a:rPr lang="ru-RU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8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 бит)</a:t>
                      </a:r>
                      <a:endParaRPr lang="ru-RU" sz="120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AL (</a:t>
                      </a:r>
                      <a:r>
                        <a:rPr lang="ru-RU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8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 бит)</a:t>
                      </a:r>
                      <a:endParaRPr lang="ru-RU" sz="120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BX (16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бит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)</a:t>
                      </a:r>
                      <a:endParaRPr lang="ru-RU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BH (</a:t>
                      </a:r>
                      <a:r>
                        <a:rPr lang="ru-RU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8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 бит)</a:t>
                      </a:r>
                      <a:endParaRPr lang="ru-RU" sz="120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BL (</a:t>
                      </a:r>
                      <a:r>
                        <a:rPr lang="ru-RU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8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 бит)</a:t>
                      </a:r>
                      <a:endParaRPr lang="ru-RU" sz="120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CX (16 бит)</a:t>
                      </a:r>
                      <a:endParaRPr lang="ru-RU" sz="120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CH (</a:t>
                      </a:r>
                      <a:r>
                        <a:rPr lang="ru-RU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8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 бит)</a:t>
                      </a:r>
                      <a:endParaRPr lang="ru-RU" sz="120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CL (</a:t>
                      </a:r>
                      <a:r>
                        <a:rPr lang="ru-RU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8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 бит)</a:t>
                      </a:r>
                      <a:endParaRPr lang="ru-RU" sz="120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DX (16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бит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)</a:t>
                      </a:r>
                      <a:endParaRPr lang="ru-RU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DH(</a:t>
                      </a:r>
                      <a:r>
                        <a:rPr lang="ru-RU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8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 бит)</a:t>
                      </a:r>
                      <a:endParaRPr lang="ru-RU" sz="120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DL (</a:t>
                      </a:r>
                      <a:r>
                        <a:rPr lang="ru-RU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8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 бит)</a:t>
                      </a:r>
                      <a:endParaRPr lang="ru-RU" sz="120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347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SI (16 бит)</a:t>
                      </a:r>
                      <a:endParaRPr lang="ru-RU" sz="120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347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DI (16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бит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)</a:t>
                      </a:r>
                      <a:endParaRPr lang="ru-RU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Дуга 13"/>
          <p:cNvSpPr/>
          <p:nvPr/>
        </p:nvSpPr>
        <p:spPr>
          <a:xfrm>
            <a:off x="1428728" y="3571876"/>
            <a:ext cx="3357586" cy="285752"/>
          </a:xfrm>
          <a:prstGeom prst="arc">
            <a:avLst>
              <a:gd name="adj1" fmla="val 10818967"/>
              <a:gd name="adj2" fmla="val 1071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Дуга 14"/>
          <p:cNvSpPr/>
          <p:nvPr/>
        </p:nvSpPr>
        <p:spPr>
          <a:xfrm>
            <a:off x="5000628" y="3571876"/>
            <a:ext cx="1785950" cy="285752"/>
          </a:xfrm>
          <a:prstGeom prst="arc">
            <a:avLst>
              <a:gd name="adj1" fmla="val 10818967"/>
              <a:gd name="adj2" fmla="val 1071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уга 15"/>
          <p:cNvSpPr/>
          <p:nvPr/>
        </p:nvSpPr>
        <p:spPr>
          <a:xfrm>
            <a:off x="6858016" y="3571876"/>
            <a:ext cx="1643074" cy="214314"/>
          </a:xfrm>
          <a:prstGeom prst="arc">
            <a:avLst>
              <a:gd name="adj1" fmla="val 10818967"/>
              <a:gd name="adj2" fmla="val 1071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Сегментные   регистры</a:t>
            </a:r>
            <a:endParaRPr lang="ru-RU" dirty="0"/>
          </a:p>
          <a:p>
            <a:r>
              <a:rPr lang="ru-RU" dirty="0"/>
              <a:t>   </a:t>
            </a:r>
            <a:r>
              <a:rPr lang="ru-RU" sz="2800" dirty="0"/>
              <a:t>Регистры</a:t>
            </a:r>
            <a:r>
              <a:rPr lang="ru-RU" sz="2800" dirty="0">
                <a:solidFill>
                  <a:srgbClr val="C00000"/>
                </a:solidFill>
              </a:rPr>
              <a:t> </a:t>
            </a:r>
            <a:r>
              <a:rPr lang="ru-RU" sz="2800" u="sng" dirty="0">
                <a:solidFill>
                  <a:srgbClr val="C00000"/>
                </a:solidFill>
              </a:rPr>
              <a:t>CS, DS, ES, SS </a:t>
            </a:r>
            <a:r>
              <a:rPr lang="ru-RU" sz="2800" dirty="0"/>
              <a:t>– хранят адреса сегментов в памяти (кодового, данных, дополнительных </a:t>
            </a:r>
            <a:r>
              <a:rPr lang="ru-RU" sz="2800" dirty="0" err="1"/>
              <a:t>данных,стека</a:t>
            </a:r>
            <a:r>
              <a:rPr lang="ru-RU" sz="2800" dirty="0"/>
              <a:t>) и </a:t>
            </a:r>
            <a:r>
              <a:rPr lang="ru-RU" sz="2800" dirty="0">
                <a:solidFill>
                  <a:srgbClr val="FF0000"/>
                </a:solidFill>
              </a:rPr>
              <a:t>не могут использоваться для хранения данных</a:t>
            </a:r>
            <a:r>
              <a:rPr lang="ru-RU" sz="2800" dirty="0"/>
              <a:t>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42844" y="2571744"/>
          <a:ext cx="8786874" cy="1857388"/>
        </p:xfrm>
        <a:graphic>
          <a:graphicData uri="http://schemas.openxmlformats.org/drawingml/2006/table">
            <a:tbl>
              <a:tblPr/>
              <a:tblGrid>
                <a:gridCol w="228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0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CS (16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бит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)</a:t>
                      </a:r>
                      <a:endParaRPr lang="ru-RU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Начало сегмента кода (программы) в ОП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DS (16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бит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)</a:t>
                      </a:r>
                      <a:endParaRPr lang="ru-RU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Начало сегмента данных программы в ОП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ES (16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бит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)</a:t>
                      </a:r>
                      <a:endParaRPr lang="ru-RU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Начало дополнительного сегмента в ОП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SS (16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бит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)</a:t>
                      </a:r>
                      <a:endParaRPr lang="ru-RU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Начало сегмента стека программы в ОП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321287"/>
      </p:ext>
    </p:extLst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Специальные регистры</a:t>
            </a:r>
            <a:endParaRPr lang="ru-RU" dirty="0"/>
          </a:p>
          <a:p>
            <a:r>
              <a:rPr lang="ru-RU" sz="2400" dirty="0"/>
              <a:t>SP, BP – указатель и база стека, соответственно, обеспечивают доступ к данным в стеке, </a:t>
            </a:r>
            <a:r>
              <a:rPr lang="ru-RU" sz="2400" i="1" u="sng" dirty="0">
                <a:solidFill>
                  <a:srgbClr val="FF0000"/>
                </a:solidFill>
              </a:rPr>
              <a:t>могут использоваться для хранения данных</a:t>
            </a:r>
            <a:r>
              <a:rPr lang="ru-RU" sz="2400" dirty="0">
                <a:solidFill>
                  <a:srgbClr val="FF0000"/>
                </a:solidFill>
              </a:rPr>
              <a:t>,</a:t>
            </a:r>
            <a:r>
              <a:rPr lang="ru-RU" sz="2400" dirty="0"/>
              <a:t> но делать это не рекомендуется, так как при этом возможно нарушение адресации в стеке, особенно при использовании SP.</a:t>
            </a:r>
          </a:p>
          <a:p>
            <a:endParaRPr lang="ru-RU" sz="800" dirty="0"/>
          </a:p>
          <a:p>
            <a:r>
              <a:rPr lang="ru-RU" sz="2400" dirty="0"/>
              <a:t>IP – регистр инструкций (счетчик команд) – хранит адрес следующей исполняемой команды (относительно смещения).</a:t>
            </a:r>
          </a:p>
          <a:p>
            <a:endParaRPr lang="ru-RU" sz="800" dirty="0"/>
          </a:p>
          <a:p>
            <a:r>
              <a:rPr lang="ru-RU" sz="2400" dirty="0"/>
              <a:t>FLAGS – регистр флагов содержит набор битовых флагов, определяющий результат выполнения предыдущей команды.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2844" y="4286256"/>
          <a:ext cx="8786874" cy="1857388"/>
        </p:xfrm>
        <a:graphic>
          <a:graphicData uri="http://schemas.openxmlformats.org/drawingml/2006/table">
            <a:tbl>
              <a:tblPr/>
              <a:tblGrid>
                <a:gridCol w="228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0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SP (16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бит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)</a:t>
                      </a:r>
                      <a:endParaRPr lang="ru-RU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Указатель</a:t>
                      </a:r>
                      <a:r>
                        <a:rPr lang="ru-RU" sz="2000" baseline="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 начала стека 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в ОП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BP (16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бит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)</a:t>
                      </a:r>
                      <a:endParaRPr lang="ru-RU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Указатель начала базы в ОП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IP (16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бит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)</a:t>
                      </a:r>
                      <a:endParaRPr lang="ru-RU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Указатель (счетчик) команд ОП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FLAGS (16 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бит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)</a:t>
                      </a:r>
                      <a:endParaRPr lang="ru-RU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Регистр флагов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417639"/>
      </p:ext>
    </p:extLst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fla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887" y="1123608"/>
            <a:ext cx="6160249" cy="4479156"/>
          </a:xfrm>
          <a:prstGeom prst="rect">
            <a:avLst/>
          </a:prstGeom>
        </p:spPr>
      </p:pic>
      <p:pic>
        <p:nvPicPr>
          <p:cNvPr id="6" name="Рисунок 5" descr="flag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5589240"/>
            <a:ext cx="6169774" cy="111544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105657" y="1828892"/>
            <a:ext cx="392452" cy="36004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097169" y="4493188"/>
            <a:ext cx="409428" cy="27146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088681" y="3915212"/>
            <a:ext cx="409428" cy="27146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105657" y="6152264"/>
            <a:ext cx="392452" cy="35714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534657" y="4659208"/>
            <a:ext cx="144016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34657" y="2034899"/>
            <a:ext cx="144016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67544" y="4050944"/>
            <a:ext cx="144016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34657" y="6338894"/>
            <a:ext cx="144016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643672" y="1483660"/>
            <a:ext cx="611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OF</a:t>
            </a:r>
            <a:endParaRPr lang="ru-RU" sz="2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76559" y="3453547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SF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61400" y="4149849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ZF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34657" y="5690599"/>
            <a:ext cx="611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CF</a:t>
            </a:r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6189019-0987-472E-98AB-73CAA9EFAA7D}"/>
              </a:ext>
            </a:extLst>
          </p:cNvPr>
          <p:cNvSpPr/>
          <p:nvPr/>
        </p:nvSpPr>
        <p:spPr>
          <a:xfrm>
            <a:off x="21797" y="401634"/>
            <a:ext cx="91281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Флаги</a:t>
            </a:r>
          </a:p>
        </p:txBody>
      </p:sp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" y="1"/>
            <a:ext cx="9144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Оперативная память</a:t>
            </a:r>
          </a:p>
          <a:p>
            <a:pPr algn="ctr"/>
            <a:endParaRPr lang="ru-RU" sz="1200" b="1" dirty="0"/>
          </a:p>
          <a:p>
            <a:pPr indent="457200"/>
            <a:r>
              <a:rPr lang="ru-RU" sz="2400" dirty="0"/>
              <a:t>Память, с которой взаимодействует процессор при выполнении программы, называется Оперативным Запоминающим Устройством(</a:t>
            </a:r>
            <a:r>
              <a:rPr lang="ru-RU" sz="2400" b="1" dirty="0"/>
              <a:t>ОЗУ</a:t>
            </a:r>
            <a:r>
              <a:rPr lang="ru-RU" sz="2400" dirty="0"/>
              <a:t>) или </a:t>
            </a:r>
            <a:r>
              <a:rPr lang="ru-RU" sz="2400" dirty="0" err="1"/>
              <a:t>Random</a:t>
            </a:r>
            <a:r>
              <a:rPr lang="ru-RU" sz="2400" dirty="0"/>
              <a:t> </a:t>
            </a:r>
            <a:r>
              <a:rPr lang="ru-RU" sz="2400" dirty="0" err="1"/>
              <a:t>Access</a:t>
            </a:r>
            <a:r>
              <a:rPr lang="ru-RU" sz="2400" dirty="0"/>
              <a:t> </a:t>
            </a:r>
            <a:r>
              <a:rPr lang="ru-RU" sz="2400" dirty="0" err="1"/>
              <a:t>Memory</a:t>
            </a:r>
            <a:r>
              <a:rPr lang="ru-RU" sz="2400" dirty="0"/>
              <a:t>(</a:t>
            </a:r>
            <a:r>
              <a:rPr lang="ru-RU" sz="2400" b="1" dirty="0"/>
              <a:t>RAM</a:t>
            </a:r>
            <a:r>
              <a:rPr lang="ru-RU" sz="2400" dirty="0"/>
              <a:t>). Также используется аббревиатура – ОП.</a:t>
            </a:r>
          </a:p>
          <a:p>
            <a:pPr indent="457200"/>
            <a:r>
              <a:rPr lang="ru-RU" sz="2400" dirty="0"/>
              <a:t>Память состоит из набора однобайтных ячеек, обращение к которым происходит по их номерам(физическим адресам). Адресация начинается с 0000</a:t>
            </a:r>
          </a:p>
          <a:p>
            <a:pPr indent="457200"/>
            <a:r>
              <a:rPr lang="ru-RU" sz="2400" dirty="0"/>
              <a:t>Исполняемая программа (загруженный </a:t>
            </a:r>
            <a:r>
              <a:rPr lang="en-US" sz="2400" dirty="0"/>
              <a:t>exe-</a:t>
            </a:r>
            <a:r>
              <a:rPr lang="ru-RU" sz="2400" dirty="0"/>
              <a:t>файл) в ОП состоит из трех последовательно расположенных сегментов (частей). Начало каждого сегмента определяется значением регистров </a:t>
            </a:r>
            <a:r>
              <a:rPr lang="en-US" sz="2400" dirty="0"/>
              <a:t>DS</a:t>
            </a:r>
            <a:r>
              <a:rPr lang="ru-RU" sz="2400" dirty="0"/>
              <a:t> (данные)</a:t>
            </a:r>
            <a:r>
              <a:rPr lang="en-US" sz="2400" dirty="0"/>
              <a:t>, CS</a:t>
            </a:r>
            <a:r>
              <a:rPr lang="ru-RU" sz="2400" dirty="0"/>
              <a:t> (код программы)</a:t>
            </a:r>
            <a:r>
              <a:rPr lang="en-US" sz="2400" dirty="0"/>
              <a:t>, SS</a:t>
            </a:r>
            <a:r>
              <a:rPr lang="ru-RU" sz="2400" dirty="0"/>
              <a:t> (стек программы).</a:t>
            </a:r>
            <a:endParaRPr lang="en-US" sz="2400" dirty="0"/>
          </a:p>
          <a:p>
            <a:pPr indent="457200"/>
            <a:r>
              <a:rPr lang="ru-RU" sz="2400" dirty="0"/>
              <a:t>Значение этих регистров определяется при линковке программы (</a:t>
            </a:r>
            <a:r>
              <a:rPr lang="en-US" sz="2400" dirty="0" err="1"/>
              <a:t>Tlink</a:t>
            </a:r>
            <a:r>
              <a:rPr lang="ru-RU" sz="2400" dirty="0"/>
              <a:t>).</a:t>
            </a:r>
          </a:p>
        </p:txBody>
      </p:sp>
    </p:spTree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" y="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2400" b="1" dirty="0"/>
              <a:t>Используемый </a:t>
            </a:r>
            <a:r>
              <a:rPr lang="ru-RU" sz="2400" b="1" dirty="0" err="1"/>
              <a:t>инстументарий</a:t>
            </a:r>
            <a:endParaRPr lang="ru-RU" sz="2400" b="1" dirty="0"/>
          </a:p>
          <a:p>
            <a:pPr indent="457200"/>
            <a:endParaRPr lang="ru-RU" sz="2400" dirty="0"/>
          </a:p>
          <a:p>
            <a:pPr indent="457200"/>
            <a:r>
              <a:rPr lang="ru-RU" sz="2400" dirty="0"/>
              <a:t>Для получения </a:t>
            </a:r>
            <a:r>
              <a:rPr lang="en-US" sz="2400" dirty="0"/>
              <a:t>exe-</a:t>
            </a:r>
            <a:r>
              <a:rPr lang="ru-RU" sz="2400" dirty="0"/>
              <a:t>файла</a:t>
            </a:r>
            <a:r>
              <a:rPr lang="en-US" sz="2400" dirty="0"/>
              <a:t> </a:t>
            </a:r>
            <a:r>
              <a:rPr lang="ru-RU" sz="2400" dirty="0"/>
              <a:t>и его отладки будут нужны: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/>
              <a:t>текстовый редактор – </a:t>
            </a:r>
            <a:r>
              <a:rPr lang="en-US" sz="2400" dirty="0"/>
              <a:t>Notepad, Notepad++ </a:t>
            </a:r>
            <a:r>
              <a:rPr lang="ru-RU" sz="2400" dirty="0"/>
              <a:t>и др.</a:t>
            </a:r>
            <a:r>
              <a:rPr lang="en-US" sz="2400" dirty="0"/>
              <a:t> -&gt; file.asm</a:t>
            </a: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/>
              <a:t>компилятор языка ассемблера – </a:t>
            </a:r>
            <a:r>
              <a:rPr lang="en-US" sz="2400" dirty="0" err="1"/>
              <a:t>Tasm</a:t>
            </a:r>
            <a:r>
              <a:rPr lang="en-US" sz="2400" dirty="0"/>
              <a:t> -&gt; file.obj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/>
              <a:t>линковщик – </a:t>
            </a:r>
            <a:r>
              <a:rPr lang="en-US" sz="2400" dirty="0" err="1"/>
              <a:t>Tlink</a:t>
            </a:r>
            <a:r>
              <a:rPr lang="en-US" sz="2400" dirty="0"/>
              <a:t> -&gt; file.exe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/>
              <a:t>отладчик - </a:t>
            </a:r>
            <a:r>
              <a:rPr lang="en-US" sz="2400" dirty="0"/>
              <a:t>Td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 err="1"/>
              <a:t>Tasm</a:t>
            </a:r>
            <a:r>
              <a:rPr lang="en-US" sz="2400" dirty="0"/>
              <a:t>, </a:t>
            </a:r>
            <a:r>
              <a:rPr lang="en-US" sz="2400" dirty="0" err="1"/>
              <a:t>Tlink</a:t>
            </a:r>
            <a:r>
              <a:rPr lang="en-US" sz="2400" dirty="0"/>
              <a:t>, Td – </a:t>
            </a:r>
            <a:r>
              <a:rPr lang="ru-RU" sz="2400" dirty="0"/>
              <a:t>это 16-ти разрядные приложения и для их работы в </a:t>
            </a:r>
            <a:r>
              <a:rPr lang="en-US" sz="2400" dirty="0"/>
              <a:t>Windows 7, 8, 10 </a:t>
            </a:r>
            <a:r>
              <a:rPr lang="ru-RU" sz="2400" dirty="0"/>
              <a:t>потребуется приложение "</a:t>
            </a:r>
            <a:r>
              <a:rPr lang="en-US" sz="2400" dirty="0" err="1"/>
              <a:t>Dosbox</a:t>
            </a:r>
            <a:r>
              <a:rPr lang="ru-RU" sz="2400" dirty="0"/>
              <a:t>".</a:t>
            </a:r>
          </a:p>
          <a:p>
            <a:r>
              <a:rPr lang="ru-RU" sz="2400" dirty="0"/>
              <a:t>Внутри этого приложения будет использоваться файловый менеджер </a:t>
            </a:r>
            <a:r>
              <a:rPr lang="en-US" sz="2400" dirty="0"/>
              <a:t>Norton Commander (NC)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85989572"/>
      </p:ext>
    </p:extLst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Структура данных и кода в оперативной памяти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71868" y="1071546"/>
            <a:ext cx="2928958" cy="5572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3571868" y="1787514"/>
            <a:ext cx="2928958" cy="787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3571868" y="2714620"/>
            <a:ext cx="2928958" cy="787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3571868" y="4500570"/>
            <a:ext cx="2928958" cy="787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3571868" y="5357826"/>
            <a:ext cx="2928958" cy="787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071934" y="1928802"/>
            <a:ext cx="1899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сегмент данных</a:t>
            </a:r>
          </a:p>
          <a:p>
            <a:pPr algn="ctr"/>
            <a:r>
              <a:rPr lang="ru-RU" dirty="0"/>
              <a:t>(данные)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214810" y="3214686"/>
            <a:ext cx="15879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сегмент кода</a:t>
            </a:r>
          </a:p>
          <a:p>
            <a:pPr algn="ctr"/>
            <a:r>
              <a:rPr lang="ru-RU" dirty="0"/>
              <a:t>(код</a:t>
            </a:r>
            <a:endParaRPr lang="en-US" dirty="0"/>
          </a:p>
          <a:p>
            <a:pPr algn="ctr"/>
            <a:r>
              <a:rPr lang="ru-RU" dirty="0"/>
              <a:t>программы)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143372" y="4643446"/>
            <a:ext cx="1818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сегмент стека</a:t>
            </a:r>
            <a:endParaRPr lang="en-US" dirty="0"/>
          </a:p>
          <a:p>
            <a:r>
              <a:rPr lang="en-US" dirty="0"/>
              <a:t>(</a:t>
            </a:r>
            <a:r>
              <a:rPr lang="ru-RU" dirty="0"/>
              <a:t>необязателен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143768" y="3286124"/>
            <a:ext cx="1556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оперативная</a:t>
            </a:r>
          </a:p>
          <a:p>
            <a:pPr algn="ctr"/>
            <a:r>
              <a:rPr lang="ru-RU" dirty="0"/>
              <a:t>память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000232" y="1428736"/>
            <a:ext cx="13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регистр </a:t>
            </a:r>
            <a:r>
              <a:rPr lang="en-US" dirty="0"/>
              <a:t>DS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000232" y="2357430"/>
            <a:ext cx="13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регистр </a:t>
            </a:r>
            <a:r>
              <a:rPr lang="en-US" dirty="0"/>
              <a:t>CS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000232" y="4071942"/>
            <a:ext cx="13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регистр </a:t>
            </a:r>
            <a:r>
              <a:rPr lang="en-US" dirty="0"/>
              <a:t>SS</a:t>
            </a:r>
            <a:endParaRPr lang="ru-RU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3071802" y="1857364"/>
            <a:ext cx="428628" cy="15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3143240" y="4500570"/>
            <a:ext cx="428628" cy="15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3071802" y="2786058"/>
            <a:ext cx="500066" cy="15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715140" y="1142984"/>
            <a:ext cx="285752" cy="1588"/>
          </a:xfrm>
          <a:prstGeom prst="line">
            <a:avLst/>
          </a:prstGeom>
          <a:ln w="158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rot="5400000">
            <a:off x="4251323" y="3893347"/>
            <a:ext cx="5499932" cy="794"/>
          </a:xfrm>
          <a:prstGeom prst="line">
            <a:avLst/>
          </a:prstGeom>
          <a:ln w="158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6715140" y="6643710"/>
            <a:ext cx="285752" cy="1588"/>
          </a:xfrm>
          <a:prstGeom prst="line">
            <a:avLst/>
          </a:prstGeom>
          <a:ln w="158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cxnSpLocks/>
          </p:cNvCxnSpPr>
          <p:nvPr/>
        </p:nvCxnSpPr>
        <p:spPr>
          <a:xfrm>
            <a:off x="1692425" y="1857364"/>
            <a:ext cx="31406" cy="3500462"/>
          </a:xfrm>
          <a:prstGeom prst="line">
            <a:avLst/>
          </a:prstGeom>
          <a:ln w="158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1692425" y="1837275"/>
            <a:ext cx="285752" cy="1588"/>
          </a:xfrm>
          <a:prstGeom prst="line">
            <a:avLst/>
          </a:prstGeom>
          <a:ln w="158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cxnSpLocks/>
          </p:cNvCxnSpPr>
          <p:nvPr/>
        </p:nvCxnSpPr>
        <p:spPr>
          <a:xfrm>
            <a:off x="1723831" y="5348216"/>
            <a:ext cx="378503" cy="0"/>
          </a:xfrm>
          <a:prstGeom prst="line">
            <a:avLst/>
          </a:prstGeom>
          <a:ln w="158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142844" y="3143248"/>
            <a:ext cx="1353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программа</a:t>
            </a:r>
          </a:p>
          <a:p>
            <a:pPr algn="ctr"/>
            <a:r>
              <a:rPr lang="ru-RU" dirty="0"/>
              <a:t>в ОП</a:t>
            </a:r>
          </a:p>
        </p:txBody>
      </p:sp>
    </p:spTree>
  </p:cSld>
  <p:clrMapOvr>
    <a:masterClrMapping/>
  </p:clrMapOvr>
  <p:transition>
    <p:wedge/>
  </p:transition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11898</TotalTime>
  <Words>837</Words>
  <Application>Microsoft Office PowerPoint</Application>
  <PresentationFormat>Экран (4:3)</PresentationFormat>
  <Paragraphs>151</Paragraphs>
  <Slides>16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1_Палитра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SPIIRAS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ke</cp:lastModifiedBy>
  <cp:revision>754</cp:revision>
  <cp:lastPrinted>2002-06-14T06:50:34Z</cp:lastPrinted>
  <dcterms:created xsi:type="dcterms:W3CDTF">2000-07-05T10:59:49Z</dcterms:created>
  <dcterms:modified xsi:type="dcterms:W3CDTF">2022-01-29T12:45:16Z</dcterms:modified>
</cp:coreProperties>
</file>