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897" r:id="rId1"/>
  </p:sldMasterIdLst>
  <p:notesMasterIdLst>
    <p:notesMasterId r:id="rId28"/>
  </p:notesMasterIdLst>
  <p:handoutMasterIdLst>
    <p:handoutMasterId r:id="rId29"/>
  </p:handoutMasterIdLst>
  <p:sldIdLst>
    <p:sldId id="384" r:id="rId2"/>
    <p:sldId id="419" r:id="rId3"/>
    <p:sldId id="390" r:id="rId4"/>
    <p:sldId id="421" r:id="rId5"/>
    <p:sldId id="432" r:id="rId6"/>
    <p:sldId id="437" r:id="rId7"/>
    <p:sldId id="435" r:id="rId8"/>
    <p:sldId id="434" r:id="rId9"/>
    <p:sldId id="436" r:id="rId10"/>
    <p:sldId id="422" r:id="rId11"/>
    <p:sldId id="391" r:id="rId12"/>
    <p:sldId id="438" r:id="rId13"/>
    <p:sldId id="424" r:id="rId14"/>
    <p:sldId id="425" r:id="rId15"/>
    <p:sldId id="426" r:id="rId16"/>
    <p:sldId id="394" r:id="rId17"/>
    <p:sldId id="429" r:id="rId18"/>
    <p:sldId id="427" r:id="rId19"/>
    <p:sldId id="395" r:id="rId20"/>
    <p:sldId id="428" r:id="rId21"/>
    <p:sldId id="397" r:id="rId22"/>
    <p:sldId id="398" r:id="rId23"/>
    <p:sldId id="439" r:id="rId24"/>
    <p:sldId id="430" r:id="rId25"/>
    <p:sldId id="400" r:id="rId26"/>
    <p:sldId id="431" r:id="rId27"/>
  </p:sldIdLst>
  <p:sldSz cx="9144000" cy="6858000" type="screen4x3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396"/>
    <a:srgbClr val="0000FF"/>
    <a:srgbClr val="663300"/>
    <a:srgbClr val="7DFBB0"/>
    <a:srgbClr val="8893A0"/>
    <a:srgbClr val="FFD7D7"/>
    <a:srgbClr val="E3FFD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0" autoAdjust="0"/>
    <p:restoredTop sz="98481" autoAdjust="0"/>
  </p:normalViewPr>
  <p:slideViewPr>
    <p:cSldViewPr>
      <p:cViewPr>
        <p:scale>
          <a:sx n="90" d="100"/>
          <a:sy n="90" d="100"/>
        </p:scale>
        <p:origin x="-211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E2FDA0C-E23B-4550-A52F-A7BBF16B3E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3981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38AC775-52E8-494B-954C-D3E8A55D4F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31113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12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16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17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18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19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20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22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23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24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25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26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B704FDE3-4721-44C4-A6DA-2AD8BF7C1E26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  <p:sldLayoutId id="2147484255" r:id="rId12"/>
    <p:sldLayoutId id="2147484256" r:id="rId13"/>
    <p:sldLayoutId id="2147484257" r:id="rId14"/>
    <p:sldLayoutId id="214748425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180021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i="1" dirty="0" smtClean="0"/>
              <a:t> </a:t>
            </a:r>
            <a:r>
              <a:rPr lang="ru-RU" sz="4000" b="1" dirty="0" smtClean="0"/>
              <a:t>Булева </a:t>
            </a:r>
            <a:r>
              <a:rPr lang="ru-RU" sz="4000" b="1" dirty="0" smtClean="0"/>
              <a:t>алгебра</a:t>
            </a:r>
            <a:endParaRPr lang="en-US" sz="4000" b="1" dirty="0" smtClean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4) </a:t>
            </a:r>
            <a:r>
              <a:rPr lang="ru-RU" sz="2400" b="1" dirty="0" err="1" smtClean="0"/>
              <a:t>Таблично-графическая</a:t>
            </a:r>
            <a:r>
              <a:rPr lang="ru-RU" sz="2400" b="1" dirty="0" smtClean="0"/>
              <a:t>  форма</a:t>
            </a:r>
            <a:r>
              <a:rPr lang="ru-RU" sz="2400" dirty="0" smtClean="0"/>
              <a:t>(в виде карты Карно, диаграммы Вейча).</a:t>
            </a:r>
          </a:p>
        </p:txBody>
      </p:sp>
      <p:pic>
        <p:nvPicPr>
          <p:cNvPr id="9" name="Рисунок 8" descr="Вейч-3-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92" y="1329331"/>
            <a:ext cx="7781967" cy="4404183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rot="16200000" flipH="1">
            <a:off x="4391024" y="352408"/>
            <a:ext cx="1085856" cy="108585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3395656" y="1438264"/>
            <a:ext cx="5519768" cy="470537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2857496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 smtClean="0"/>
              <a:t>Законы булевой алгебры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258126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 smtClean="0"/>
              <a:t>коммутативный</a:t>
            </a:r>
            <a:endParaRPr lang="en-US" sz="2400" u="sng" dirty="0" smtClean="0"/>
          </a:p>
          <a:p>
            <a:endParaRPr lang="ru-RU" sz="1000" dirty="0" smtClean="0"/>
          </a:p>
          <a:p>
            <a:r>
              <a:rPr lang="ru-RU" sz="2400" dirty="0" smtClean="0"/>
              <a:t>A</a:t>
            </a:r>
            <a:r>
              <a:rPr lang="en-US" sz="2400" dirty="0" smtClean="0"/>
              <a:t>&amp;</a:t>
            </a:r>
            <a:r>
              <a:rPr lang="ru-RU" sz="2400" dirty="0" smtClean="0"/>
              <a:t>B=B</a:t>
            </a:r>
            <a:r>
              <a:rPr lang="en-US" sz="2400" dirty="0" smtClean="0"/>
              <a:t>&amp;</a:t>
            </a:r>
            <a:r>
              <a:rPr lang="ru-RU" sz="2400" dirty="0" smtClean="0"/>
              <a:t>A	</a:t>
            </a:r>
          </a:p>
          <a:p>
            <a:r>
              <a:rPr lang="ru-RU" sz="2400" dirty="0" smtClean="0"/>
              <a:t>A</a:t>
            </a:r>
            <a:r>
              <a:rPr lang="en-US" sz="2400" dirty="0" smtClean="0"/>
              <a:t> </a:t>
            </a:r>
            <a:r>
              <a:rPr lang="ru-RU" sz="2400" dirty="0" err="1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B=B</a:t>
            </a:r>
            <a:r>
              <a:rPr lang="en-US" sz="2400" dirty="0" smtClean="0"/>
              <a:t> </a:t>
            </a:r>
            <a:r>
              <a:rPr lang="ru-RU" sz="2400" dirty="0" err="1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A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300536" y="0"/>
            <a:ext cx="352903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 smtClean="0"/>
              <a:t>ассоциативный</a:t>
            </a:r>
            <a:endParaRPr lang="en-US" sz="2400" u="sng" dirty="0" smtClean="0"/>
          </a:p>
          <a:p>
            <a:endParaRPr lang="ru-RU" sz="1000" dirty="0" smtClean="0"/>
          </a:p>
          <a:p>
            <a:r>
              <a:rPr lang="en-US" sz="2400" dirty="0" smtClean="0"/>
              <a:t>A&amp;(B&amp;C)=(A&amp;B)&amp;C </a:t>
            </a:r>
            <a:r>
              <a:rPr lang="ru-RU" sz="2400" dirty="0" smtClean="0"/>
              <a:t>	</a:t>
            </a:r>
          </a:p>
          <a:p>
            <a:r>
              <a:rPr lang="en-US" sz="2400" dirty="0" smtClean="0"/>
              <a:t>A v(B </a:t>
            </a:r>
            <a:r>
              <a:rPr lang="en-US" sz="2400" dirty="0" err="1" smtClean="0"/>
              <a:t>vC</a:t>
            </a:r>
            <a:r>
              <a:rPr lang="en-US" sz="2400" dirty="0" smtClean="0"/>
              <a:t>)= (A v B) v C</a:t>
            </a:r>
            <a:endParaRPr lang="ru-RU" sz="2400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1981192"/>
            <a:ext cx="40290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 smtClean="0"/>
              <a:t>дистрибутивный </a:t>
            </a:r>
          </a:p>
          <a:p>
            <a:endParaRPr lang="ru-RU" sz="800" u="sng" dirty="0" smtClean="0"/>
          </a:p>
          <a:p>
            <a:r>
              <a:rPr lang="en-US" sz="2400" dirty="0" smtClean="0"/>
              <a:t>A&amp;(B v C)=A&amp;B v A&amp;C </a:t>
            </a:r>
            <a:r>
              <a:rPr lang="ru-RU" sz="2400" dirty="0" smtClean="0"/>
              <a:t>	</a:t>
            </a:r>
          </a:p>
          <a:p>
            <a:r>
              <a:rPr lang="en-US" sz="2400" dirty="0" smtClean="0"/>
              <a:t>A v (B&amp;C)=(A v B)&amp;(A v C)</a:t>
            </a:r>
            <a:endParaRPr lang="ru-RU" sz="2400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4391024" y="1981192"/>
            <a:ext cx="4614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 smtClean="0"/>
              <a:t>закон двойного отрицания</a:t>
            </a:r>
            <a:endParaRPr lang="ru-RU" sz="1000" dirty="0" smtClean="0"/>
          </a:p>
          <a:p>
            <a:r>
              <a:rPr lang="ru-RU" sz="2400" dirty="0" smtClean="0"/>
              <a:t>	</a:t>
            </a:r>
          </a:p>
          <a:p>
            <a:endParaRPr lang="ru-RU" sz="2400" dirty="0" smtClean="0"/>
          </a:p>
        </p:txBody>
      </p:sp>
      <p:pic>
        <p:nvPicPr>
          <p:cNvPr id="29711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643182"/>
            <a:ext cx="10572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258126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 smtClean="0"/>
              <a:t>тавтологии</a:t>
            </a:r>
          </a:p>
          <a:p>
            <a:endParaRPr lang="ru-RU" sz="1000" dirty="0" smtClean="0"/>
          </a:p>
          <a:p>
            <a:r>
              <a:rPr lang="en-US" sz="2400" dirty="0" smtClean="0"/>
              <a:t>A&amp;A</a:t>
            </a:r>
            <a:r>
              <a:rPr lang="ru-RU" sz="2400" dirty="0" smtClean="0"/>
              <a:t>=</a:t>
            </a:r>
            <a:r>
              <a:rPr lang="en-US" sz="2400" dirty="0" smtClean="0"/>
              <a:t>A </a:t>
            </a:r>
            <a:r>
              <a:rPr lang="ru-RU" sz="2400" dirty="0" smtClean="0"/>
              <a:t>	</a:t>
            </a:r>
          </a:p>
          <a:p>
            <a:r>
              <a:rPr lang="en-US" sz="2400" dirty="0" smtClean="0"/>
              <a:t>A </a:t>
            </a:r>
            <a:r>
              <a:rPr lang="ru-RU" sz="2400" dirty="0" err="1" smtClean="0"/>
              <a:t>v</a:t>
            </a:r>
            <a:r>
              <a:rPr lang="en-US" sz="2400" dirty="0" smtClean="0"/>
              <a:t> A</a:t>
            </a:r>
            <a:r>
              <a:rPr lang="ru-RU" sz="2400" dirty="0" smtClean="0"/>
              <a:t>=</a:t>
            </a:r>
            <a:r>
              <a:rPr lang="en-US" sz="2400" dirty="0" smtClean="0"/>
              <a:t>A</a:t>
            </a:r>
            <a:endParaRPr lang="ru-RU" sz="2400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1619240"/>
            <a:ext cx="3981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 smtClean="0"/>
              <a:t>законы нулевого элемента</a:t>
            </a:r>
            <a:endParaRPr lang="ru-RU" sz="1000" dirty="0" smtClean="0"/>
          </a:p>
          <a:p>
            <a:r>
              <a:rPr lang="ru-RU" sz="2400" dirty="0" smtClean="0"/>
              <a:t>A</a:t>
            </a:r>
            <a:r>
              <a:rPr lang="en-US" sz="2400" dirty="0" smtClean="0"/>
              <a:t>&amp;</a:t>
            </a:r>
            <a:r>
              <a:rPr lang="ru-RU" sz="2400" dirty="0" smtClean="0"/>
              <a:t>0=0 	</a:t>
            </a:r>
          </a:p>
          <a:p>
            <a:r>
              <a:rPr lang="ru-RU" sz="2400" dirty="0" smtClean="0"/>
              <a:t>A</a:t>
            </a:r>
            <a:r>
              <a:rPr lang="en-US" sz="2400" dirty="0" smtClean="0"/>
              <a:t> </a:t>
            </a:r>
            <a:r>
              <a:rPr lang="ru-RU" sz="2400" dirty="0" err="1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0=A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0" y="3157536"/>
            <a:ext cx="4343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 smtClean="0"/>
              <a:t>законы единичного элемента </a:t>
            </a:r>
            <a:r>
              <a:rPr lang="ru-RU" sz="2400" dirty="0" smtClean="0"/>
              <a:t>A</a:t>
            </a:r>
            <a:r>
              <a:rPr lang="ru-RU" sz="2400" b="1" dirty="0" smtClean="0"/>
              <a:t>·</a:t>
            </a:r>
            <a:r>
              <a:rPr lang="ru-RU" sz="2400" dirty="0" smtClean="0"/>
              <a:t>1=A 	</a:t>
            </a:r>
          </a:p>
          <a:p>
            <a:r>
              <a:rPr lang="ru-RU" sz="2400" dirty="0" smtClean="0"/>
              <a:t>A v1=1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58388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 smtClean="0"/>
              <a:t>законы дополнительного элемента</a:t>
            </a:r>
          </a:p>
          <a:p>
            <a:endParaRPr lang="ru-RU" sz="2400" u="sng" dirty="0" smtClean="0"/>
          </a:p>
          <a:p>
            <a:endParaRPr lang="ru-RU" sz="2400" u="sng" dirty="0" smtClean="0"/>
          </a:p>
          <a:p>
            <a:endParaRPr lang="ru-RU" sz="2400" u="sng" dirty="0" smtClean="0"/>
          </a:p>
        </p:txBody>
      </p:sp>
      <p:sp>
        <p:nvSpPr>
          <p:cNvPr id="15" name="Прямоугольник 14"/>
          <p:cNvSpPr/>
          <p:nvPr/>
        </p:nvSpPr>
        <p:spPr>
          <a:xfrm>
            <a:off x="0" y="1981192"/>
            <a:ext cx="5476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 smtClean="0"/>
              <a:t>закон двойственности</a:t>
            </a:r>
            <a:r>
              <a:rPr lang="ru-RU" sz="2400" dirty="0" smtClean="0"/>
              <a:t> (де  Моргана)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</p:txBody>
      </p:sp>
      <p:pic>
        <p:nvPicPr>
          <p:cNvPr id="11060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71480"/>
            <a:ext cx="1390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0603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643182"/>
            <a:ext cx="18192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70151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 smtClean="0"/>
              <a:t>закон поглощения</a:t>
            </a:r>
          </a:p>
          <a:p>
            <a:r>
              <a:rPr lang="en-US" sz="2400" dirty="0" smtClean="0"/>
              <a:t>A</a:t>
            </a:r>
            <a:r>
              <a:rPr lang="ru-RU" sz="2400" dirty="0" smtClean="0"/>
              <a:t> </a:t>
            </a:r>
            <a:r>
              <a:rPr lang="en-US" sz="2400" dirty="0" smtClean="0"/>
              <a:t>v</a:t>
            </a:r>
            <a:r>
              <a:rPr lang="ru-RU" sz="2400" dirty="0" smtClean="0"/>
              <a:t> </a:t>
            </a:r>
            <a:r>
              <a:rPr lang="en-US" sz="2400" dirty="0" smtClean="0"/>
              <a:t>A&amp;B=A 		</a:t>
            </a:r>
            <a:r>
              <a:rPr lang="en-US" sz="2400" dirty="0" err="1" smtClean="0"/>
              <a:t>A</a:t>
            </a:r>
            <a:r>
              <a:rPr lang="en-US" sz="2400" dirty="0" smtClean="0"/>
              <a:t> v A&amp;B=A&amp;(1v B)=A&amp;1=A</a:t>
            </a:r>
            <a:endParaRPr lang="ru-RU" sz="2400" u="sng" dirty="0" smtClean="0"/>
          </a:p>
          <a:p>
            <a:r>
              <a:rPr lang="en-US" sz="2400" dirty="0" smtClean="0"/>
              <a:t>A&amp;(A v B)=A		</a:t>
            </a:r>
            <a:r>
              <a:rPr lang="en-US" sz="2400" dirty="0" err="1" smtClean="0"/>
              <a:t>A</a:t>
            </a:r>
            <a:r>
              <a:rPr lang="en-US" sz="2400" dirty="0" smtClean="0"/>
              <a:t>&amp;(A v B)=A v A&amp;B=A</a:t>
            </a:r>
            <a:endParaRPr lang="ru-RU" sz="2400" dirty="0" smtClean="0"/>
          </a:p>
          <a:p>
            <a:endParaRPr lang="ru-RU" sz="2400" u="sng" dirty="0" smtClean="0"/>
          </a:p>
        </p:txBody>
      </p:sp>
      <p:sp>
        <p:nvSpPr>
          <p:cNvPr id="15" name="Прямоугольник 14"/>
          <p:cNvSpPr/>
          <p:nvPr/>
        </p:nvSpPr>
        <p:spPr>
          <a:xfrm>
            <a:off x="0" y="1981192"/>
            <a:ext cx="5476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 smtClean="0"/>
              <a:t>закон </a:t>
            </a:r>
            <a:r>
              <a:rPr lang="en-US" sz="2400" u="sng" dirty="0" smtClean="0"/>
              <a:t>c</a:t>
            </a:r>
            <a:r>
              <a:rPr lang="ru-RU" sz="2400" u="sng" dirty="0" err="1" smtClean="0"/>
              <a:t>клеивания</a:t>
            </a:r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424339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 любом из этих законов можно заменить </a:t>
            </a:r>
            <a:r>
              <a:rPr lang="ru-RU" sz="2400" b="1" i="1" dirty="0" smtClean="0"/>
              <a:t>любую букву</a:t>
            </a:r>
            <a:r>
              <a:rPr lang="ru-RU" sz="2400" dirty="0" smtClean="0"/>
              <a:t> (А или В)на </a:t>
            </a:r>
            <a:r>
              <a:rPr lang="ru-RU" sz="2400" b="1" i="1" dirty="0" smtClean="0"/>
              <a:t>произвольное логическое выражение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11162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43182"/>
            <a:ext cx="66579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Нормальные формы булевых функций</a:t>
            </a:r>
            <a:endParaRPr lang="en-US" sz="2800" b="1" dirty="0" smtClean="0"/>
          </a:p>
          <a:p>
            <a:pPr algn="ctr"/>
            <a:endParaRPr lang="ru-RU" sz="2400" dirty="0" smtClean="0"/>
          </a:p>
          <a:p>
            <a:pPr indent="457200"/>
            <a:r>
              <a:rPr lang="ru-RU" sz="2400" dirty="0" smtClean="0"/>
              <a:t>Нормальные формы - это особый класс аналитического представления булевых функций.</a:t>
            </a:r>
            <a:endParaRPr lang="en-US" sz="2400" dirty="0" smtClean="0"/>
          </a:p>
          <a:p>
            <a:pPr indent="457200"/>
            <a:endParaRPr lang="ru-RU" sz="2400" dirty="0" smtClean="0"/>
          </a:p>
          <a:p>
            <a:pPr indent="457200"/>
            <a:r>
              <a:rPr lang="ru-RU" sz="2400" dirty="0" smtClean="0"/>
              <a:t>Нормальные формы используют операции </a:t>
            </a:r>
            <a:r>
              <a:rPr lang="ru-RU" sz="2400" i="1" u="sng" dirty="0" smtClean="0"/>
              <a:t>конъюнкции, дизъюнкции и отрицания</a:t>
            </a:r>
            <a:r>
              <a:rPr lang="ru-RU" sz="2400" dirty="0" smtClean="0"/>
              <a:t> только над аргументами функции (но не над выражениями из аргументов).</a:t>
            </a:r>
            <a:endParaRPr lang="en-US" sz="24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528834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400" dirty="0" smtClean="0"/>
              <a:t>Любую булеву функцию можно представить </a:t>
            </a:r>
            <a:r>
              <a:rPr lang="ru-RU" sz="2400" u="sng" dirty="0" smtClean="0"/>
              <a:t>множеством</a:t>
            </a:r>
            <a:r>
              <a:rPr lang="ru-RU" sz="2400" dirty="0" smtClean="0"/>
              <a:t> нормальных форм. Но среди нормальных форм есть две канонические, в которых любая функция может быть представлена единственным образом.</a:t>
            </a:r>
          </a:p>
        </p:txBody>
      </p:sp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00570"/>
            <a:ext cx="25717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66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714752"/>
            <a:ext cx="6105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6816119" y="3786190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нормальная форма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214810" y="4714884"/>
            <a:ext cx="2477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произвольная форма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7" idx="1"/>
          </p:cNvCxnSpPr>
          <p:nvPr/>
        </p:nvCxnSpPr>
        <p:spPr>
          <a:xfrm rot="10800000" flipV="1">
            <a:off x="6357951" y="3970856"/>
            <a:ext cx="458169" cy="2964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10800000">
            <a:off x="3214678" y="4929198"/>
            <a:ext cx="857256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Канонические нормальные формы</a:t>
            </a:r>
            <a:endParaRPr lang="en-US" sz="2400" b="1" dirty="0" smtClean="0"/>
          </a:p>
          <a:p>
            <a:pPr algn="ctr"/>
            <a:endParaRPr lang="ru-RU" sz="2400" b="1" dirty="0" smtClean="0"/>
          </a:p>
          <a:p>
            <a:endParaRPr lang="ru-RU" sz="2400" dirty="0" smtClean="0"/>
          </a:p>
          <a:p>
            <a:r>
              <a:rPr lang="ru-RU" sz="2400" dirty="0" smtClean="0"/>
              <a:t>Первая форма</a:t>
            </a:r>
            <a:r>
              <a:rPr lang="en-US" sz="2400" b="1" dirty="0" smtClean="0"/>
              <a:t> </a:t>
            </a:r>
            <a:r>
              <a:rPr lang="en-US" sz="2400" i="1" dirty="0" smtClean="0"/>
              <a:t>- c</a:t>
            </a:r>
            <a:r>
              <a:rPr lang="ru-RU" sz="2400" i="1" u="sng" dirty="0" err="1" smtClean="0"/>
              <a:t>овершенная</a:t>
            </a:r>
            <a:r>
              <a:rPr lang="ru-RU" sz="2400" i="1" u="sng" dirty="0" smtClean="0"/>
              <a:t> дизъюнктивная нормальная форма(</a:t>
            </a:r>
            <a:r>
              <a:rPr lang="ru-RU" sz="2400" b="1" i="1" u="sng" dirty="0" smtClean="0"/>
              <a:t>СДНФ</a:t>
            </a:r>
            <a:r>
              <a:rPr lang="ru-RU" sz="2400" i="1" u="sng" dirty="0" smtClean="0"/>
              <a:t>)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Вторая форма</a:t>
            </a:r>
            <a:r>
              <a:rPr lang="en-US" sz="2400" b="1" dirty="0" smtClean="0"/>
              <a:t> </a:t>
            </a:r>
            <a:r>
              <a:rPr lang="en-US" sz="2400" i="1" dirty="0" smtClean="0"/>
              <a:t>- c</a:t>
            </a:r>
            <a:r>
              <a:rPr lang="ru-RU" sz="2400" i="1" u="sng" dirty="0" err="1" smtClean="0"/>
              <a:t>овершенная</a:t>
            </a:r>
            <a:r>
              <a:rPr lang="ru-RU" sz="2400" i="1" u="sng" dirty="0" smtClean="0"/>
              <a:t> конъюнктивная нормальная форма(</a:t>
            </a:r>
            <a:r>
              <a:rPr lang="ru-RU" sz="2400" b="1" i="1" u="sng" dirty="0" smtClean="0"/>
              <a:t>СКНФ</a:t>
            </a:r>
            <a:r>
              <a:rPr lang="ru-RU" sz="2400" i="1" u="sng" dirty="0" smtClean="0"/>
              <a:t>)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endParaRPr lang="en-US" sz="2400" i="1" dirty="0" smtClean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СДНФ</a:t>
            </a:r>
            <a:endParaRPr lang="ru-RU" sz="2800" b="1" i="1" dirty="0" smtClean="0"/>
          </a:p>
          <a:p>
            <a:endParaRPr lang="en-US" sz="2400" i="1" dirty="0" smtClean="0"/>
          </a:p>
          <a:p>
            <a:pPr indent="457200"/>
            <a:r>
              <a:rPr lang="ru-RU" sz="2400" dirty="0" smtClean="0"/>
              <a:t>СДНФ булевой функции равна дизъюнкции всех её </a:t>
            </a:r>
            <a:r>
              <a:rPr lang="ru-RU" sz="2400" i="1" u="sng" dirty="0" err="1" smtClean="0"/>
              <a:t>конституент</a:t>
            </a:r>
            <a:r>
              <a:rPr lang="ru-RU" sz="2400" i="1" u="sng" dirty="0" smtClean="0"/>
              <a:t> единицы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indent="457200"/>
            <a:endParaRPr lang="en-US" sz="2400" dirty="0" smtClean="0"/>
          </a:p>
          <a:p>
            <a:pPr indent="457200"/>
            <a:r>
              <a:rPr lang="ru-RU" sz="2400" i="1" u="sng" dirty="0" err="1" smtClean="0"/>
              <a:t>Конституентой</a:t>
            </a:r>
            <a:r>
              <a:rPr lang="ru-RU" sz="2400" i="1" u="sng" dirty="0" smtClean="0"/>
              <a:t> единицы</a:t>
            </a:r>
            <a:r>
              <a:rPr lang="ru-RU" sz="2400" dirty="0" smtClean="0"/>
              <a:t> называется функция, которая принимает значение единицы только одном наборе аргументов. </a:t>
            </a:r>
            <a:endParaRPr lang="en-US" sz="2400" dirty="0" smtClean="0"/>
          </a:p>
          <a:p>
            <a:pPr indent="457200"/>
            <a:endParaRPr lang="ru-RU" sz="2400" dirty="0" smtClean="0"/>
          </a:p>
          <a:p>
            <a:pPr indent="457200"/>
            <a:r>
              <a:rPr lang="ru-RU" sz="2400" dirty="0" smtClean="0"/>
              <a:t>В СДНФ нельзя представить функцию «константа 0».</a:t>
            </a:r>
            <a:endParaRPr lang="ru-RU" sz="240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u="sng" dirty="0" smtClean="0"/>
              <a:t>Рассмотрим пример получения СДНФ. </a:t>
            </a:r>
          </a:p>
          <a:p>
            <a:r>
              <a:rPr lang="ru-RU" sz="2400" dirty="0" smtClean="0"/>
              <a:t>Функция </a:t>
            </a:r>
            <a:r>
              <a:rPr lang="en-US" sz="2400" dirty="0" smtClean="0"/>
              <a:t>Y </a:t>
            </a:r>
            <a:r>
              <a:rPr lang="ru-RU" sz="2400" dirty="0" smtClean="0"/>
              <a:t>задана табличным способом:</a:t>
            </a:r>
            <a:endParaRPr lang="ru-RU" sz="24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895336"/>
          <a:ext cx="2171712" cy="1524000"/>
        </p:xfrm>
        <a:graphic>
          <a:graphicData uri="http://schemas.openxmlformats.org/drawingml/2006/table">
            <a:tbl>
              <a:tblPr/>
              <a:tblGrid>
                <a:gridCol w="723904"/>
                <a:gridCol w="723904"/>
                <a:gridCol w="723904"/>
              </a:tblGrid>
              <a:tr h="225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000" b="1" baseline="-25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000" b="1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Y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0" y="485776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 smtClean="0"/>
              <a:t>Запишем эти две функции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ru-RU" sz="2400" baseline="-25000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ru-RU" sz="2400" baseline="-25000" dirty="0" smtClean="0"/>
              <a:t> </a:t>
            </a:r>
            <a:r>
              <a:rPr lang="ru-RU" sz="2400" dirty="0" smtClean="0"/>
              <a:t> и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ru-RU" sz="24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ru-RU" sz="2400" dirty="0" smtClean="0"/>
              <a:t>: </a:t>
            </a:r>
            <a:endParaRPr lang="ru-RU" sz="2400" dirty="0"/>
          </a:p>
        </p:txBody>
      </p:sp>
      <p:sp>
        <p:nvSpPr>
          <p:cNvPr id="5" name="Прямоугольник 3"/>
          <p:cNvSpPr>
            <a:spLocks noChangeArrowheads="1"/>
          </p:cNvSpPr>
          <p:nvPr/>
        </p:nvSpPr>
        <p:spPr bwMode="auto">
          <a:xfrm>
            <a:off x="0" y="2428868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 smtClean="0"/>
              <a:t>Функция </a:t>
            </a:r>
            <a:r>
              <a:rPr lang="en-US" sz="2400" dirty="0" smtClean="0"/>
              <a:t>Y </a:t>
            </a:r>
            <a:r>
              <a:rPr lang="ru-RU" sz="2400" dirty="0" smtClean="0"/>
              <a:t>имеет две </a:t>
            </a:r>
            <a:r>
              <a:rPr lang="ru-RU" sz="2400" dirty="0" err="1" smtClean="0"/>
              <a:t>конституенты</a:t>
            </a:r>
            <a:r>
              <a:rPr lang="ru-RU" sz="2400" dirty="0" smtClean="0"/>
              <a:t> единицы на наборах аргументов (0,0) (1,0).</a:t>
            </a:r>
            <a:endParaRPr lang="ru-RU" sz="24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0" y="3286124"/>
          <a:ext cx="3757609" cy="1524000"/>
        </p:xfrm>
        <a:graphic>
          <a:graphicData uri="http://schemas.openxmlformats.org/drawingml/2006/table">
            <a:tbl>
              <a:tblPr/>
              <a:tblGrid>
                <a:gridCol w="751522"/>
                <a:gridCol w="751522"/>
                <a:gridCol w="669840"/>
                <a:gridCol w="833203"/>
                <a:gridCol w="751522"/>
              </a:tblGrid>
              <a:tr h="281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000" b="0" baseline="-25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000" b="0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</a:rPr>
                        <a:t>Y</a:t>
                      </a:r>
                      <a:endParaRPr lang="ru-RU" sz="20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r>
                        <a:rPr lang="en-US" sz="2000" b="0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r>
                        <a:rPr lang="en-US" sz="2000" b="0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53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0" y="6324616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 smtClean="0"/>
              <a:t>Тогда </a:t>
            </a:r>
            <a:r>
              <a:rPr lang="en-US" sz="2400" dirty="0" smtClean="0"/>
              <a:t>Y</a:t>
            </a:r>
            <a:r>
              <a:rPr lang="ru-RU" sz="2400" baseline="-25000" dirty="0" smtClean="0"/>
              <a:t>СДНФ</a:t>
            </a:r>
            <a:r>
              <a:rPr lang="en-US" sz="2400" dirty="0" smtClean="0"/>
              <a:t> </a:t>
            </a:r>
            <a:endParaRPr lang="ru-RU" sz="24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rot="10800000">
            <a:off x="2128824" y="1438264"/>
            <a:ext cx="2171712" cy="99536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rot="10800000" flipV="1">
            <a:off x="3571868" y="2705096"/>
            <a:ext cx="909644" cy="58102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10800000" flipV="1">
            <a:off x="2928926" y="2433632"/>
            <a:ext cx="1371610" cy="85249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10800000">
            <a:off x="2128824" y="1981192"/>
            <a:ext cx="2352688" cy="72390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1" y="5286388"/>
            <a:ext cx="1839896" cy="1038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6410325"/>
            <a:ext cx="33337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295904" y="3790952"/>
          <a:ext cx="2714640" cy="1828800"/>
        </p:xfrm>
        <a:graphic>
          <a:graphicData uri="http://schemas.openxmlformats.org/drawingml/2006/table">
            <a:tbl>
              <a:tblPr/>
              <a:tblGrid>
                <a:gridCol w="723904"/>
                <a:gridCol w="723904"/>
                <a:gridCol w="1266832"/>
              </a:tblGrid>
              <a:tr h="225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Times New Roman"/>
                          <a:ea typeface="Times New Roman"/>
                        </a:rPr>
                        <a:t>A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Times New Roman"/>
                          <a:ea typeface="Times New Roman"/>
                        </a:rPr>
                        <a:t>B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Times New Roman"/>
                          <a:ea typeface="Times New Roman"/>
                        </a:rPr>
                        <a:t>Y=A˅B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0" y="533384"/>
          <a:ext cx="2038336" cy="1097280"/>
        </p:xfrm>
        <a:graphic>
          <a:graphicData uri="http://schemas.openxmlformats.org/drawingml/2006/table">
            <a:tbl>
              <a:tblPr/>
              <a:tblGrid>
                <a:gridCol w="861992"/>
                <a:gridCol w="1176344"/>
              </a:tblGrid>
              <a:tr h="225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Times New Roman"/>
                          <a:ea typeface="Times New Roman"/>
                        </a:rPr>
                        <a:t>A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Times New Roman"/>
                          <a:ea typeface="Times New Roman"/>
                        </a:rPr>
                        <a:t>Y=</a:t>
                      </a:r>
                      <a:r>
                        <a:rPr lang="ru-RU" sz="2400" b="0" dirty="0" smtClean="0"/>
                        <a:t>¬</a:t>
                      </a:r>
                      <a:r>
                        <a:rPr lang="en-US" sz="2400" b="0" dirty="0" smtClean="0"/>
                        <a:t>A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0" y="3790952"/>
          <a:ext cx="2671752" cy="1828800"/>
        </p:xfrm>
        <a:graphic>
          <a:graphicData uri="http://schemas.openxmlformats.org/drawingml/2006/table">
            <a:tbl>
              <a:tblPr/>
              <a:tblGrid>
                <a:gridCol w="681016"/>
                <a:gridCol w="723904"/>
                <a:gridCol w="1266832"/>
              </a:tblGrid>
              <a:tr h="225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Times New Roman"/>
                          <a:ea typeface="Times New Roman"/>
                        </a:rPr>
                        <a:t>A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Times New Roman"/>
                          <a:ea typeface="Times New Roman"/>
                        </a:rPr>
                        <a:t>B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Times New Roman"/>
                          <a:ea typeface="Times New Roman"/>
                        </a:rPr>
                        <a:t>Y=A&amp;B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smtClean="0"/>
              <a:t>Отрицание: </a:t>
            </a:r>
            <a:r>
              <a:rPr lang="en-US" sz="2400" dirty="0" smtClean="0">
                <a:latin typeface="Times New Roman"/>
                <a:ea typeface="Times New Roman"/>
              </a:rPr>
              <a:t>Y=</a:t>
            </a:r>
            <a:r>
              <a:rPr lang="ru-RU" sz="2400" dirty="0" smtClean="0"/>
              <a:t>¬</a:t>
            </a:r>
            <a:r>
              <a:rPr lang="en-US" sz="2400" dirty="0" smtClean="0"/>
              <a:t>A</a:t>
            </a:r>
            <a:r>
              <a:rPr lang="ru-RU" sz="2400" b="1" i="1" dirty="0" smtClean="0"/>
              <a:t> 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248024"/>
            <a:ext cx="3667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smtClean="0"/>
              <a:t>Конъюнкция: </a:t>
            </a:r>
            <a:r>
              <a:rPr lang="en-US" sz="2400" b="1" dirty="0" smtClean="0">
                <a:latin typeface="Times New Roman"/>
                <a:ea typeface="Times New Roman"/>
              </a:rPr>
              <a:t>Y=</a:t>
            </a:r>
            <a:r>
              <a:rPr lang="en-US" sz="2400" dirty="0" smtClean="0">
                <a:latin typeface="Times New Roman"/>
                <a:ea typeface="Times New Roman"/>
              </a:rPr>
              <a:t>A&amp;B</a:t>
            </a:r>
            <a:endParaRPr lang="ru-RU" sz="2400" dirty="0" smtClean="0">
              <a:latin typeface="Times New Roman"/>
              <a:ea typeface="Times New Roman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752976" y="3248024"/>
            <a:ext cx="3317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 smtClean="0"/>
              <a:t>Дизъюнкция: </a:t>
            </a:r>
            <a:r>
              <a:rPr lang="en-US" sz="2400" dirty="0" smtClean="0">
                <a:latin typeface="Times New Roman"/>
                <a:ea typeface="Times New Roman"/>
              </a:rPr>
              <a:t>Y=A˅B</a:t>
            </a:r>
            <a:endParaRPr lang="ru-RU" sz="2400" dirty="0" smtClean="0">
              <a:latin typeface="Times New Roman"/>
              <a:ea typeface="Times New Roman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СКНФ</a:t>
            </a:r>
          </a:p>
          <a:p>
            <a:endParaRPr lang="ru-RU" sz="2400" b="1" i="1" dirty="0" smtClean="0"/>
          </a:p>
          <a:p>
            <a:pPr indent="457200"/>
            <a:r>
              <a:rPr lang="ru-RU" sz="2400" b="1" dirty="0" smtClean="0"/>
              <a:t> </a:t>
            </a:r>
            <a:r>
              <a:rPr lang="ru-RU" sz="2400" dirty="0" smtClean="0"/>
              <a:t>СКНФ</a:t>
            </a:r>
            <a:r>
              <a:rPr lang="ru-RU" sz="2400" b="1" i="1" dirty="0" smtClean="0"/>
              <a:t> </a:t>
            </a:r>
            <a:r>
              <a:rPr lang="ru-RU" sz="2400" dirty="0" smtClean="0"/>
              <a:t>булевой функции равна конъюнкции всех её </a:t>
            </a:r>
            <a:r>
              <a:rPr lang="ru-RU" sz="2400" i="1" u="sng" dirty="0" err="1" smtClean="0"/>
              <a:t>конституент</a:t>
            </a:r>
            <a:r>
              <a:rPr lang="ru-RU" sz="2400" i="1" u="sng" dirty="0" smtClean="0"/>
              <a:t> нуля</a:t>
            </a:r>
            <a:r>
              <a:rPr lang="ru-RU" sz="2400" dirty="0" smtClean="0"/>
              <a:t>.</a:t>
            </a:r>
          </a:p>
          <a:p>
            <a:pPr indent="457200"/>
            <a:endParaRPr lang="ru-RU" sz="2400" dirty="0" smtClean="0"/>
          </a:p>
          <a:p>
            <a:pPr indent="457200"/>
            <a:r>
              <a:rPr lang="ru-RU" sz="2400" dirty="0" err="1" smtClean="0"/>
              <a:t>Конституентой</a:t>
            </a:r>
            <a:r>
              <a:rPr lang="ru-RU" sz="2400" dirty="0" smtClean="0"/>
              <a:t> нуля называется функция, которая принимает значение нуля только одном наборе аргументов.</a:t>
            </a:r>
          </a:p>
          <a:p>
            <a:pPr indent="457200"/>
            <a:endParaRPr lang="ru-RU" sz="2400" dirty="0" smtClean="0"/>
          </a:p>
          <a:p>
            <a:pPr indent="457200"/>
            <a:r>
              <a:rPr lang="ru-RU" sz="2400" dirty="0" smtClean="0"/>
              <a:t>В СКНФ нельзя представить функцию «константа 1».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u="sng" dirty="0" smtClean="0"/>
              <a:t>Рассмотрим пример получения СКНФ.</a:t>
            </a:r>
          </a:p>
          <a:p>
            <a:r>
              <a:rPr lang="ru-RU" sz="2400" dirty="0" smtClean="0"/>
              <a:t>Функция </a:t>
            </a:r>
            <a:r>
              <a:rPr lang="en-US" sz="2400" dirty="0" smtClean="0"/>
              <a:t>Y </a:t>
            </a:r>
            <a:r>
              <a:rPr lang="ru-RU" sz="2400" dirty="0" smtClean="0"/>
              <a:t>задана табличным способом:</a:t>
            </a:r>
            <a:endParaRPr lang="ru-RU" sz="24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895336"/>
          <a:ext cx="2171712" cy="1828800"/>
        </p:xfrm>
        <a:graphic>
          <a:graphicData uri="http://schemas.openxmlformats.org/drawingml/2006/table">
            <a:tbl>
              <a:tblPr/>
              <a:tblGrid>
                <a:gridCol w="723904"/>
                <a:gridCol w="723904"/>
                <a:gridCol w="723904"/>
              </a:tblGrid>
              <a:tr h="225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400" b="0" baseline="-25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400" b="0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Y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3786182" y="1142984"/>
            <a:ext cx="522446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 smtClean="0"/>
              <a:t>Функция </a:t>
            </a:r>
            <a:r>
              <a:rPr lang="en-US" sz="2400" dirty="0" smtClean="0"/>
              <a:t>Y </a:t>
            </a:r>
            <a:r>
              <a:rPr lang="ru-RU" sz="2400" dirty="0" smtClean="0"/>
              <a:t>имеет две </a:t>
            </a:r>
            <a:r>
              <a:rPr lang="ru-RU" sz="2400" dirty="0" err="1" smtClean="0"/>
              <a:t>конституенты</a:t>
            </a:r>
            <a:r>
              <a:rPr lang="ru-RU" sz="2400" dirty="0" smtClean="0"/>
              <a:t> нуля на наборах аргументов (0,1) и  (1,1).</a:t>
            </a:r>
            <a:endParaRPr lang="ru-RU" sz="2400" dirty="0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0" y="4786322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 smtClean="0"/>
              <a:t>Запишем эти две функции 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М</a:t>
            </a:r>
            <a:r>
              <a:rPr lang="ru-RU" sz="24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ru-RU" sz="2400" baseline="-25000" dirty="0" smtClean="0"/>
              <a:t> </a:t>
            </a:r>
            <a:r>
              <a:rPr lang="ru-RU" sz="2400" dirty="0" smtClean="0"/>
              <a:t> и 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М</a:t>
            </a:r>
            <a:r>
              <a:rPr lang="ru-RU" sz="2400" baseline="-25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ru-RU" sz="2400" dirty="0" smtClean="0"/>
              <a:t>: </a:t>
            </a:r>
            <a:endParaRPr lang="ru-RU" sz="24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0" y="2928934"/>
          <a:ext cx="3710010" cy="1828800"/>
        </p:xfrm>
        <a:graphic>
          <a:graphicData uri="http://schemas.openxmlformats.org/drawingml/2006/table">
            <a:tbl>
              <a:tblPr/>
              <a:tblGrid>
                <a:gridCol w="742002"/>
                <a:gridCol w="742002"/>
                <a:gridCol w="742002"/>
                <a:gridCol w="742002"/>
                <a:gridCol w="74200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400" b="0" baseline="-25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400" b="0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Y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М</a:t>
                      </a:r>
                      <a:r>
                        <a:rPr lang="ru-RU" sz="2400" b="0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М</a:t>
                      </a:r>
                      <a:r>
                        <a:rPr lang="ru-RU" sz="2400" b="0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0" y="6396335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 smtClean="0"/>
              <a:t>			Тогда </a:t>
            </a:r>
            <a:r>
              <a:rPr lang="en-US" sz="2400" dirty="0" smtClean="0"/>
              <a:t>Y</a:t>
            </a:r>
            <a:r>
              <a:rPr lang="ru-RU" sz="2400" baseline="-25000" dirty="0" smtClean="0"/>
              <a:t>СКНФ</a:t>
            </a:r>
            <a:r>
              <a:rPr lang="ru-RU" sz="2400" dirty="0" smtClean="0"/>
              <a:t>=</a:t>
            </a:r>
            <a:r>
              <a:rPr lang="en-US" sz="2400" dirty="0" smtClean="0"/>
              <a:t> </a:t>
            </a:r>
            <a:endParaRPr lang="ru-RU" sz="24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>
            <a:off x="2071670" y="1785926"/>
            <a:ext cx="1571636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10800000" flipV="1">
            <a:off x="2071670" y="2285992"/>
            <a:ext cx="3000396" cy="21431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5400000">
            <a:off x="2464579" y="1821645"/>
            <a:ext cx="1214446" cy="114300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10800000" flipV="1">
            <a:off x="3357554" y="2285992"/>
            <a:ext cx="1714512" cy="6429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9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5357826"/>
            <a:ext cx="1991462" cy="102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6357959"/>
            <a:ext cx="4128552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400" dirty="0" smtClean="0"/>
              <a:t>Любая булева функция за исключением логического нуля и логической единицы имеет </a:t>
            </a:r>
            <a:r>
              <a:rPr lang="ru-RU" sz="2400" i="1" u="sng" dirty="0" smtClean="0"/>
              <a:t>единственные СДНФ и СКНФ</a:t>
            </a:r>
            <a:r>
              <a:rPr lang="ru-RU" sz="2400" dirty="0" smtClean="0"/>
              <a:t>  (логическую единицу можно представить в виде СДНФ, а логический нуль в виде СКНФ).</a:t>
            </a:r>
          </a:p>
          <a:p>
            <a:pPr indent="457200"/>
            <a:endParaRPr lang="ru-RU" sz="1000" dirty="0" smtClean="0"/>
          </a:p>
          <a:p>
            <a:pPr indent="457200"/>
            <a:r>
              <a:rPr lang="ru-RU" sz="2400" dirty="0" smtClean="0"/>
              <a:t>СДНФ и СКНФ представляют собой две эквивалентные аналитические формы булевой функции. Это означает, что из одной формы можно получить другую.</a:t>
            </a:r>
          </a:p>
          <a:p>
            <a:pPr indent="457200"/>
            <a:endParaRPr lang="ru-RU" sz="2400" dirty="0" smtClean="0"/>
          </a:p>
          <a:p>
            <a:r>
              <a:rPr lang="ru-RU" sz="2400" b="1" u="sng" dirty="0" smtClean="0"/>
              <a:t>Первый способ</a:t>
            </a:r>
            <a:r>
              <a:rPr lang="ru-RU" sz="2400" dirty="0" smtClean="0"/>
              <a:t> - использовать законы булевой алгебры. Например, получим </a:t>
            </a:r>
            <a:r>
              <a:rPr lang="en-US" sz="2400" b="1" dirty="0" smtClean="0"/>
              <a:t>Y</a:t>
            </a:r>
            <a:r>
              <a:rPr lang="ru-RU" sz="2400" b="1" baseline="-25000" dirty="0" smtClean="0"/>
              <a:t>СДНФ</a:t>
            </a:r>
            <a:r>
              <a:rPr lang="ru-RU" sz="2400" b="1" dirty="0" smtClean="0"/>
              <a:t> </a:t>
            </a:r>
            <a:r>
              <a:rPr lang="ru-RU" sz="2400" dirty="0" smtClean="0"/>
              <a:t>функции из </a:t>
            </a:r>
            <a:r>
              <a:rPr lang="en-US" sz="2400" b="1" dirty="0" smtClean="0"/>
              <a:t>Y</a:t>
            </a:r>
            <a:r>
              <a:rPr lang="ru-RU" sz="2400" b="1" baseline="-25000" dirty="0" smtClean="0"/>
              <a:t>СКНФ</a:t>
            </a:r>
            <a:r>
              <a:rPr lang="ru-RU" sz="2400" dirty="0" smtClean="0"/>
              <a:t>:</a:t>
            </a:r>
            <a:endParaRPr lang="ru-RU" sz="2400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53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71942"/>
            <a:ext cx="916886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b="1" u="sng" dirty="0" smtClean="0"/>
              <a:t>Первый способ</a:t>
            </a:r>
            <a:r>
              <a:rPr lang="ru-RU" sz="2400" dirty="0" smtClean="0"/>
              <a:t> - использовать законы булевой алгебры. Например, получим </a:t>
            </a:r>
            <a:r>
              <a:rPr lang="en-US" sz="2400" b="1" dirty="0" smtClean="0"/>
              <a:t>Y</a:t>
            </a:r>
            <a:r>
              <a:rPr lang="ru-RU" sz="2400" b="1" baseline="-25000" dirty="0" smtClean="0"/>
              <a:t>СДНФ</a:t>
            </a:r>
            <a:r>
              <a:rPr lang="ru-RU" sz="2400" b="1" dirty="0" smtClean="0"/>
              <a:t> </a:t>
            </a:r>
            <a:r>
              <a:rPr lang="ru-RU" sz="2400" dirty="0" smtClean="0"/>
              <a:t>функции из </a:t>
            </a:r>
            <a:r>
              <a:rPr lang="en-US" sz="2400" b="1" dirty="0" smtClean="0"/>
              <a:t>Y</a:t>
            </a:r>
            <a:r>
              <a:rPr lang="ru-RU" sz="2400" b="1" baseline="-25000" dirty="0" smtClean="0"/>
              <a:t>СКНФ</a:t>
            </a:r>
            <a:r>
              <a:rPr lang="ru-RU" sz="2400" dirty="0" smtClean="0"/>
              <a:t>:</a:t>
            </a:r>
            <a:endParaRPr lang="ru-RU" sz="2400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53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4867" y="1142984"/>
            <a:ext cx="9168867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53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b="1" u="sng" dirty="0" smtClean="0"/>
              <a:t>Второй способ</a:t>
            </a:r>
            <a:r>
              <a:rPr lang="ru-RU" sz="2800" dirty="0" smtClean="0"/>
              <a:t> получения СКНФ – это получить СДНФ отрицания данной функции, затем взять отрицание полученной СДНФ, которое раскрыть с применением закона двойного отрицания.</a:t>
            </a:r>
          </a:p>
          <a:p>
            <a:r>
              <a:rPr lang="ru-RU" sz="2800" dirty="0" smtClean="0"/>
              <a:t>Например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0" y="2433632"/>
          <a:ext cx="3167080" cy="1828800"/>
        </p:xfrm>
        <a:graphic>
          <a:graphicData uri="http://schemas.openxmlformats.org/drawingml/2006/table">
            <a:tbl>
              <a:tblPr/>
              <a:tblGrid>
                <a:gridCol w="791770"/>
                <a:gridCol w="791770"/>
                <a:gridCol w="791770"/>
                <a:gridCol w="79177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400" b="0" baseline="-25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400" b="0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Y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2581264" y="2433632"/>
          <a:ext cx="297495" cy="417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5" name="Equation" r:id="rId4" imgW="164957" imgH="190335" progId="Equation.DSMT4">
                  <p:embed/>
                </p:oleObj>
              </mc:Choice>
              <mc:Fallback>
                <p:oleObj name="Equation" r:id="rId4" imgW="164957" imgH="190335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64" y="2433632"/>
                        <a:ext cx="297495" cy="417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589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2399" y="4429132"/>
            <a:ext cx="883959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Преобразование произвольной аналитической формы булевой функции в каноническую совершенную нормальную форму</a:t>
            </a:r>
            <a:endParaRPr lang="ru-RU" sz="2400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53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57298"/>
            <a:ext cx="9164337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400" dirty="0" smtClean="0"/>
              <a:t>Теперь перейдем к табличной форме:</a:t>
            </a:r>
            <a:endParaRPr lang="ru-RU" sz="2400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53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0" y="1619240"/>
          <a:ext cx="2581264" cy="3619521"/>
        </p:xfrm>
        <a:graphic>
          <a:graphicData uri="http://schemas.openxmlformats.org/drawingml/2006/table">
            <a:tbl>
              <a:tblPr/>
              <a:tblGrid>
                <a:gridCol w="645316"/>
                <a:gridCol w="645316"/>
                <a:gridCol w="645316"/>
                <a:gridCol w="645316"/>
              </a:tblGrid>
              <a:tr h="40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x1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x2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x3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Y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 rot="10800000" flipV="1">
            <a:off x="2581264" y="1142984"/>
            <a:ext cx="5562636" cy="147162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rot="10800000" flipV="1">
            <a:off x="2581264" y="1142984"/>
            <a:ext cx="3919562" cy="228601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1" y="571480"/>
            <a:ext cx="8602639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 smtClean="0"/>
              <a:t>Формы задания булевой функции</a:t>
            </a:r>
            <a:endParaRPr lang="en-US" sz="2400" b="1" i="1" dirty="0" smtClean="0"/>
          </a:p>
          <a:p>
            <a:pPr marL="0" lvl="8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/>
              <a:t>1</a:t>
            </a:r>
            <a:r>
              <a:rPr lang="ru-RU" sz="2400" b="1" dirty="0" smtClean="0"/>
              <a:t>) Табличная форма</a:t>
            </a:r>
            <a:endParaRPr lang="en-US" sz="2400" b="1" dirty="0" smtClean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1676384" y="895336"/>
          <a:ext cx="1990736" cy="2743200"/>
        </p:xfrm>
        <a:graphic>
          <a:graphicData uri="http://schemas.openxmlformats.org/drawingml/2006/table">
            <a:tbl>
              <a:tblPr/>
              <a:tblGrid>
                <a:gridCol w="497684"/>
                <a:gridCol w="497684"/>
                <a:gridCol w="497684"/>
                <a:gridCol w="497684"/>
              </a:tblGrid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x1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x2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x3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Y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0" y="3700464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2) Аналитическая форма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ru-RU" sz="2400" dirty="0" smtClean="0"/>
              <a:t>Переход от табличной формы к аналитической однозначен! Обратный переход не является однозначным, если функция не записана в канонической форме.</a:t>
            </a: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29072" y="895336"/>
            <a:ext cx="2757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Y= f (x</a:t>
            </a:r>
            <a:r>
              <a:rPr lang="en-US" sz="3200" baseline="-25000" dirty="0" smtClean="0"/>
              <a:t>1</a:t>
            </a:r>
            <a:r>
              <a:rPr lang="ru-RU" sz="3200" dirty="0" smtClean="0"/>
              <a:t>,</a:t>
            </a:r>
            <a:r>
              <a:rPr lang="en-US" sz="3200" dirty="0" smtClean="0"/>
              <a:t>x</a:t>
            </a:r>
            <a:r>
              <a:rPr lang="en-US" sz="3200" baseline="-25000" dirty="0" smtClean="0"/>
              <a:t>2</a:t>
            </a:r>
            <a:r>
              <a:rPr lang="ru-RU" sz="3200" dirty="0" smtClean="0"/>
              <a:t>,</a:t>
            </a:r>
            <a:r>
              <a:rPr lang="en-US" sz="3200" dirty="0" smtClean="0"/>
              <a:t>x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) </a:t>
            </a:r>
          </a:p>
        </p:txBody>
      </p:sp>
      <p:cxnSp>
        <p:nvCxnSpPr>
          <p:cNvPr id="9" name="Прямая со стрелкой 8"/>
          <p:cNvCxnSpPr>
            <a:stCxn id="6" idx="2"/>
          </p:cNvCxnSpPr>
          <p:nvPr/>
        </p:nvCxnSpPr>
        <p:spPr>
          <a:xfrm rot="5400000">
            <a:off x="4051188" y="1215106"/>
            <a:ext cx="1091633" cy="162164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19" y="4286256"/>
            <a:ext cx="686913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Прямая со стрелкой 14"/>
          <p:cNvCxnSpPr>
            <a:stCxn id="6" idx="2"/>
          </p:cNvCxnSpPr>
          <p:nvPr/>
        </p:nvCxnSpPr>
        <p:spPr>
          <a:xfrm rot="5400000">
            <a:off x="3408246" y="2358114"/>
            <a:ext cx="2877583" cy="112157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3) Комплексом кубов</a:t>
            </a: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64" y="714360"/>
            <a:ext cx="5097491" cy="43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662488" y="3067048"/>
            <a:ext cx="4700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/>
              <a:t>х</a:t>
            </a:r>
            <a:r>
              <a:rPr lang="ru-RU" sz="2400" b="1" baseline="-25000" dirty="0" smtClean="0"/>
              <a:t>1</a:t>
            </a:r>
            <a:endParaRPr kumimoji="0" lang="ru-RU" sz="2400" b="1" i="0" u="none" strike="noStrike" kern="1200" cap="none" spc="0" normalizeH="0" baseline="-2500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5984" y="785794"/>
            <a:ext cx="4700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/>
              <a:t>х</a:t>
            </a:r>
            <a:r>
              <a:rPr lang="ru-RU" sz="2400" b="1" baseline="-25000" dirty="0" smtClean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4348" y="4214818"/>
            <a:ext cx="4700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/>
              <a:t>х</a:t>
            </a:r>
            <a:r>
              <a:rPr lang="ru-RU" sz="2400" b="1" baseline="-25000" dirty="0" smtClean="0"/>
              <a:t>2</a:t>
            </a:r>
          </a:p>
        </p:txBody>
      </p:sp>
      <p:cxnSp>
        <p:nvCxnSpPr>
          <p:cNvPr id="15" name="Прямая со стрелкой 14"/>
          <p:cNvCxnSpPr>
            <a:stCxn id="25" idx="2"/>
          </p:cNvCxnSpPr>
          <p:nvPr/>
        </p:nvCxnSpPr>
        <p:spPr>
          <a:xfrm rot="16200000" flipH="1">
            <a:off x="3717946" y="584206"/>
            <a:ext cx="795620" cy="5505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24" idx="2"/>
          </p:cNvCxnSpPr>
          <p:nvPr/>
        </p:nvCxnSpPr>
        <p:spPr>
          <a:xfrm rot="16200000" flipH="1">
            <a:off x="4125140" y="810427"/>
            <a:ext cx="795625" cy="9809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23" idx="2"/>
          </p:cNvCxnSpPr>
          <p:nvPr/>
        </p:nvCxnSpPr>
        <p:spPr>
          <a:xfrm rot="5400000">
            <a:off x="4668069" y="546573"/>
            <a:ext cx="795623" cy="62580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14928" y="0"/>
            <a:ext cx="52770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/>
              <a:t>х3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10048" y="0"/>
            <a:ext cx="52770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/>
              <a:t>х2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76632" y="0"/>
            <a:ext cx="52770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/>
              <a:t>х1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019808" y="1619240"/>
            <a:ext cx="20812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      </a:t>
            </a:r>
            <a:r>
              <a:rPr lang="ru-RU" sz="2400" b="1" dirty="0" smtClean="0"/>
              <a:t>010</a:t>
            </a:r>
          </a:p>
          <a:p>
            <a:r>
              <a:rPr lang="en-US" sz="2400" b="1" dirty="0" smtClean="0"/>
              <a:t>        </a:t>
            </a:r>
            <a:r>
              <a:rPr lang="ru-RU" sz="2400" b="1" dirty="0" smtClean="0"/>
              <a:t>011</a:t>
            </a:r>
          </a:p>
          <a:p>
            <a:r>
              <a:rPr lang="en-US" sz="2400" b="1" dirty="0" smtClean="0"/>
              <a:t>Y=   </a:t>
            </a:r>
            <a:r>
              <a:rPr lang="ru-RU" sz="2400" b="1" dirty="0" smtClean="0"/>
              <a:t>101</a:t>
            </a:r>
          </a:p>
          <a:p>
            <a:r>
              <a:rPr lang="en-US" sz="2400" b="1" dirty="0" smtClean="0"/>
              <a:t>        </a:t>
            </a:r>
            <a:r>
              <a:rPr lang="ru-RU" sz="2400" b="1" dirty="0" smtClean="0"/>
              <a:t>110</a:t>
            </a:r>
          </a:p>
          <a:p>
            <a:r>
              <a:rPr lang="en-US" sz="2400" b="1" dirty="0" smtClean="0"/>
              <a:t>        </a:t>
            </a:r>
            <a:r>
              <a:rPr lang="ru-RU" sz="2400" b="1" dirty="0" smtClean="0"/>
              <a:t>111</a:t>
            </a:r>
          </a:p>
          <a:p>
            <a:endParaRPr lang="ru-RU" sz="2400" b="1" dirty="0" smtClean="0"/>
          </a:p>
          <a:p>
            <a:endParaRPr lang="ru-RU" sz="2400" b="1" dirty="0" smtClean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rot="5400000">
            <a:off x="5839626" y="2613814"/>
            <a:ext cx="1628784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6563530" y="2613814"/>
            <a:ext cx="1628784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5" idx="2"/>
          </p:cNvCxnSpPr>
          <p:nvPr/>
        </p:nvCxnSpPr>
        <p:spPr>
          <a:xfrm rot="16200000" flipH="1">
            <a:off x="4668068" y="-365917"/>
            <a:ext cx="1248063" cy="29032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4" idx="2"/>
          </p:cNvCxnSpPr>
          <p:nvPr/>
        </p:nvCxnSpPr>
        <p:spPr>
          <a:xfrm rot="16200000" flipH="1">
            <a:off x="5120508" y="-184941"/>
            <a:ext cx="1248063" cy="254127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3" idx="2"/>
          </p:cNvCxnSpPr>
          <p:nvPr/>
        </p:nvCxnSpPr>
        <p:spPr>
          <a:xfrm rot="16200000" flipH="1">
            <a:off x="5663436" y="177011"/>
            <a:ext cx="1248063" cy="181736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Таблица 34"/>
          <p:cNvGraphicFramePr>
            <a:graphicFrameLocks noGrp="1"/>
          </p:cNvGraphicFramePr>
          <p:nvPr/>
        </p:nvGraphicFramePr>
        <p:xfrm>
          <a:off x="6929454" y="3786190"/>
          <a:ext cx="1990736" cy="2743200"/>
        </p:xfrm>
        <a:graphic>
          <a:graphicData uri="http://schemas.openxmlformats.org/drawingml/2006/table">
            <a:tbl>
              <a:tblPr/>
              <a:tblGrid>
                <a:gridCol w="497684"/>
                <a:gridCol w="497684"/>
                <a:gridCol w="497684"/>
                <a:gridCol w="497684"/>
              </a:tblGrid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x1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x2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x3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Y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8" name="Прямая со стрелкой 37"/>
          <p:cNvCxnSpPr/>
          <p:nvPr/>
        </p:nvCxnSpPr>
        <p:spPr>
          <a:xfrm rot="10800000">
            <a:off x="4071934" y="3214686"/>
            <a:ext cx="2786082" cy="107157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643702" y="142852"/>
            <a:ext cx="23551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0 – </a:t>
            </a:r>
            <a:r>
              <a:rPr lang="ru-RU" sz="3200" b="1" dirty="0" smtClean="0"/>
              <a:t>куб</a:t>
            </a:r>
            <a:endParaRPr lang="en-US" sz="3200" b="1" dirty="0" smtClean="0"/>
          </a:p>
          <a:p>
            <a:r>
              <a:rPr lang="ru-RU" sz="3200" b="1" dirty="0" smtClean="0"/>
              <a:t>функции </a:t>
            </a:r>
            <a:r>
              <a:rPr lang="en-US" sz="3200" b="1" dirty="0" smtClean="0"/>
              <a:t>Y</a:t>
            </a:r>
            <a:endParaRPr lang="ru-RU" sz="3200" dirty="0"/>
          </a:p>
        </p:txBody>
      </p:sp>
      <p:cxnSp>
        <p:nvCxnSpPr>
          <p:cNvPr id="27" name="Прямая со стрелкой 26"/>
          <p:cNvCxnSpPr>
            <a:stCxn id="22" idx="2"/>
          </p:cNvCxnSpPr>
          <p:nvPr/>
        </p:nvCxnSpPr>
        <p:spPr>
          <a:xfrm rot="5400000">
            <a:off x="7306747" y="1342843"/>
            <a:ext cx="637294" cy="39174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В кубическом представлении булевой функции от </a:t>
            </a:r>
            <a:r>
              <a:rPr lang="ru-RU" sz="2800" b="1" dirty="0" err="1" smtClean="0"/>
              <a:t>n</a:t>
            </a:r>
            <a:r>
              <a:rPr lang="ru-RU" sz="2800" dirty="0" smtClean="0"/>
              <a:t> переменных все множество из </a:t>
            </a:r>
            <a:r>
              <a:rPr lang="ru-RU" sz="2800" b="1" dirty="0" smtClean="0"/>
              <a:t>2</a:t>
            </a:r>
            <a:r>
              <a:rPr lang="ru-RU" sz="2800" b="1" baseline="30000" dirty="0" smtClean="0"/>
              <a:t>n</a:t>
            </a:r>
            <a:r>
              <a:rPr lang="ru-RU" sz="2800" dirty="0" smtClean="0"/>
              <a:t> наборов ее аргументов рассматривается как множество </a:t>
            </a:r>
            <a:r>
              <a:rPr lang="ru-RU" sz="2800" i="1" u="sng" dirty="0" smtClean="0"/>
              <a:t>координат вершин</a:t>
            </a:r>
            <a:r>
              <a:rPr lang="ru-RU" sz="2800" dirty="0" smtClean="0"/>
              <a:t> n-мерного куба с метрической длиной ребра равной 1.</a:t>
            </a:r>
            <a:endParaRPr lang="en-US" sz="2800" dirty="0" smtClean="0"/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В соответствии с этим наборы аргументов, на которых булева функция принимает значение равное </a:t>
            </a:r>
            <a:r>
              <a:rPr lang="ru-RU" sz="2800" b="1" dirty="0" smtClean="0"/>
              <a:t>1</a:t>
            </a:r>
            <a:r>
              <a:rPr lang="ru-RU" sz="2800" dirty="0" smtClean="0"/>
              <a:t> принято называть </a:t>
            </a:r>
            <a:r>
              <a:rPr lang="ru-RU" sz="2800" i="1" u="sng" dirty="0" smtClean="0"/>
              <a:t>существенными вершинами</a:t>
            </a:r>
            <a:r>
              <a:rPr lang="ru-RU" sz="2800" dirty="0" smtClean="0"/>
              <a:t>.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Существенные вершины образуют так называемые </a:t>
            </a:r>
            <a:r>
              <a:rPr lang="ru-RU" sz="2800" b="1" dirty="0" smtClean="0"/>
              <a:t>0</a:t>
            </a:r>
            <a:r>
              <a:rPr lang="ru-RU" sz="2800" dirty="0" smtClean="0"/>
              <a:t>-кубы.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53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Кубическим комплексом K</a:t>
            </a:r>
            <a:r>
              <a:rPr lang="ru-RU" sz="2800" baseline="30000" dirty="0" smtClean="0"/>
              <a:t>0</a:t>
            </a:r>
            <a:r>
              <a:rPr lang="ru-RU" sz="2800" dirty="0" smtClean="0"/>
              <a:t>(</a:t>
            </a:r>
            <a:r>
              <a:rPr lang="ru-RU" sz="2800" dirty="0" err="1" smtClean="0"/>
              <a:t>f</a:t>
            </a:r>
            <a:r>
              <a:rPr lang="ru-RU" sz="2800" dirty="0" smtClean="0"/>
              <a:t>) булевой функции </a:t>
            </a:r>
            <a:r>
              <a:rPr lang="ru-RU" sz="2800" dirty="0" err="1" smtClean="0"/>
              <a:t>f</a:t>
            </a:r>
            <a:r>
              <a:rPr lang="ru-RU" sz="2800" dirty="0" smtClean="0"/>
              <a:t> называется множество 0-кубов этой функции.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В общем случае кубическим комплексом </a:t>
            </a:r>
            <a:r>
              <a:rPr lang="ru-RU" sz="2800" dirty="0" err="1" smtClean="0"/>
              <a:t>K</a:t>
            </a:r>
            <a:r>
              <a:rPr lang="ru-RU" sz="2800" baseline="30000" dirty="0" err="1" smtClean="0"/>
              <a:t>r</a:t>
            </a:r>
            <a:r>
              <a:rPr lang="ru-RU" sz="2800" dirty="0" smtClean="0"/>
              <a:t>(</a:t>
            </a:r>
            <a:r>
              <a:rPr lang="ru-RU" sz="2800" dirty="0" err="1" smtClean="0"/>
              <a:t>f</a:t>
            </a:r>
            <a:r>
              <a:rPr lang="ru-RU" sz="2800" dirty="0" smtClean="0"/>
              <a:t>) булевой функции </a:t>
            </a:r>
            <a:r>
              <a:rPr lang="ru-RU" sz="2800" dirty="0" err="1" smtClean="0"/>
              <a:t>f</a:t>
            </a:r>
            <a:r>
              <a:rPr lang="ru-RU" sz="2800" dirty="0" smtClean="0"/>
              <a:t> называется объединение множеств кубов максимальных размерности этой функции.</a:t>
            </a:r>
            <a:endParaRPr lang="en-US" sz="2800" dirty="0" smtClean="0"/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Куб, входящий в состав кубического комплекса K</a:t>
            </a:r>
            <a:r>
              <a:rPr lang="en-US" sz="2800" baseline="30000" dirty="0" smtClean="0"/>
              <a:t>r</a:t>
            </a:r>
            <a:r>
              <a:rPr lang="ru-RU" sz="2800" dirty="0" smtClean="0"/>
              <a:t>(</a:t>
            </a:r>
            <a:r>
              <a:rPr lang="ru-RU" sz="2800" dirty="0" err="1" smtClean="0"/>
              <a:t>f</a:t>
            </a:r>
            <a:r>
              <a:rPr lang="ru-RU" sz="2800" dirty="0" smtClean="0"/>
              <a:t>) называется максимальным, если он не вступает ни в одну операцию склеивания.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53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 smtClean="0"/>
              <a:t>Пример задания булевой функции от 3-х переменных кубическим комплексом размерности 0:</a:t>
            </a:r>
            <a:endParaRPr lang="ru-RU" sz="2400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53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0" y="985824"/>
          <a:ext cx="3124192" cy="3291840"/>
        </p:xfrm>
        <a:graphic>
          <a:graphicData uri="http://schemas.openxmlformats.org/drawingml/2006/table">
            <a:tbl>
              <a:tblPr/>
              <a:tblGrid>
                <a:gridCol w="781048"/>
                <a:gridCol w="781048"/>
                <a:gridCol w="781048"/>
                <a:gridCol w="781048"/>
              </a:tblGrid>
              <a:tr h="3619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ru-RU" sz="2400" b="0" baseline="-25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400" b="0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400" b="0" baseline="-2500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Y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3571868" y="928670"/>
          <a:ext cx="2143140" cy="259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5" name="Equation" r:id="rId4" imgW="965200" imgH="1168400" progId="Equation.DSMT4">
                  <p:embed/>
                </p:oleObj>
              </mc:Choice>
              <mc:Fallback>
                <p:oleObj name="Equation" r:id="rId4" imgW="965200" imgH="1168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928670"/>
                        <a:ext cx="2143140" cy="2594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9560" y="3609976"/>
            <a:ext cx="5024440" cy="307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Прямая со стрелкой 7"/>
          <p:cNvCxnSpPr/>
          <p:nvPr/>
        </p:nvCxnSpPr>
        <p:spPr>
          <a:xfrm rot="16200000" flipH="1">
            <a:off x="3536149" y="2750339"/>
            <a:ext cx="2214578" cy="157163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3124192" y="1619240"/>
            <a:ext cx="633416" cy="18097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786446" y="4572008"/>
            <a:ext cx="142876" cy="1428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429388" y="4929198"/>
            <a:ext cx="142876" cy="1428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6858016" y="5357826"/>
            <a:ext cx="142876" cy="1428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6429388" y="5715016"/>
            <a:ext cx="142876" cy="1428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6786578" y="4572008"/>
            <a:ext cx="142876" cy="1428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400" dirty="0" smtClean="0"/>
              <a:t>Для функции от трех переменных, геометрическим местом </a:t>
            </a:r>
            <a:r>
              <a:rPr lang="ru-RU" sz="2400" i="1" u="sng" dirty="0" smtClean="0"/>
              <a:t>0-куба является точка</a:t>
            </a:r>
            <a:r>
              <a:rPr lang="ru-RU" sz="2400" dirty="0" smtClean="0"/>
              <a:t> (если функция на этом наборе равна "1"), представляющая существенную вершину. Два соседних 0-куба являются концами какого-либо ребра.</a:t>
            </a:r>
          </a:p>
          <a:p>
            <a:pPr indent="457200"/>
            <a:r>
              <a:rPr lang="ru-RU" sz="2400" dirty="0" smtClean="0"/>
              <a:t>Геометрическим местом </a:t>
            </a:r>
            <a:r>
              <a:rPr lang="ru-RU" sz="2400" i="1" u="sng" dirty="0" smtClean="0"/>
              <a:t>1-куба является ребро</a:t>
            </a:r>
            <a:r>
              <a:rPr lang="ru-RU" sz="2400" dirty="0" smtClean="0"/>
              <a:t>, замыкаемое склеивающимися 0-кубами, образующими данный 1-куб. Два параллельных ребра, образующих грань, являются образами склеивающихся 1-кубов.</a:t>
            </a:r>
          </a:p>
          <a:p>
            <a:pPr indent="457200"/>
            <a:r>
              <a:rPr lang="ru-RU" sz="2400" dirty="0" smtClean="0"/>
              <a:t>В соответствии с этой геометрической интерпретацией </a:t>
            </a:r>
            <a:r>
              <a:rPr lang="ru-RU" sz="2400" i="1" u="sng" dirty="0" smtClean="0"/>
              <a:t>2-кубом является грань</a:t>
            </a:r>
            <a:r>
              <a:rPr lang="ru-RU" sz="2400" dirty="0" smtClean="0"/>
              <a:t>, образуемая парой параллельных ребер.</a:t>
            </a:r>
          </a:p>
          <a:p>
            <a:pPr indent="457200"/>
            <a:r>
              <a:rPr lang="ru-RU" sz="2400" dirty="0" smtClean="0"/>
              <a:t>Геометрическим образом 3-куба можно считать весь 3-х мерный куб.</a:t>
            </a:r>
            <a:endParaRPr lang="ru-RU" sz="2400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53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4643446"/>
            <a:ext cx="3619520" cy="198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53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64" y="1528752"/>
            <a:ext cx="8596360" cy="532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8441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0-куб		1-куб				2-куб		3-куб</a:t>
            </a:r>
            <a:endParaRPr lang="ru-RU" sz="28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228576" y="352408"/>
            <a:ext cx="4071960" cy="352903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rot="16200000" flipH="1">
            <a:off x="2128824" y="985824"/>
            <a:ext cx="3167080" cy="208122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5400000">
            <a:off x="3659976" y="1783548"/>
            <a:ext cx="3700484" cy="101918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22" idx="0"/>
          </p:cNvCxnSpPr>
          <p:nvPr/>
        </p:nvCxnSpPr>
        <p:spPr>
          <a:xfrm rot="16200000" flipH="1">
            <a:off x="7101383" y="990105"/>
            <a:ext cx="1200154" cy="10573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29454" y="1643050"/>
            <a:ext cx="164974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/>
              <a:t>з</a:t>
            </a:r>
            <a:r>
              <a:rPr kumimoji="0" lang="ru-RU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десь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 нет</a:t>
            </a:r>
          </a:p>
        </p:txBody>
      </p:sp>
      <p:sp>
        <p:nvSpPr>
          <p:cNvPr id="11" name="Овал 10"/>
          <p:cNvSpPr/>
          <p:nvPr/>
        </p:nvSpPr>
        <p:spPr>
          <a:xfrm>
            <a:off x="4286248" y="3857628"/>
            <a:ext cx="142876" cy="14287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4429124" y="3357562"/>
            <a:ext cx="642942" cy="5715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15319</TotalTime>
  <Words>1063</Words>
  <Application>Microsoft Office PowerPoint</Application>
  <PresentationFormat>Экран (4:3)</PresentationFormat>
  <Paragraphs>432</Paragraphs>
  <Slides>26</Slides>
  <Notes>26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Wingdings</vt:lpstr>
      <vt:lpstr>Times New Roman</vt:lpstr>
      <vt:lpstr>1_Палитра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SPIIRAS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KE</cp:lastModifiedBy>
  <cp:revision>964</cp:revision>
  <cp:lastPrinted>2002-06-14T06:50:34Z</cp:lastPrinted>
  <dcterms:created xsi:type="dcterms:W3CDTF">2000-07-05T10:59:49Z</dcterms:created>
  <dcterms:modified xsi:type="dcterms:W3CDTF">2019-12-26T10:48:42Z</dcterms:modified>
</cp:coreProperties>
</file>