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53"/>
  </p:notesMasterIdLst>
  <p:handoutMasterIdLst>
    <p:handoutMasterId r:id="rId54"/>
  </p:handoutMasterIdLst>
  <p:sldIdLst>
    <p:sldId id="420" r:id="rId2"/>
    <p:sldId id="423" r:id="rId3"/>
    <p:sldId id="424" r:id="rId4"/>
    <p:sldId id="422" r:id="rId5"/>
    <p:sldId id="426" r:id="rId6"/>
    <p:sldId id="425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66" r:id="rId17"/>
    <p:sldId id="436" r:id="rId18"/>
    <p:sldId id="437" r:id="rId19"/>
    <p:sldId id="438" r:id="rId20"/>
    <p:sldId id="439" r:id="rId21"/>
    <p:sldId id="440" r:id="rId22"/>
    <p:sldId id="467" r:id="rId23"/>
    <p:sldId id="473" r:id="rId24"/>
    <p:sldId id="474" r:id="rId25"/>
    <p:sldId id="475" r:id="rId26"/>
    <p:sldId id="476" r:id="rId27"/>
    <p:sldId id="477" r:id="rId28"/>
    <p:sldId id="478" r:id="rId29"/>
    <p:sldId id="480" r:id="rId30"/>
    <p:sldId id="479" r:id="rId31"/>
    <p:sldId id="452" r:id="rId32"/>
    <p:sldId id="481" r:id="rId33"/>
    <p:sldId id="482" r:id="rId34"/>
    <p:sldId id="483" r:id="rId35"/>
    <p:sldId id="453" r:id="rId36"/>
    <p:sldId id="454" r:id="rId37"/>
    <p:sldId id="455" r:id="rId38"/>
    <p:sldId id="484" r:id="rId39"/>
    <p:sldId id="456" r:id="rId40"/>
    <p:sldId id="457" r:id="rId41"/>
    <p:sldId id="459" r:id="rId42"/>
    <p:sldId id="485" r:id="rId43"/>
    <p:sldId id="458" r:id="rId44"/>
    <p:sldId id="460" r:id="rId45"/>
    <p:sldId id="461" r:id="rId46"/>
    <p:sldId id="462" r:id="rId47"/>
    <p:sldId id="486" r:id="rId48"/>
    <p:sldId id="463" r:id="rId49"/>
    <p:sldId id="464" r:id="rId50"/>
    <p:sldId id="465" r:id="rId51"/>
    <p:sldId id="411" r:id="rId52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D7"/>
    <a:srgbClr val="F7DFE5"/>
    <a:srgbClr val="F2E4EA"/>
    <a:srgbClr val="0000FF"/>
    <a:srgbClr val="1E4396"/>
    <a:srgbClr val="663300"/>
    <a:srgbClr val="7DFBB0"/>
    <a:srgbClr val="8893A0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8481" autoAdjust="0"/>
  </p:normalViewPr>
  <p:slideViewPr>
    <p:cSldViewPr>
      <p:cViewPr>
        <p:scale>
          <a:sx n="80" d="100"/>
          <a:sy n="80" d="100"/>
        </p:scale>
        <p:origin x="-499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98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111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50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51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000" i="1" dirty="0" smtClean="0"/>
              <a:t> </a:t>
            </a:r>
            <a:r>
              <a:rPr lang="ru-RU" sz="2800" dirty="0"/>
              <a:t>Любую булеву функцию в аналитической форме (в том числе и в канонических формах) можно представить множеством (конечным) эквивалентных </a:t>
            </a:r>
            <a:r>
              <a:rPr lang="ru-RU" sz="2800" dirty="0" smtClean="0"/>
              <a:t>выражений.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При </a:t>
            </a:r>
            <a:r>
              <a:rPr lang="ru-RU" sz="2800" dirty="0"/>
              <a:t>использовании математического аппарата булевой алгебры для проектирования цифровых схем важно получить </a:t>
            </a:r>
            <a:r>
              <a:rPr lang="ru-RU" sz="2800" u="sng" dirty="0"/>
              <a:t>самую короткую аналитическую форму записи </a:t>
            </a:r>
            <a:r>
              <a:rPr lang="ru-RU" sz="2800" u="sng" dirty="0" smtClean="0"/>
              <a:t>функции</a:t>
            </a:r>
            <a:r>
              <a:rPr lang="ru-RU" sz="2800" dirty="0" smtClean="0"/>
              <a:t>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Это </a:t>
            </a:r>
            <a:r>
              <a:rPr lang="ru-RU" sz="2800" dirty="0"/>
              <a:t>позволит получить цифровую схему для реализации этой функции с минимальными аппаратными </a:t>
            </a:r>
            <a:r>
              <a:rPr lang="ru-RU" sz="2800" dirty="0" smtClean="0"/>
              <a:t>затратами</a:t>
            </a:r>
            <a:endParaRPr lang="ru-RU" sz="28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Рассмотрим методы </a:t>
            </a:r>
            <a:r>
              <a:rPr lang="ru-RU" sz="2800" dirty="0" err="1" smtClean="0"/>
              <a:t>Квайна─Мак-Класски</a:t>
            </a:r>
            <a:r>
              <a:rPr lang="ru-RU" sz="2800" dirty="0" smtClean="0"/>
              <a:t>, </a:t>
            </a:r>
            <a:r>
              <a:rPr lang="ru-RU" sz="2800" dirty="0" err="1" smtClean="0"/>
              <a:t>импликантных</a:t>
            </a:r>
            <a:r>
              <a:rPr lang="ru-RU" sz="2800" dirty="0" smtClean="0"/>
              <a:t> таблиц и алгоритм Петрика на примере нахождения МДНФ функции </a:t>
            </a:r>
            <a:r>
              <a:rPr lang="en-US" sz="2800" dirty="0" smtClean="0"/>
              <a:t>Y (X</a:t>
            </a:r>
            <a:r>
              <a:rPr lang="en-US" sz="2800" b="1" baseline="-25000" dirty="0" smtClean="0"/>
              <a:t>1</a:t>
            </a:r>
            <a:r>
              <a:rPr lang="ru-RU" sz="2800" b="1" baseline="-25000" dirty="0" smtClean="0"/>
              <a:t>,</a:t>
            </a:r>
            <a:r>
              <a:rPr lang="en-US" sz="2800" dirty="0" smtClean="0"/>
              <a:t>X</a:t>
            </a:r>
            <a:r>
              <a:rPr lang="en-US" sz="2800" b="1" baseline="-25000" dirty="0" smtClean="0"/>
              <a:t>2</a:t>
            </a:r>
            <a:r>
              <a:rPr lang="ru-RU" sz="2800" b="1" baseline="-25000" dirty="0" smtClean="0"/>
              <a:t>,</a:t>
            </a:r>
            <a:r>
              <a:rPr lang="en-US" sz="2800" dirty="0" smtClean="0"/>
              <a:t>X</a:t>
            </a:r>
            <a:r>
              <a:rPr lang="en-US" sz="2800" b="1" baseline="-25000" dirty="0" smtClean="0"/>
              <a:t>3</a:t>
            </a:r>
            <a:r>
              <a:rPr lang="ru-RU" sz="2800" b="1" baseline="-25000" dirty="0" smtClean="0"/>
              <a:t>,</a:t>
            </a:r>
            <a:r>
              <a:rPr lang="en-US" sz="2800" dirty="0" smtClean="0"/>
              <a:t>X</a:t>
            </a:r>
            <a:r>
              <a:rPr lang="ru-RU" sz="2800" b="1" baseline="-25000" dirty="0" smtClean="0"/>
              <a:t>4</a:t>
            </a:r>
            <a:r>
              <a:rPr lang="en-US" sz="2800" dirty="0" smtClean="0"/>
              <a:t>)</a:t>
            </a:r>
            <a:r>
              <a:rPr lang="ru-RU" sz="2800" dirty="0" smtClean="0"/>
              <a:t>. Функция задана таблицей.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85854" y="1928802"/>
          <a:ext cx="3286145" cy="4786350"/>
        </p:xfrm>
        <a:graphic>
          <a:graphicData uri="http://schemas.openxmlformats.org/drawingml/2006/table">
            <a:tbl>
              <a:tblPr/>
              <a:tblGrid>
                <a:gridCol w="657229"/>
                <a:gridCol w="657229"/>
                <a:gridCol w="657229"/>
                <a:gridCol w="657229"/>
                <a:gridCol w="657229"/>
              </a:tblGrid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16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6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16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6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16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6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1600" b="1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6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16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/>
              <a:t>Шаг 1.</a:t>
            </a:r>
            <a:r>
              <a:rPr lang="ru-RU" sz="2800" dirty="0" smtClean="0"/>
              <a:t> Записываем СДНФ функции:</a:t>
            </a:r>
            <a:endParaRPr lang="ru-RU" sz="2800" dirty="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857232"/>
            <a:ext cx="83710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/>
              <a:t>Шаг 2.</a:t>
            </a:r>
            <a:r>
              <a:rPr lang="ru-RU" sz="2800" dirty="0" smtClean="0"/>
              <a:t> Находим </a:t>
            </a:r>
            <a:r>
              <a:rPr lang="ru-RU" sz="2800" dirty="0" err="1" smtClean="0"/>
              <a:t>СкДНФ</a:t>
            </a:r>
            <a:r>
              <a:rPr lang="ru-RU" sz="2800" dirty="0" smtClean="0"/>
              <a:t> с использованием метода </a:t>
            </a:r>
            <a:r>
              <a:rPr lang="ru-RU" sz="2800" dirty="0" err="1" smtClean="0"/>
              <a:t>Квайна─Мак-Класски</a:t>
            </a:r>
            <a:r>
              <a:rPr lang="ru-RU" sz="2800" dirty="0" smtClean="0"/>
              <a:t>.</a:t>
            </a:r>
          </a:p>
          <a:p>
            <a:pPr indent="457200"/>
            <a:r>
              <a:rPr lang="ru-RU" sz="2800" dirty="0" smtClean="0"/>
              <a:t>Метод </a:t>
            </a:r>
            <a:r>
              <a:rPr lang="ru-RU" sz="2800" dirty="0" err="1" smtClean="0"/>
              <a:t>Квайна─Мак-Класски</a:t>
            </a:r>
            <a:r>
              <a:rPr lang="ru-RU" sz="2800" dirty="0" smtClean="0"/>
              <a:t> состоит в следующем. </a:t>
            </a:r>
            <a:r>
              <a:rPr lang="ru-RU" sz="2800" b="1" dirty="0" err="1" smtClean="0"/>
              <a:t>Мак-Класски</a:t>
            </a:r>
            <a:r>
              <a:rPr lang="ru-RU" sz="2800" dirty="0" smtClean="0"/>
              <a:t> предложил для нахождения </a:t>
            </a:r>
            <a:r>
              <a:rPr lang="ru-RU" sz="2800" dirty="0" err="1" smtClean="0"/>
              <a:t>СкДНФ</a:t>
            </a:r>
            <a:r>
              <a:rPr lang="ru-RU" sz="2800" dirty="0" smtClean="0"/>
              <a:t> произвести в СДНФ все возможные операции неполного склеивания и поглощения:</a:t>
            </a:r>
            <a:endParaRPr lang="ru-RU" sz="2800" dirty="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0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928934"/>
            <a:ext cx="892192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u="sng" dirty="0" smtClean="0"/>
              <a:t>Процесс итеративен</a:t>
            </a:r>
            <a:r>
              <a:rPr lang="ru-RU" sz="2800" dirty="0" smtClean="0"/>
              <a:t>.</a:t>
            </a:r>
          </a:p>
          <a:p>
            <a:pPr indent="457200"/>
            <a:r>
              <a:rPr lang="ru-RU" sz="2800" dirty="0" smtClean="0"/>
              <a:t>На первом шаге вначале производятся все возможные операции неполного склеивания </a:t>
            </a:r>
            <a:r>
              <a:rPr lang="ru-RU" sz="2800" dirty="0" err="1" smtClean="0"/>
              <a:t>конституент</a:t>
            </a:r>
            <a:r>
              <a:rPr lang="ru-RU" sz="2800" dirty="0" smtClean="0"/>
              <a:t> единицы функции, а затем все возможные операции поглощения.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На втором шаге начале производятся все возможные операции неполного склеивания полученных на первом шаге конъюнкций, а затем все возможные операции поглощения. И так далее.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Процесс завершается, когда на очередном шаге нельзя выполнить ни одной операции склеивания. </a:t>
            </a:r>
            <a:endParaRPr lang="ru-RU" sz="2800" dirty="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dirty="0" err="1" smtClean="0"/>
              <a:t>Квайн</a:t>
            </a:r>
            <a:r>
              <a:rPr lang="ru-RU" sz="2800" dirty="0" smtClean="0"/>
              <a:t> усовершенствовал этот метод, предложив изначально упорядочивать </a:t>
            </a:r>
            <a:r>
              <a:rPr lang="ru-RU" sz="2800" dirty="0" err="1" smtClean="0"/>
              <a:t>конституенты</a:t>
            </a:r>
            <a:r>
              <a:rPr lang="ru-RU" sz="2800" dirty="0" smtClean="0"/>
              <a:t> "</a:t>
            </a:r>
            <a:r>
              <a:rPr lang="en-US" sz="2800" dirty="0" smtClean="0"/>
              <a:t>1</a:t>
            </a:r>
            <a:r>
              <a:rPr lang="ru-RU" sz="2800" dirty="0" smtClean="0"/>
              <a:t>", а затем и получаемые конъюнкции</a:t>
            </a:r>
            <a:r>
              <a:rPr lang="en-US" sz="2800" dirty="0" smtClean="0"/>
              <a:t> (</a:t>
            </a:r>
            <a:r>
              <a:rPr lang="ru-RU" sz="2800" dirty="0" smtClean="0"/>
              <a:t>результат склеивания</a:t>
            </a:r>
            <a:r>
              <a:rPr lang="en-US" sz="2800" dirty="0" smtClean="0"/>
              <a:t>)</a:t>
            </a:r>
            <a:r>
              <a:rPr lang="ru-RU" sz="2800" dirty="0" smtClean="0"/>
              <a:t> по количеству отрицаний аргументов в них.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Это приводит к сокращению числа рассматриваемых переборов склеиваемых пар.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Конъюнкции, оставшиеся </a:t>
            </a:r>
            <a:r>
              <a:rPr lang="ru-RU" sz="2800" dirty="0" err="1" smtClean="0"/>
              <a:t>непоглощенными</a:t>
            </a:r>
            <a:r>
              <a:rPr lang="ru-RU" sz="2800" dirty="0" smtClean="0"/>
              <a:t> на последнем шаге (это могут быть и </a:t>
            </a:r>
            <a:r>
              <a:rPr lang="ru-RU" sz="2800" dirty="0" err="1" smtClean="0"/>
              <a:t>конституенты</a:t>
            </a:r>
            <a:r>
              <a:rPr lang="ru-RU" sz="2800" dirty="0" smtClean="0"/>
              <a:t> "1") это и  есть все простые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функции.</a:t>
            </a:r>
          </a:p>
          <a:p>
            <a:pPr indent="457200"/>
            <a:r>
              <a:rPr lang="ru-RU" sz="2800" dirty="0" smtClean="0"/>
              <a:t>Взяв дизъюнкцию простых </a:t>
            </a:r>
            <a:r>
              <a:rPr lang="ru-RU" sz="2800" dirty="0" err="1" smtClean="0"/>
              <a:t>импликант</a:t>
            </a:r>
            <a:r>
              <a:rPr lang="ru-RU" sz="2800" dirty="0" smtClean="0"/>
              <a:t>, получим </a:t>
            </a:r>
            <a:r>
              <a:rPr lang="ru-RU" sz="2800" dirty="0" err="1" smtClean="0"/>
              <a:t>СкДНФ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14488"/>
            <a:ext cx="89219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Прямоугольник 16"/>
          <p:cNvSpPr/>
          <p:nvPr/>
        </p:nvSpPr>
        <p:spPr>
          <a:xfrm>
            <a:off x="0" y="50004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Еще раз напоминаю операции неполного склеивания и поглощения:</a:t>
            </a:r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"/>
            <a:ext cx="5786478" cy="21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14554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Дуга 6"/>
          <p:cNvSpPr/>
          <p:nvPr/>
        </p:nvSpPr>
        <p:spPr>
          <a:xfrm>
            <a:off x="357158" y="2786058"/>
            <a:ext cx="214314" cy="342896"/>
          </a:xfrm>
          <a:prstGeom prst="arc">
            <a:avLst>
              <a:gd name="adj1" fmla="val 5498385"/>
              <a:gd name="adj2" fmla="val 16557427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/>
          <p:cNvSpPr/>
          <p:nvPr/>
        </p:nvSpPr>
        <p:spPr>
          <a:xfrm>
            <a:off x="428596" y="3286124"/>
            <a:ext cx="214314" cy="485772"/>
          </a:xfrm>
          <a:prstGeom prst="arc">
            <a:avLst>
              <a:gd name="adj1" fmla="val 5498385"/>
              <a:gd name="adj2" fmla="val 16557427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>
            <a:off x="428596" y="4000504"/>
            <a:ext cx="142876" cy="1057276"/>
          </a:xfrm>
          <a:prstGeom prst="arc">
            <a:avLst>
              <a:gd name="adj1" fmla="val 5498385"/>
              <a:gd name="adj2" fmla="val 16557427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>
            <a:off x="357158" y="5286388"/>
            <a:ext cx="214314" cy="500066"/>
          </a:xfrm>
          <a:prstGeom prst="arc">
            <a:avLst>
              <a:gd name="adj1" fmla="val 5498385"/>
              <a:gd name="adj2" fmla="val 16557427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>
            <a:off x="357158" y="5857892"/>
            <a:ext cx="214314" cy="342896"/>
          </a:xfrm>
          <a:prstGeom prst="arc">
            <a:avLst>
              <a:gd name="adj1" fmla="val 5498385"/>
              <a:gd name="adj2" fmla="val 16557427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2214554"/>
            <a:ext cx="330812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единительная линия 13"/>
          <p:cNvCxnSpPr/>
          <p:nvPr/>
        </p:nvCxnSpPr>
        <p:spPr>
          <a:xfrm rot="5400000">
            <a:off x="2822563" y="4678371"/>
            <a:ext cx="364333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108447" y="4678371"/>
            <a:ext cx="364333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5465769" y="4678371"/>
            <a:ext cx="364333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6200000" flipH="1">
            <a:off x="3683787" y="2531263"/>
            <a:ext cx="642942" cy="952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143636" y="3643314"/>
            <a:ext cx="26038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упорядоченные</a:t>
            </a:r>
          </a:p>
          <a:p>
            <a:r>
              <a:rPr lang="ru-RU" sz="2400" dirty="0" err="1" smtClean="0"/>
              <a:t>конституенты</a:t>
            </a:r>
            <a:r>
              <a:rPr lang="ru-RU" sz="2400" dirty="0" smtClean="0"/>
              <a:t> "1"</a:t>
            </a:r>
            <a:endParaRPr lang="ru-RU" sz="2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rot="10800000">
            <a:off x="4000496" y="4000504"/>
            <a:ext cx="207170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14117" y="38377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 </a:t>
            </a:r>
            <a:r>
              <a:rPr lang="ru-RU" sz="2400" dirty="0" err="1" smtClean="0"/>
              <a:t>конституент</a:t>
            </a:r>
            <a:r>
              <a:rPr lang="ru-RU" sz="2400" dirty="0" smtClean="0"/>
              <a:t> "1")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14117" y="44624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Рассмотрим пример для функции </a:t>
            </a:r>
            <a:r>
              <a:rPr lang="en-US" sz="2400" dirty="0"/>
              <a:t>Y= f (x</a:t>
            </a:r>
            <a:r>
              <a:rPr lang="en-US" sz="2400" baseline="-25000" dirty="0"/>
              <a:t>1</a:t>
            </a:r>
            <a:r>
              <a:rPr lang="ru-RU" sz="2400" dirty="0"/>
              <a:t>,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ru-RU" sz="2400" dirty="0"/>
              <a:t>,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)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6112"/>
              </p:ext>
            </p:extLst>
          </p:nvPr>
        </p:nvGraphicFramePr>
        <p:xfrm>
          <a:off x="539552" y="731043"/>
          <a:ext cx="1990736" cy="2743200"/>
        </p:xfrm>
        <a:graphic>
          <a:graphicData uri="http://schemas.openxmlformats.org/drawingml/2006/table">
            <a:tbl>
              <a:tblPr/>
              <a:tblGrid>
                <a:gridCol w="497684"/>
                <a:gridCol w="497684"/>
                <a:gridCol w="497684"/>
                <a:gridCol w="497684"/>
              </a:tblGrid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rot="10800000" flipV="1">
            <a:off x="2571736" y="357166"/>
            <a:ext cx="2428892" cy="150019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>
            <a:off x="3250397" y="750075"/>
            <a:ext cx="2857520" cy="235745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357430"/>
            <a:ext cx="2905131" cy="62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Прямоугольник 15"/>
          <p:cNvSpPr/>
          <p:nvPr/>
        </p:nvSpPr>
        <p:spPr>
          <a:xfrm>
            <a:off x="5786414" y="1643050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минимальная форма</a:t>
            </a:r>
          </a:p>
        </p:txBody>
      </p:sp>
      <p:cxnSp>
        <p:nvCxnSpPr>
          <p:cNvPr id="11" name="Прямая со стрелкой 10"/>
          <p:cNvCxnSpPr>
            <a:endCxn id="169990" idx="0"/>
          </p:cNvCxnSpPr>
          <p:nvPr/>
        </p:nvCxnSpPr>
        <p:spPr>
          <a:xfrm rot="16200000" flipH="1">
            <a:off x="5941225" y="845329"/>
            <a:ext cx="1857388" cy="11668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/>
          <p:cNvGrpSpPr/>
          <p:nvPr/>
        </p:nvGrpSpPr>
        <p:grpSpPr>
          <a:xfrm>
            <a:off x="0" y="3643314"/>
            <a:ext cx="8667769" cy="647700"/>
            <a:chOff x="0" y="3643314"/>
            <a:chExt cx="8667769" cy="647700"/>
          </a:xfrm>
        </p:grpSpPr>
        <p:pic>
          <p:nvPicPr>
            <p:cNvPr id="16998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3714752"/>
              <a:ext cx="710483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0209" name="Picture 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3857628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0210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286644" y="3643314"/>
              <a:ext cx="138112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0211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715272" y="3714752"/>
              <a:ext cx="371475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5270486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2500306"/>
            <a:ext cx="221457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2500306"/>
            <a:ext cx="221457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Группа 16"/>
          <p:cNvGrpSpPr/>
          <p:nvPr/>
        </p:nvGrpSpPr>
        <p:grpSpPr>
          <a:xfrm>
            <a:off x="4429198" y="2784081"/>
            <a:ext cx="2231034" cy="364686"/>
            <a:chOff x="5665117" y="3359335"/>
            <a:chExt cx="1355155" cy="364686"/>
          </a:xfrm>
          <a:solidFill>
            <a:schemeClr val="tx2">
              <a:lumMod val="20000"/>
              <a:lumOff val="80000"/>
              <a:alpha val="0"/>
            </a:schemeClr>
          </a:solidFill>
        </p:grpSpPr>
        <p:sp>
          <p:nvSpPr>
            <p:cNvPr id="2" name="Прямоугольник 1"/>
            <p:cNvSpPr/>
            <p:nvPr/>
          </p:nvSpPr>
          <p:spPr>
            <a:xfrm>
              <a:off x="5665117" y="3359335"/>
              <a:ext cx="116861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   3-6           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4</a:t>
              </a:r>
              <a:endParaRPr lang="ru-RU" sz="1600" baseline="-25000" dirty="0"/>
            </a:p>
          </p:txBody>
        </p:sp>
        <p:cxnSp>
          <p:nvCxnSpPr>
            <p:cNvPr id="4" name="Прямая соединительная линия 3"/>
            <p:cNvCxnSpPr/>
            <p:nvPr/>
          </p:nvCxnSpPr>
          <p:spPr>
            <a:xfrm>
              <a:off x="6514063" y="3435088"/>
              <a:ext cx="62391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6626626" y="3435088"/>
              <a:ext cx="8851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156176" y="3365090"/>
              <a:ext cx="0" cy="35893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5719822" y="3359335"/>
              <a:ext cx="1300450" cy="36468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243060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2500306"/>
            <a:ext cx="221457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Группа 16"/>
          <p:cNvGrpSpPr/>
          <p:nvPr/>
        </p:nvGrpSpPr>
        <p:grpSpPr>
          <a:xfrm>
            <a:off x="4429198" y="2784081"/>
            <a:ext cx="2231034" cy="364686"/>
            <a:chOff x="5665117" y="3359335"/>
            <a:chExt cx="1355155" cy="364686"/>
          </a:xfrm>
          <a:solidFill>
            <a:schemeClr val="tx2">
              <a:lumMod val="20000"/>
              <a:lumOff val="80000"/>
              <a:alpha val="0"/>
            </a:schemeClr>
          </a:solidFill>
        </p:grpSpPr>
        <p:sp>
          <p:nvSpPr>
            <p:cNvPr id="2" name="Прямоугольник 1"/>
            <p:cNvSpPr/>
            <p:nvPr/>
          </p:nvSpPr>
          <p:spPr>
            <a:xfrm>
              <a:off x="5665117" y="3359335"/>
              <a:ext cx="116861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   3-6           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4</a:t>
              </a:r>
              <a:endParaRPr lang="ru-RU" sz="1600" baseline="-25000" dirty="0"/>
            </a:p>
          </p:txBody>
        </p:sp>
        <p:cxnSp>
          <p:nvCxnSpPr>
            <p:cNvPr id="4" name="Прямая соединительная линия 3"/>
            <p:cNvCxnSpPr/>
            <p:nvPr/>
          </p:nvCxnSpPr>
          <p:spPr>
            <a:xfrm>
              <a:off x="6514063" y="3435088"/>
              <a:ext cx="62391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6626626" y="3435088"/>
              <a:ext cx="8851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156176" y="3365090"/>
              <a:ext cx="0" cy="35893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5719822" y="3359335"/>
              <a:ext cx="1300450" cy="36468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131710"/>
            <a:ext cx="2210511" cy="3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405899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2500306"/>
            <a:ext cx="221457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Группа 16"/>
          <p:cNvGrpSpPr/>
          <p:nvPr/>
        </p:nvGrpSpPr>
        <p:grpSpPr>
          <a:xfrm>
            <a:off x="4429198" y="2784081"/>
            <a:ext cx="2231034" cy="364686"/>
            <a:chOff x="5665117" y="3359335"/>
            <a:chExt cx="1355155" cy="364686"/>
          </a:xfrm>
          <a:solidFill>
            <a:schemeClr val="tx2">
              <a:lumMod val="20000"/>
              <a:lumOff val="80000"/>
              <a:alpha val="0"/>
            </a:schemeClr>
          </a:solidFill>
        </p:grpSpPr>
        <p:sp>
          <p:nvSpPr>
            <p:cNvPr id="2" name="Прямоугольник 1"/>
            <p:cNvSpPr/>
            <p:nvPr/>
          </p:nvSpPr>
          <p:spPr>
            <a:xfrm>
              <a:off x="5665117" y="3359335"/>
              <a:ext cx="116861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   3-6           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4</a:t>
              </a:r>
              <a:endParaRPr lang="ru-RU" sz="1600" baseline="-25000" dirty="0"/>
            </a:p>
          </p:txBody>
        </p:sp>
        <p:cxnSp>
          <p:nvCxnSpPr>
            <p:cNvPr id="4" name="Прямая соединительная линия 3"/>
            <p:cNvCxnSpPr/>
            <p:nvPr/>
          </p:nvCxnSpPr>
          <p:spPr>
            <a:xfrm>
              <a:off x="6514063" y="3435088"/>
              <a:ext cx="62391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6626626" y="3435088"/>
              <a:ext cx="8851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156176" y="3365090"/>
              <a:ext cx="0" cy="35893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5719822" y="3359335"/>
              <a:ext cx="1300450" cy="36468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131710"/>
            <a:ext cx="2210511" cy="3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91" y="3501008"/>
            <a:ext cx="2159841" cy="36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31816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2500306"/>
            <a:ext cx="221457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Группа 16"/>
          <p:cNvGrpSpPr/>
          <p:nvPr/>
        </p:nvGrpSpPr>
        <p:grpSpPr>
          <a:xfrm>
            <a:off x="4429198" y="2784081"/>
            <a:ext cx="2231034" cy="364686"/>
            <a:chOff x="5665117" y="3359335"/>
            <a:chExt cx="1355155" cy="364686"/>
          </a:xfrm>
          <a:solidFill>
            <a:schemeClr val="tx2">
              <a:lumMod val="20000"/>
              <a:lumOff val="80000"/>
              <a:alpha val="0"/>
            </a:schemeClr>
          </a:solidFill>
        </p:grpSpPr>
        <p:sp>
          <p:nvSpPr>
            <p:cNvPr id="2" name="Прямоугольник 1"/>
            <p:cNvSpPr/>
            <p:nvPr/>
          </p:nvSpPr>
          <p:spPr>
            <a:xfrm>
              <a:off x="5665117" y="3359335"/>
              <a:ext cx="116861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   3-6           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4</a:t>
              </a:r>
              <a:endParaRPr lang="ru-RU" sz="1600" baseline="-25000" dirty="0"/>
            </a:p>
          </p:txBody>
        </p:sp>
        <p:cxnSp>
          <p:nvCxnSpPr>
            <p:cNvPr id="4" name="Прямая соединительная линия 3"/>
            <p:cNvCxnSpPr/>
            <p:nvPr/>
          </p:nvCxnSpPr>
          <p:spPr>
            <a:xfrm>
              <a:off x="6514063" y="3435088"/>
              <a:ext cx="62391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6626626" y="3435088"/>
              <a:ext cx="8851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156176" y="3365090"/>
              <a:ext cx="0" cy="35893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5719822" y="3359335"/>
              <a:ext cx="1300450" cy="36468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131710"/>
            <a:ext cx="2210511" cy="3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12" y="3473102"/>
            <a:ext cx="2159841" cy="36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813436"/>
            <a:ext cx="221051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410770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2500306"/>
            <a:ext cx="221457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Группа 16"/>
          <p:cNvGrpSpPr/>
          <p:nvPr/>
        </p:nvGrpSpPr>
        <p:grpSpPr>
          <a:xfrm>
            <a:off x="4429198" y="2784081"/>
            <a:ext cx="2231034" cy="364686"/>
            <a:chOff x="5665117" y="3359335"/>
            <a:chExt cx="1355155" cy="364686"/>
          </a:xfrm>
          <a:solidFill>
            <a:schemeClr val="tx2">
              <a:lumMod val="20000"/>
              <a:lumOff val="80000"/>
              <a:alpha val="0"/>
            </a:schemeClr>
          </a:solidFill>
        </p:grpSpPr>
        <p:sp>
          <p:nvSpPr>
            <p:cNvPr id="2" name="Прямоугольник 1"/>
            <p:cNvSpPr/>
            <p:nvPr/>
          </p:nvSpPr>
          <p:spPr>
            <a:xfrm>
              <a:off x="5665117" y="3359335"/>
              <a:ext cx="116861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   3-6           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4</a:t>
              </a:r>
              <a:endParaRPr lang="ru-RU" sz="1600" baseline="-25000" dirty="0"/>
            </a:p>
          </p:txBody>
        </p:sp>
        <p:cxnSp>
          <p:nvCxnSpPr>
            <p:cNvPr id="4" name="Прямая соединительная линия 3"/>
            <p:cNvCxnSpPr/>
            <p:nvPr/>
          </p:nvCxnSpPr>
          <p:spPr>
            <a:xfrm>
              <a:off x="6514063" y="3435088"/>
              <a:ext cx="62391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6626626" y="3435088"/>
              <a:ext cx="8851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156176" y="3365090"/>
              <a:ext cx="0" cy="35893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5719822" y="3359335"/>
              <a:ext cx="1300450" cy="36468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131710"/>
            <a:ext cx="2210511" cy="3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12" y="3473102"/>
            <a:ext cx="2159841" cy="36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813436"/>
            <a:ext cx="221051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991" y="4192998"/>
            <a:ext cx="222214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930860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2500306"/>
            <a:ext cx="221457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Группа 16"/>
          <p:cNvGrpSpPr/>
          <p:nvPr/>
        </p:nvGrpSpPr>
        <p:grpSpPr>
          <a:xfrm>
            <a:off x="4429198" y="2784081"/>
            <a:ext cx="2231034" cy="364686"/>
            <a:chOff x="5665117" y="3359335"/>
            <a:chExt cx="1355155" cy="364686"/>
          </a:xfrm>
          <a:solidFill>
            <a:schemeClr val="tx2">
              <a:lumMod val="20000"/>
              <a:lumOff val="80000"/>
              <a:alpha val="0"/>
            </a:schemeClr>
          </a:solidFill>
        </p:grpSpPr>
        <p:sp>
          <p:nvSpPr>
            <p:cNvPr id="2" name="Прямоугольник 1"/>
            <p:cNvSpPr/>
            <p:nvPr/>
          </p:nvSpPr>
          <p:spPr>
            <a:xfrm>
              <a:off x="5665117" y="3359335"/>
              <a:ext cx="116861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   3-6           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4</a:t>
              </a:r>
              <a:endParaRPr lang="ru-RU" sz="1600" baseline="-25000" dirty="0"/>
            </a:p>
          </p:txBody>
        </p:sp>
        <p:cxnSp>
          <p:nvCxnSpPr>
            <p:cNvPr id="4" name="Прямая соединительная линия 3"/>
            <p:cNvCxnSpPr/>
            <p:nvPr/>
          </p:nvCxnSpPr>
          <p:spPr>
            <a:xfrm>
              <a:off x="6514063" y="3435088"/>
              <a:ext cx="62391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6626626" y="3435088"/>
              <a:ext cx="8851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156176" y="3365090"/>
              <a:ext cx="0" cy="35893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5719822" y="3359335"/>
              <a:ext cx="1300450" cy="36468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131710"/>
            <a:ext cx="2210511" cy="3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12" y="3473102"/>
            <a:ext cx="2159841" cy="36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813436"/>
            <a:ext cx="221051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991" y="4192998"/>
            <a:ext cx="222214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4514860"/>
            <a:ext cx="223268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Прямоугольник 22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206910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042"/>
            <a:ext cx="35643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2214578" cy="9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2214578" cy="37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1785926"/>
            <a:ext cx="2192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143116"/>
            <a:ext cx="218009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2500306"/>
            <a:ext cx="221457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Группа 16"/>
          <p:cNvGrpSpPr/>
          <p:nvPr/>
        </p:nvGrpSpPr>
        <p:grpSpPr>
          <a:xfrm>
            <a:off x="4429198" y="2784081"/>
            <a:ext cx="2231034" cy="364686"/>
            <a:chOff x="5665117" y="3359335"/>
            <a:chExt cx="1355155" cy="364686"/>
          </a:xfrm>
          <a:solidFill>
            <a:schemeClr val="tx2">
              <a:lumMod val="20000"/>
              <a:lumOff val="80000"/>
              <a:alpha val="0"/>
            </a:schemeClr>
          </a:solidFill>
        </p:grpSpPr>
        <p:sp>
          <p:nvSpPr>
            <p:cNvPr id="2" name="Прямоугольник 1"/>
            <p:cNvSpPr/>
            <p:nvPr/>
          </p:nvSpPr>
          <p:spPr>
            <a:xfrm>
              <a:off x="5665117" y="3359335"/>
              <a:ext cx="116861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   3-6           X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X</a:t>
              </a:r>
              <a:r>
                <a:rPr lang="en-US" sz="1600" baseline="-25000" dirty="0" smtClean="0"/>
                <a:t>4</a:t>
              </a:r>
              <a:endParaRPr lang="ru-RU" sz="1600" baseline="-25000" dirty="0"/>
            </a:p>
          </p:txBody>
        </p:sp>
        <p:cxnSp>
          <p:nvCxnSpPr>
            <p:cNvPr id="4" name="Прямая соединительная линия 3"/>
            <p:cNvCxnSpPr/>
            <p:nvPr/>
          </p:nvCxnSpPr>
          <p:spPr>
            <a:xfrm>
              <a:off x="6514063" y="3435088"/>
              <a:ext cx="62391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6626626" y="3435088"/>
              <a:ext cx="8851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156176" y="3365090"/>
              <a:ext cx="0" cy="35893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5719822" y="3359335"/>
              <a:ext cx="1300450" cy="36468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131710"/>
            <a:ext cx="2210511" cy="3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12" y="3473102"/>
            <a:ext cx="2159841" cy="36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3813436"/>
            <a:ext cx="221051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991" y="4192998"/>
            <a:ext cx="222214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9" y="4514860"/>
            <a:ext cx="223268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4857760"/>
            <a:ext cx="221457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Прямоугольник 22"/>
          <p:cNvSpPr/>
          <p:nvPr/>
        </p:nvSpPr>
        <p:spPr>
          <a:xfrm>
            <a:off x="14117" y="38377"/>
            <a:ext cx="3778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Итерация 1 (склеивание)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67281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4117" y="38377"/>
            <a:ext cx="9129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Итерация 1 (поглощение </a:t>
            </a:r>
            <a:r>
              <a:rPr lang="ru-RU" sz="2400" dirty="0" err="1" smtClean="0"/>
              <a:t>конституент</a:t>
            </a:r>
            <a:r>
              <a:rPr lang="ru-RU" sz="2400" dirty="0" smtClean="0"/>
              <a:t> "1", поглощенное зачеркнуто)</a:t>
            </a:r>
            <a:endParaRPr lang="ru-RU" sz="2400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928662" y="1142984"/>
            <a:ext cx="5786478" cy="4757768"/>
            <a:chOff x="928662" y="500042"/>
            <a:chExt cx="5786478" cy="4757768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662" y="500042"/>
              <a:ext cx="3564329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1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00562" y="500042"/>
              <a:ext cx="2214578" cy="95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38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00562" y="1428736"/>
              <a:ext cx="2214578" cy="375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62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00562" y="1785926"/>
              <a:ext cx="2192408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1186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00562" y="2143116"/>
              <a:ext cx="2180091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210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500562" y="2500306"/>
              <a:ext cx="2214578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" name="Группа 16"/>
            <p:cNvGrpSpPr/>
            <p:nvPr/>
          </p:nvGrpSpPr>
          <p:grpSpPr>
            <a:xfrm>
              <a:off x="4429198" y="2784081"/>
              <a:ext cx="2231034" cy="364686"/>
              <a:chOff x="5665117" y="3359335"/>
              <a:chExt cx="1355155" cy="364686"/>
            </a:xfrm>
            <a:solidFill>
              <a:schemeClr val="tx2">
                <a:lumMod val="20000"/>
                <a:lumOff val="80000"/>
                <a:alpha val="0"/>
              </a:schemeClr>
            </a:solidFill>
          </p:grpSpPr>
          <p:sp>
            <p:nvSpPr>
              <p:cNvPr id="2" name="Прямоугольник 1"/>
              <p:cNvSpPr/>
              <p:nvPr/>
            </p:nvSpPr>
            <p:spPr>
              <a:xfrm>
                <a:off x="5665117" y="3359335"/>
                <a:ext cx="1168614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   3-6           X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4</a:t>
                </a:r>
                <a:endParaRPr lang="ru-RU" sz="1600" baseline="-25000" dirty="0"/>
              </a:p>
            </p:txBody>
          </p:sp>
          <p:cxnSp>
            <p:nvCxnSpPr>
              <p:cNvPr id="4" name="Прямая соединительная линия 3"/>
              <p:cNvCxnSpPr/>
              <p:nvPr/>
            </p:nvCxnSpPr>
            <p:spPr>
              <a:xfrm>
                <a:off x="6514063" y="3435088"/>
                <a:ext cx="62391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6626626" y="3435088"/>
                <a:ext cx="8851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6156176" y="3365090"/>
                <a:ext cx="0" cy="358931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Прямоугольник 12"/>
              <p:cNvSpPr/>
              <p:nvPr/>
            </p:nvSpPr>
            <p:spPr>
              <a:xfrm>
                <a:off x="5719822" y="3359335"/>
                <a:ext cx="1300450" cy="3646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5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66242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59" y="3131710"/>
              <a:ext cx="2210511" cy="34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26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112" y="3473102"/>
              <a:ext cx="2159841" cy="362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829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59" y="3813436"/>
              <a:ext cx="2210511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9314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991" y="4192998"/>
              <a:ext cx="22221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0338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59" y="4514860"/>
              <a:ext cx="2232681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1362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2" y="4857760"/>
              <a:ext cx="221457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2555776" y="1268760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2634256" y="4339056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2508920" y="1939018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2555776" y="2321711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2469799" y="2643181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2452513" y="2969301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508920" y="3302406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2634256" y="3654411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555776" y="4003936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2634256" y="1563614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83113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Схемная реализация </a:t>
            </a:r>
            <a:r>
              <a:rPr lang="en-US" sz="2400" dirty="0"/>
              <a:t>Y= f (x</a:t>
            </a:r>
            <a:r>
              <a:rPr lang="en-US" sz="2400" baseline="-25000" dirty="0"/>
              <a:t>1</a:t>
            </a:r>
            <a:r>
              <a:rPr lang="ru-RU" sz="2400" dirty="0"/>
              <a:t>,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ru-RU" sz="2400" dirty="0"/>
              <a:t>,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) 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709234" y="332656"/>
            <a:ext cx="4510839" cy="5245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rot="16200000" flipH="1">
            <a:off x="2944695" y="3698983"/>
            <a:ext cx="5684072" cy="5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8072462" y="2928934"/>
            <a:ext cx="50006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8143900" y="3000372"/>
            <a:ext cx="31290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endParaRPr kumimoji="0" lang="ru-RU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7572396" y="3214686"/>
            <a:ext cx="5000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7572396" y="3571876"/>
            <a:ext cx="5000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/>
          <p:cNvGrpSpPr/>
          <p:nvPr/>
        </p:nvGrpSpPr>
        <p:grpSpPr>
          <a:xfrm>
            <a:off x="714348" y="3714752"/>
            <a:ext cx="1643074" cy="857256"/>
            <a:chOff x="857224" y="1643050"/>
            <a:chExt cx="1643074" cy="857256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1428728" y="1643050"/>
              <a:ext cx="50006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0166" y="1643050"/>
              <a:ext cx="35137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&amp;</a:t>
              </a:r>
              <a:endPara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32" name="Прямая соединительная линия 31"/>
            <p:cNvCxnSpPr/>
            <p:nvPr/>
          </p:nvCxnSpPr>
          <p:spPr>
            <a:xfrm>
              <a:off x="857224" y="178592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857224" y="207167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857224" y="235743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1928794" y="214311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Группа 61"/>
          <p:cNvGrpSpPr/>
          <p:nvPr/>
        </p:nvGrpSpPr>
        <p:grpSpPr>
          <a:xfrm>
            <a:off x="3071802" y="2857496"/>
            <a:ext cx="1000132" cy="928694"/>
            <a:chOff x="3714744" y="3000372"/>
            <a:chExt cx="1000132" cy="928694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4214810" y="3000372"/>
              <a:ext cx="500066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86248" y="3071810"/>
              <a:ext cx="31290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endPara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65" name="Прямая соединительная линия 64"/>
            <p:cNvCxnSpPr/>
            <p:nvPr/>
          </p:nvCxnSpPr>
          <p:spPr>
            <a:xfrm>
              <a:off x="3714744" y="314324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3714744" y="335756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3714744" y="3571876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3714744" y="3786190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Группа 69"/>
          <p:cNvGrpSpPr/>
          <p:nvPr/>
        </p:nvGrpSpPr>
        <p:grpSpPr>
          <a:xfrm>
            <a:off x="714348" y="1714488"/>
            <a:ext cx="1643074" cy="857256"/>
            <a:chOff x="857224" y="1643050"/>
            <a:chExt cx="1643074" cy="857256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1428728" y="1643050"/>
              <a:ext cx="50006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00166" y="1643050"/>
              <a:ext cx="35137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&amp;</a:t>
              </a:r>
              <a:endPara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73" name="Прямая соединительная линия 72"/>
            <p:cNvCxnSpPr/>
            <p:nvPr/>
          </p:nvCxnSpPr>
          <p:spPr>
            <a:xfrm>
              <a:off x="857224" y="178592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>
              <a:off x="857224" y="207167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857224" y="235743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928794" y="214311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Группа 83"/>
          <p:cNvGrpSpPr/>
          <p:nvPr/>
        </p:nvGrpSpPr>
        <p:grpSpPr>
          <a:xfrm>
            <a:off x="714348" y="4786322"/>
            <a:ext cx="1643074" cy="857256"/>
            <a:chOff x="857224" y="1643050"/>
            <a:chExt cx="1643074" cy="857256"/>
          </a:xfrm>
        </p:grpSpPr>
        <p:sp>
          <p:nvSpPr>
            <p:cNvPr id="85" name="Прямоугольник 84"/>
            <p:cNvSpPr/>
            <p:nvPr/>
          </p:nvSpPr>
          <p:spPr>
            <a:xfrm>
              <a:off x="1428728" y="1643050"/>
              <a:ext cx="50006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0166" y="1643050"/>
              <a:ext cx="35137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&amp;</a:t>
              </a:r>
              <a:endPara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87" name="Прямая соединительная линия 86"/>
            <p:cNvCxnSpPr/>
            <p:nvPr/>
          </p:nvCxnSpPr>
          <p:spPr>
            <a:xfrm>
              <a:off x="857224" y="178592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857224" y="207167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857224" y="235743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>
              <a:off x="1928794" y="214311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714348" y="2714620"/>
            <a:ext cx="1643074" cy="857256"/>
            <a:chOff x="857224" y="1643050"/>
            <a:chExt cx="1643074" cy="857256"/>
          </a:xfrm>
        </p:grpSpPr>
        <p:sp>
          <p:nvSpPr>
            <p:cNvPr id="92" name="Прямоугольник 91"/>
            <p:cNvSpPr/>
            <p:nvPr/>
          </p:nvSpPr>
          <p:spPr>
            <a:xfrm>
              <a:off x="1428728" y="1643050"/>
              <a:ext cx="50006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00166" y="1643050"/>
              <a:ext cx="35137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&amp;</a:t>
              </a:r>
              <a:endPara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94" name="Прямая соединительная линия 93"/>
            <p:cNvCxnSpPr/>
            <p:nvPr/>
          </p:nvCxnSpPr>
          <p:spPr>
            <a:xfrm>
              <a:off x="857224" y="178592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/>
            <p:cNvCxnSpPr/>
            <p:nvPr/>
          </p:nvCxnSpPr>
          <p:spPr>
            <a:xfrm>
              <a:off x="857224" y="207167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>
              <a:off x="857224" y="235743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/>
            <p:nvPr/>
          </p:nvCxnSpPr>
          <p:spPr>
            <a:xfrm>
              <a:off x="1928794" y="214311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Прямая соединительная линия 97"/>
          <p:cNvCxnSpPr/>
          <p:nvPr/>
        </p:nvCxnSpPr>
        <p:spPr>
          <a:xfrm>
            <a:off x="4071934" y="3357562"/>
            <a:ext cx="5000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2357422" y="3214686"/>
            <a:ext cx="71438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2357422" y="3429000"/>
            <a:ext cx="71438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rot="5400000">
            <a:off x="1965307" y="3821115"/>
            <a:ext cx="78581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2357422" y="3000372"/>
            <a:ext cx="71438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rot="5400000">
            <a:off x="1964513" y="2607463"/>
            <a:ext cx="78581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 rot="5400000">
            <a:off x="2251059" y="4464851"/>
            <a:ext cx="164228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2357422" y="5286388"/>
            <a:ext cx="71438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6786578" y="2214554"/>
            <a:ext cx="50006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TextBox 118"/>
          <p:cNvSpPr txBox="1"/>
          <p:nvPr/>
        </p:nvSpPr>
        <p:spPr>
          <a:xfrm>
            <a:off x="6858016" y="2285992"/>
            <a:ext cx="35137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&amp;</a:t>
            </a:r>
            <a:endParaRPr kumimoji="0" lang="ru-RU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20" name="Прямая соединительная линия 119"/>
          <p:cNvCxnSpPr/>
          <p:nvPr/>
        </p:nvCxnSpPr>
        <p:spPr>
          <a:xfrm>
            <a:off x="6286512" y="2500306"/>
            <a:ext cx="5000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6286512" y="2857496"/>
            <a:ext cx="5000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7286644" y="2714620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rot="5400000">
            <a:off x="7322363" y="2964653"/>
            <a:ext cx="50006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6286512" y="3571876"/>
            <a:ext cx="128588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8572528" y="3286124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85720" y="3286124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5720" y="1928802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85720" y="2928934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57884" y="3429000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5720" y="5000636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57" name="Группа 156"/>
          <p:cNvGrpSpPr/>
          <p:nvPr/>
        </p:nvGrpSpPr>
        <p:grpSpPr>
          <a:xfrm>
            <a:off x="285720" y="2214554"/>
            <a:ext cx="423514" cy="369332"/>
            <a:chOff x="6786578" y="4929198"/>
            <a:chExt cx="423514" cy="369332"/>
          </a:xfrm>
        </p:grpSpPr>
        <p:sp>
          <p:nvSpPr>
            <p:cNvPr id="158" name="TextBox 157"/>
            <p:cNvSpPr txBox="1"/>
            <p:nvPr/>
          </p:nvSpPr>
          <p:spPr>
            <a:xfrm>
              <a:off x="6786578" y="4929198"/>
              <a:ext cx="42351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  <a:r>
                <a:rPr kumimoji="0" lang="en-US" b="1" i="0" u="none" strike="noStrike" kern="120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  <a:endParaRPr kumimoji="0" lang="ru-RU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59" name="Прямая соединительная линия 158"/>
            <p:cNvCxnSpPr/>
            <p:nvPr/>
          </p:nvCxnSpPr>
          <p:spPr>
            <a:xfrm>
              <a:off x="6858016" y="500063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Группа 159"/>
          <p:cNvGrpSpPr/>
          <p:nvPr/>
        </p:nvGrpSpPr>
        <p:grpSpPr>
          <a:xfrm>
            <a:off x="285720" y="1571612"/>
            <a:ext cx="423514" cy="369332"/>
            <a:chOff x="6786578" y="4929198"/>
            <a:chExt cx="423514" cy="369332"/>
          </a:xfrm>
        </p:grpSpPr>
        <p:sp>
          <p:nvSpPr>
            <p:cNvPr id="161" name="TextBox 160"/>
            <p:cNvSpPr txBox="1"/>
            <p:nvPr/>
          </p:nvSpPr>
          <p:spPr>
            <a:xfrm>
              <a:off x="6786578" y="4929198"/>
              <a:ext cx="42351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  <a:r>
                <a:rPr kumimoji="0" lang="en-US" b="1" i="0" u="none" strike="noStrike" kern="120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endParaRPr kumimoji="0" lang="ru-RU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62" name="Прямая соединительная линия 161"/>
            <p:cNvCxnSpPr/>
            <p:nvPr/>
          </p:nvCxnSpPr>
          <p:spPr>
            <a:xfrm>
              <a:off x="6858016" y="500063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Группа 162"/>
          <p:cNvGrpSpPr/>
          <p:nvPr/>
        </p:nvGrpSpPr>
        <p:grpSpPr>
          <a:xfrm>
            <a:off x="285720" y="5286388"/>
            <a:ext cx="423514" cy="369332"/>
            <a:chOff x="6786578" y="4929198"/>
            <a:chExt cx="423514" cy="369332"/>
          </a:xfrm>
        </p:grpSpPr>
        <p:sp>
          <p:nvSpPr>
            <p:cNvPr id="164" name="TextBox 163"/>
            <p:cNvSpPr txBox="1"/>
            <p:nvPr/>
          </p:nvSpPr>
          <p:spPr>
            <a:xfrm>
              <a:off x="6786578" y="4929198"/>
              <a:ext cx="42351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  <a:r>
                <a:rPr kumimoji="0" lang="en-US" b="1" i="0" u="none" strike="noStrike" kern="120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  <a:endParaRPr kumimoji="0" lang="ru-RU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65" name="Прямая соединительная линия 164"/>
            <p:cNvCxnSpPr/>
            <p:nvPr/>
          </p:nvCxnSpPr>
          <p:spPr>
            <a:xfrm>
              <a:off x="6858016" y="500063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Группа 165"/>
          <p:cNvGrpSpPr/>
          <p:nvPr/>
        </p:nvGrpSpPr>
        <p:grpSpPr>
          <a:xfrm>
            <a:off x="285720" y="3929066"/>
            <a:ext cx="423514" cy="369332"/>
            <a:chOff x="6786578" y="4929198"/>
            <a:chExt cx="423514" cy="369332"/>
          </a:xfrm>
        </p:grpSpPr>
        <p:sp>
          <p:nvSpPr>
            <p:cNvPr id="167" name="TextBox 166"/>
            <p:cNvSpPr txBox="1"/>
            <p:nvPr/>
          </p:nvSpPr>
          <p:spPr>
            <a:xfrm>
              <a:off x="6786578" y="4929198"/>
              <a:ext cx="42351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  <a:r>
                <a:rPr kumimoji="0" lang="en-US" b="1" i="0" u="none" strike="noStrike" kern="120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  <a:endParaRPr kumimoji="0" lang="ru-RU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68" name="Прямая соединительная линия 167"/>
            <p:cNvCxnSpPr/>
            <p:nvPr/>
          </p:nvCxnSpPr>
          <p:spPr>
            <a:xfrm>
              <a:off x="6858016" y="500063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Группа 168"/>
          <p:cNvGrpSpPr/>
          <p:nvPr/>
        </p:nvGrpSpPr>
        <p:grpSpPr>
          <a:xfrm>
            <a:off x="285720" y="2643182"/>
            <a:ext cx="423514" cy="369332"/>
            <a:chOff x="6786578" y="4929198"/>
            <a:chExt cx="423514" cy="369332"/>
          </a:xfrm>
        </p:grpSpPr>
        <p:sp>
          <p:nvSpPr>
            <p:cNvPr id="170" name="TextBox 169"/>
            <p:cNvSpPr txBox="1"/>
            <p:nvPr/>
          </p:nvSpPr>
          <p:spPr>
            <a:xfrm>
              <a:off x="6786578" y="4929198"/>
              <a:ext cx="42351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  <a:r>
                <a:rPr kumimoji="0" lang="en-US" b="1" i="0" u="none" strike="noStrike" kern="120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endParaRPr kumimoji="0" lang="ru-RU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71" name="Прямая соединительная линия 170"/>
            <p:cNvCxnSpPr/>
            <p:nvPr/>
          </p:nvCxnSpPr>
          <p:spPr>
            <a:xfrm>
              <a:off x="6858016" y="500063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285720" y="4714884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85720" y="4286256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85720" y="3643314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857884" y="2643182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857884" y="2285992"/>
            <a:ext cx="4235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286248" y="2928934"/>
            <a:ext cx="3385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643966" y="2857496"/>
            <a:ext cx="3385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1214414" y="6072206"/>
            <a:ext cx="288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число входов схемы = 16</a:t>
            </a:r>
            <a:endParaRPr lang="ru-RU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6072198" y="6072206"/>
            <a:ext cx="2761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число входов схемы = 4</a:t>
            </a:r>
            <a:endParaRPr lang="ru-RU" dirty="0"/>
          </a:p>
        </p:txBody>
      </p:sp>
      <p:pic>
        <p:nvPicPr>
          <p:cNvPr id="18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5210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857232"/>
            <a:ext cx="2047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0" name="Прямая со стрелкой 99"/>
          <p:cNvCxnSpPr/>
          <p:nvPr/>
        </p:nvCxnSpPr>
        <p:spPr>
          <a:xfrm>
            <a:off x="5220073" y="332656"/>
            <a:ext cx="1440159" cy="5245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3513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332656"/>
            <a:ext cx="3673622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4117" y="38377"/>
            <a:ext cx="326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Результат итерации 1</a:t>
            </a:r>
            <a:endParaRPr lang="ru-RU" sz="24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14348" y="571480"/>
            <a:ext cx="2285942" cy="4757768"/>
            <a:chOff x="4429198" y="500042"/>
            <a:chExt cx="2285942" cy="4757768"/>
          </a:xfrm>
        </p:grpSpPr>
        <p:pic>
          <p:nvPicPr>
            <p:cNvPr id="21811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00562" y="500042"/>
              <a:ext cx="2214578" cy="95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3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00562" y="1428736"/>
              <a:ext cx="2214578" cy="375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6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00562" y="1785926"/>
              <a:ext cx="2192408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118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00562" y="2143116"/>
              <a:ext cx="2180091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2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00562" y="2500306"/>
              <a:ext cx="2214578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" name="Группа 16"/>
            <p:cNvGrpSpPr/>
            <p:nvPr/>
          </p:nvGrpSpPr>
          <p:grpSpPr>
            <a:xfrm>
              <a:off x="4429198" y="2784081"/>
              <a:ext cx="2231034" cy="364686"/>
              <a:chOff x="5665117" y="3359335"/>
              <a:chExt cx="1355155" cy="364686"/>
            </a:xfrm>
            <a:solidFill>
              <a:schemeClr val="tx2">
                <a:lumMod val="20000"/>
                <a:lumOff val="80000"/>
                <a:alpha val="0"/>
              </a:schemeClr>
            </a:solidFill>
          </p:grpSpPr>
          <p:sp>
            <p:nvSpPr>
              <p:cNvPr id="2" name="Прямоугольник 1"/>
              <p:cNvSpPr/>
              <p:nvPr/>
            </p:nvSpPr>
            <p:spPr>
              <a:xfrm>
                <a:off x="5665117" y="3359335"/>
                <a:ext cx="1168614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   3-6           X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4</a:t>
                </a:r>
                <a:endParaRPr lang="ru-RU" sz="1600" baseline="-25000" dirty="0"/>
              </a:p>
            </p:txBody>
          </p:sp>
          <p:cxnSp>
            <p:nvCxnSpPr>
              <p:cNvPr id="4" name="Прямая соединительная линия 3"/>
              <p:cNvCxnSpPr/>
              <p:nvPr/>
            </p:nvCxnSpPr>
            <p:spPr>
              <a:xfrm>
                <a:off x="6514063" y="3435088"/>
                <a:ext cx="62391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6626626" y="3435088"/>
                <a:ext cx="8851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6156176" y="3365090"/>
                <a:ext cx="0" cy="358931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Прямоугольник 12"/>
              <p:cNvSpPr/>
              <p:nvPr/>
            </p:nvSpPr>
            <p:spPr>
              <a:xfrm>
                <a:off x="5719822" y="3359335"/>
                <a:ext cx="1300450" cy="3646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5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6624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59" y="3131710"/>
              <a:ext cx="2210511" cy="34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26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112" y="3473102"/>
              <a:ext cx="2159841" cy="362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8290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59" y="3813436"/>
              <a:ext cx="2210511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931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991" y="4192998"/>
              <a:ext cx="22221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0338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459" y="4514860"/>
              <a:ext cx="2232681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136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2" y="4857760"/>
              <a:ext cx="221457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Прямоугольник 4"/>
            <p:cNvSpPr/>
            <p:nvPr/>
          </p:nvSpPr>
          <p:spPr>
            <a:xfrm>
              <a:off x="4482459" y="500042"/>
              <a:ext cx="2210511" cy="4757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7629119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14282" y="214290"/>
            <a:ext cx="6497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Итерация 2 (склеивание конъюнкций)</a:t>
            </a:r>
            <a:endParaRPr lang="ru-RU" sz="2800" dirty="0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00108"/>
            <a:ext cx="3857652" cy="563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517798" y="5733256"/>
            <a:ext cx="52770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1250" y="6171174"/>
            <a:ext cx="50488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00108"/>
            <a:ext cx="3857652" cy="563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517798" y="5733256"/>
            <a:ext cx="52770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1250" y="6171174"/>
            <a:ext cx="50488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11</a:t>
            </a:r>
            <a:endParaRPr lang="ru-RU" sz="2400" dirty="0"/>
          </a:p>
        </p:txBody>
      </p:sp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8" y="1000108"/>
            <a:ext cx="2662016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55529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00108"/>
            <a:ext cx="3857652" cy="563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517798" y="5733256"/>
            <a:ext cx="52770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1250" y="6171174"/>
            <a:ext cx="50488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11</a:t>
            </a:r>
            <a:endParaRPr lang="ru-RU" sz="2400" dirty="0"/>
          </a:p>
        </p:txBody>
      </p:sp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8" y="1000108"/>
            <a:ext cx="2662016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91" y="2202637"/>
            <a:ext cx="2662017" cy="50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32491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00108"/>
            <a:ext cx="3857652" cy="563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517798" y="5733256"/>
            <a:ext cx="52770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10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1250" y="6171174"/>
            <a:ext cx="50488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11</a:t>
            </a:r>
            <a:endParaRPr lang="ru-RU" sz="2400" dirty="0"/>
          </a:p>
        </p:txBody>
      </p:sp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8" y="1000108"/>
            <a:ext cx="2662016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91" y="2202637"/>
            <a:ext cx="2662017" cy="50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90" y="2706536"/>
            <a:ext cx="2647573" cy="43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49425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14282" y="214290"/>
            <a:ext cx="4566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Итерация 2 (поглощение)</a:t>
            </a:r>
            <a:endParaRPr lang="ru-RU" sz="2800" dirty="0"/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8143932" cy="545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Группа 6"/>
          <p:cNvGrpSpPr/>
          <p:nvPr/>
        </p:nvGrpSpPr>
        <p:grpSpPr>
          <a:xfrm>
            <a:off x="2643174" y="1785926"/>
            <a:ext cx="571504" cy="142876"/>
            <a:chOff x="4714876" y="5429264"/>
            <a:chExt cx="571504" cy="142876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2571736" y="3929066"/>
            <a:ext cx="571504" cy="142876"/>
            <a:chOff x="4714876" y="5429264"/>
            <a:chExt cx="571504" cy="142876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2500298" y="2214554"/>
            <a:ext cx="571504" cy="142876"/>
            <a:chOff x="4714876" y="5429264"/>
            <a:chExt cx="571504" cy="142876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>
            <a:off x="2500298" y="3071810"/>
            <a:ext cx="571504" cy="142876"/>
            <a:chOff x="4714876" y="5429264"/>
            <a:chExt cx="571504" cy="142876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2428860" y="5214950"/>
            <a:ext cx="571504" cy="142876"/>
            <a:chOff x="4714876" y="5429264"/>
            <a:chExt cx="571504" cy="142876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Группа 22"/>
          <p:cNvGrpSpPr/>
          <p:nvPr/>
        </p:nvGrpSpPr>
        <p:grpSpPr>
          <a:xfrm>
            <a:off x="2571736" y="3571876"/>
            <a:ext cx="571504" cy="142876"/>
            <a:chOff x="4714876" y="5429264"/>
            <a:chExt cx="571504" cy="142876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357422" y="4786322"/>
            <a:ext cx="571504" cy="142876"/>
            <a:chOff x="4714876" y="5429264"/>
            <a:chExt cx="571504" cy="142876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4714876" y="5429264"/>
              <a:ext cx="57150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2104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Итерация 3</a:t>
            </a:r>
            <a:endParaRPr lang="ru-RU" sz="2800" dirty="0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500042"/>
            <a:ext cx="801676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Прямоугольник 28"/>
          <p:cNvSpPr/>
          <p:nvPr/>
        </p:nvSpPr>
        <p:spPr>
          <a:xfrm>
            <a:off x="0" y="3714752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Так как на этом шаге нельзя выполнить ни одной операции склеивания, то результаты итерации 2 являются конечными и можно записать </a:t>
            </a:r>
            <a:r>
              <a:rPr lang="ru-RU" sz="2800" dirty="0" err="1" smtClean="0"/>
              <a:t>СкДНФ</a:t>
            </a:r>
            <a:r>
              <a:rPr lang="ru-RU" sz="2800" dirty="0" smtClean="0"/>
              <a:t> функции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5715016"/>
            <a:ext cx="877730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Овал 8"/>
          <p:cNvSpPr/>
          <p:nvPr/>
        </p:nvSpPr>
        <p:spPr>
          <a:xfrm>
            <a:off x="1571604" y="928670"/>
            <a:ext cx="2000264" cy="300039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rot="16200000" flipH="1">
            <a:off x="2571736" y="4286256"/>
            <a:ext cx="2143140" cy="11430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/>
              <a:t>Шаг 3.</a:t>
            </a:r>
            <a:r>
              <a:rPr lang="ru-RU" sz="2800" dirty="0" smtClean="0"/>
              <a:t> Находим ТДНФ с использованием метода </a:t>
            </a:r>
            <a:r>
              <a:rPr lang="ru-RU" sz="2800" dirty="0" err="1" smtClean="0"/>
              <a:t>импликантных</a:t>
            </a:r>
            <a:r>
              <a:rPr lang="ru-RU" sz="2800" dirty="0" smtClean="0"/>
              <a:t> таблиц и алгоритма Петрика.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Столбцы </a:t>
            </a:r>
            <a:r>
              <a:rPr lang="ru-RU" sz="2800" dirty="0" err="1" smtClean="0"/>
              <a:t>импликантной</a:t>
            </a:r>
            <a:r>
              <a:rPr lang="ru-RU" sz="2800" dirty="0" smtClean="0"/>
              <a:t> таблицы отмечаются </a:t>
            </a:r>
            <a:r>
              <a:rPr lang="ru-RU" sz="2800" dirty="0" err="1" smtClean="0"/>
              <a:t>конституентами</a:t>
            </a:r>
            <a:r>
              <a:rPr lang="ru-RU" sz="2800" dirty="0" smtClean="0"/>
              <a:t> "1" функции, а строки ─ простыми </a:t>
            </a:r>
            <a:r>
              <a:rPr lang="ru-RU" sz="2800" dirty="0" err="1" smtClean="0"/>
              <a:t>импликантами</a:t>
            </a:r>
            <a:r>
              <a:rPr lang="ru-RU" sz="2800" dirty="0" smtClean="0"/>
              <a:t> из </a:t>
            </a:r>
            <a:r>
              <a:rPr lang="ru-RU" sz="2800" dirty="0" err="1" smtClean="0"/>
              <a:t>СкДНФ</a:t>
            </a:r>
            <a:r>
              <a:rPr lang="ru-RU" sz="2800" dirty="0" smtClean="0"/>
              <a:t>.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err="1" smtClean="0"/>
              <a:t>Импликантная</a:t>
            </a:r>
            <a:r>
              <a:rPr lang="ru-RU" sz="2800" dirty="0" smtClean="0"/>
              <a:t> таблица показывает поглощение простыми </a:t>
            </a:r>
            <a:r>
              <a:rPr lang="ru-RU" sz="2800" dirty="0" err="1" smtClean="0"/>
              <a:t>импликантами</a:t>
            </a:r>
            <a:r>
              <a:rPr lang="ru-RU" sz="2800" dirty="0" smtClean="0"/>
              <a:t> </a:t>
            </a:r>
            <a:r>
              <a:rPr lang="ru-RU" sz="2800" dirty="0" err="1" smtClean="0"/>
              <a:t>конституент</a:t>
            </a:r>
            <a:r>
              <a:rPr lang="ru-RU" sz="2800" dirty="0" smtClean="0"/>
              <a:t> "1"  .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285720" y="1357298"/>
            <a:ext cx="8535140" cy="4214842"/>
            <a:chOff x="285720" y="1357298"/>
            <a:chExt cx="8535140" cy="4214842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285720" y="1357298"/>
              <a:ext cx="8535140" cy="4214842"/>
              <a:chOff x="285720" y="1357298"/>
              <a:chExt cx="8535140" cy="4214842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20" y="1357298"/>
                <a:ext cx="8535140" cy="4214842"/>
              </a:xfrm>
              <a:prstGeom prst="rect">
                <a:avLst/>
              </a:prstGeom>
              <a:solidFill>
                <a:srgbClr val="FFD7D7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7" name="Овал 6"/>
              <p:cNvSpPr/>
              <p:nvPr/>
            </p:nvSpPr>
            <p:spPr>
              <a:xfrm>
                <a:off x="3857620" y="3214686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7929586" y="364331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7358082" y="364331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6929454" y="3214686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6500826" y="364331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7858148" y="514351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4500562" y="3214686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5929322" y="364331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5929322" y="3214686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500562" y="400050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000628" y="400050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00694" y="435769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5500694" y="478632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8358214" y="514351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8429652" y="478632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5000628" y="442913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9" name="Овал 28"/>
            <p:cNvSpPr/>
            <p:nvPr/>
          </p:nvSpPr>
          <p:spPr>
            <a:xfrm>
              <a:off x="3786182" y="314324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6858016" y="314324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7286644" y="3571876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6429388" y="3571876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Если простая </a:t>
            </a:r>
            <a:r>
              <a:rPr lang="ru-RU" sz="2800" dirty="0" err="1" smtClean="0"/>
              <a:t>импликанта</a:t>
            </a:r>
            <a:r>
              <a:rPr lang="ru-RU" sz="2800" dirty="0" smtClean="0"/>
              <a:t> поглощает </a:t>
            </a:r>
            <a:r>
              <a:rPr lang="ru-RU" sz="2800" dirty="0" err="1" smtClean="0"/>
              <a:t>конституенту</a:t>
            </a:r>
            <a:r>
              <a:rPr lang="ru-RU" sz="2800" dirty="0" smtClean="0"/>
              <a:t> "1", то пересечение соответствующей строки и столбца отмечается знаком (например, звездочкой).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Рассмотрим</a:t>
            </a:r>
            <a:r>
              <a:rPr lang="ru-RU" sz="2800" dirty="0"/>
              <a:t>, как получить </a:t>
            </a:r>
            <a:r>
              <a:rPr lang="ru-RU" sz="2800" dirty="0" smtClean="0"/>
              <a:t>минимальную </a:t>
            </a:r>
            <a:r>
              <a:rPr lang="ru-RU" sz="2800" dirty="0"/>
              <a:t>дизъюнктивную форму (для конъюнктивной формы все сказанное аналогично). </a:t>
            </a:r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Затем по </a:t>
            </a:r>
            <a:r>
              <a:rPr lang="ru-RU" sz="2800" dirty="0" err="1" smtClean="0"/>
              <a:t>импликантной</a:t>
            </a:r>
            <a:r>
              <a:rPr lang="ru-RU" sz="2800" dirty="0" smtClean="0"/>
              <a:t> таблице отыскиваются "обязательные" простые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Простая </a:t>
            </a:r>
            <a:r>
              <a:rPr lang="ru-RU" sz="2800" dirty="0" err="1" smtClean="0"/>
              <a:t>импликанта</a:t>
            </a:r>
            <a:r>
              <a:rPr lang="ru-RU" sz="2800" dirty="0" smtClean="0"/>
              <a:t> называется </a:t>
            </a:r>
            <a:r>
              <a:rPr lang="ru-RU" sz="2800" i="1" u="sng" dirty="0" smtClean="0"/>
              <a:t>обязательной</a:t>
            </a:r>
            <a:r>
              <a:rPr lang="ru-RU" sz="2800" b="1" i="1" dirty="0" smtClean="0"/>
              <a:t>,</a:t>
            </a:r>
            <a:r>
              <a:rPr lang="ru-RU" sz="2800" dirty="0" smtClean="0"/>
              <a:t> если она должна войти в любую тупиковую форму.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Это будет в том случае, если в каком-либо столбце стоит только одна звездочка.</a:t>
            </a:r>
          </a:p>
          <a:p>
            <a:pPr indent="457200"/>
            <a:endParaRPr lang="ru-RU" sz="800" dirty="0" smtClean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dirty="0" smtClean="0"/>
              <a:t>Размеченная </a:t>
            </a:r>
            <a:r>
              <a:rPr lang="ru-RU" sz="2800" dirty="0" err="1" smtClean="0"/>
              <a:t>импликантная</a:t>
            </a:r>
            <a:r>
              <a:rPr lang="ru-RU" sz="2800" dirty="0" smtClean="0"/>
              <a:t> таблица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6" name="Группа 55"/>
          <p:cNvGrpSpPr/>
          <p:nvPr/>
        </p:nvGrpSpPr>
        <p:grpSpPr>
          <a:xfrm>
            <a:off x="285720" y="714356"/>
            <a:ext cx="8535140" cy="4214842"/>
            <a:chOff x="285720" y="1357298"/>
            <a:chExt cx="8535140" cy="4214842"/>
          </a:xfrm>
        </p:grpSpPr>
        <p:grpSp>
          <p:nvGrpSpPr>
            <p:cNvPr id="92" name="Группа 27"/>
            <p:cNvGrpSpPr/>
            <p:nvPr/>
          </p:nvGrpSpPr>
          <p:grpSpPr>
            <a:xfrm>
              <a:off x="285720" y="1357298"/>
              <a:ext cx="8535140" cy="4214842"/>
              <a:chOff x="285720" y="1357298"/>
              <a:chExt cx="8535140" cy="4214842"/>
            </a:xfrm>
          </p:grpSpPr>
          <p:pic>
            <p:nvPicPr>
              <p:cNvPr id="97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20" y="1357298"/>
                <a:ext cx="8535140" cy="4214842"/>
              </a:xfrm>
              <a:prstGeom prst="rect">
                <a:avLst/>
              </a:prstGeom>
              <a:solidFill>
                <a:srgbClr val="FFD7D7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98" name="Овал 97"/>
              <p:cNvSpPr/>
              <p:nvPr/>
            </p:nvSpPr>
            <p:spPr>
              <a:xfrm>
                <a:off x="3857620" y="3214686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9" name="Овал 98"/>
              <p:cNvSpPr/>
              <p:nvPr/>
            </p:nvSpPr>
            <p:spPr>
              <a:xfrm>
                <a:off x="7929586" y="364331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0" name="Овал 99"/>
              <p:cNvSpPr/>
              <p:nvPr/>
            </p:nvSpPr>
            <p:spPr>
              <a:xfrm>
                <a:off x="7358082" y="364331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1" name="Овал 100"/>
              <p:cNvSpPr/>
              <p:nvPr/>
            </p:nvSpPr>
            <p:spPr>
              <a:xfrm>
                <a:off x="6929454" y="3214686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2" name="Овал 101"/>
              <p:cNvSpPr/>
              <p:nvPr/>
            </p:nvSpPr>
            <p:spPr>
              <a:xfrm>
                <a:off x="6500826" y="364331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3" name="Овал 102"/>
              <p:cNvSpPr/>
              <p:nvPr/>
            </p:nvSpPr>
            <p:spPr>
              <a:xfrm>
                <a:off x="7858148" y="514351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4" name="Овал 103"/>
              <p:cNvSpPr/>
              <p:nvPr/>
            </p:nvSpPr>
            <p:spPr>
              <a:xfrm>
                <a:off x="4500562" y="3214686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Овал 104"/>
              <p:cNvSpPr/>
              <p:nvPr/>
            </p:nvSpPr>
            <p:spPr>
              <a:xfrm>
                <a:off x="5929322" y="364331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5929322" y="3214686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Овал 106"/>
              <p:cNvSpPr/>
              <p:nvPr/>
            </p:nvSpPr>
            <p:spPr>
              <a:xfrm>
                <a:off x="4500562" y="400050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5000628" y="400050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5500694" y="4357694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5500694" y="478632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8358214" y="514351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Овал 111"/>
              <p:cNvSpPr/>
              <p:nvPr/>
            </p:nvSpPr>
            <p:spPr>
              <a:xfrm>
                <a:off x="8429652" y="478632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5000628" y="4429132"/>
                <a:ext cx="357190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3" name="Овал 92"/>
            <p:cNvSpPr/>
            <p:nvPr/>
          </p:nvSpPr>
          <p:spPr>
            <a:xfrm>
              <a:off x="3786182" y="314324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6858016" y="314324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286644" y="3571876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6429388" y="3571876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После этого строится </a:t>
            </a:r>
            <a:r>
              <a:rPr lang="ru-RU" sz="2800" i="1" u="sng" dirty="0" smtClean="0"/>
              <a:t>новый вариант </a:t>
            </a:r>
            <a:r>
              <a:rPr lang="ru-RU" sz="2800" i="1" u="sng" dirty="0" err="1" smtClean="0"/>
              <a:t>импликантной</a:t>
            </a:r>
            <a:r>
              <a:rPr lang="ru-RU" sz="2800" i="1" u="sng" dirty="0" smtClean="0"/>
              <a:t> таблицы</a:t>
            </a:r>
            <a:r>
              <a:rPr lang="ru-RU" sz="2800" dirty="0" smtClean="0"/>
              <a:t>, путем удаления из начальной таблицы строк с обязательными </a:t>
            </a:r>
            <a:r>
              <a:rPr lang="ru-RU" sz="2800" dirty="0" err="1" smtClean="0"/>
              <a:t>импликантами</a:t>
            </a:r>
            <a:r>
              <a:rPr lang="ru-RU" sz="2800" dirty="0" smtClean="0"/>
              <a:t> и поглощаемыми ими столбцов с </a:t>
            </a:r>
            <a:r>
              <a:rPr lang="ru-RU" sz="2800" dirty="0" err="1" smtClean="0"/>
              <a:t>конституентами</a:t>
            </a:r>
            <a:r>
              <a:rPr lang="ru-RU" sz="2800" dirty="0" smtClean="0"/>
              <a:t>.</a:t>
            </a:r>
          </a:p>
          <a:p>
            <a:pPr indent="457200"/>
            <a:r>
              <a:rPr lang="ru-RU" sz="2800" dirty="0" smtClean="0"/>
              <a:t>Каждая простая </a:t>
            </a:r>
            <a:r>
              <a:rPr lang="ru-RU" sz="2800" dirty="0" err="1" smtClean="0"/>
              <a:t>импликанта</a:t>
            </a:r>
            <a:r>
              <a:rPr lang="ru-RU" sz="2800" dirty="0" smtClean="0"/>
              <a:t> помечается буквой латинского алфавита.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Новый вариант </a:t>
            </a:r>
            <a:r>
              <a:rPr lang="ru-RU" sz="2800" dirty="0" err="1" smtClean="0"/>
              <a:t>импликантной</a:t>
            </a:r>
            <a:r>
              <a:rPr lang="ru-RU" sz="2800" dirty="0" smtClean="0"/>
              <a:t> таблицы: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214282" y="571480"/>
            <a:ext cx="7143800" cy="3968778"/>
            <a:chOff x="214282" y="571480"/>
            <a:chExt cx="7143800" cy="3968778"/>
          </a:xfrm>
        </p:grpSpPr>
        <p:pic>
          <p:nvPicPr>
            <p:cNvPr id="262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571480"/>
              <a:ext cx="7143800" cy="3968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Прямоугольник 7"/>
            <p:cNvSpPr/>
            <p:nvPr/>
          </p:nvSpPr>
          <p:spPr>
            <a:xfrm>
              <a:off x="285720" y="2714620"/>
              <a:ext cx="1928826" cy="178595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/>
              <a:t>Шаг 4.</a:t>
            </a:r>
            <a:r>
              <a:rPr lang="ru-RU" sz="2800" dirty="0" smtClean="0"/>
              <a:t> По этой таблице, используя алгоритм </a:t>
            </a:r>
            <a:r>
              <a:rPr lang="ru-RU" sz="2800" b="1" dirty="0" smtClean="0"/>
              <a:t>Петрика</a:t>
            </a:r>
            <a:r>
              <a:rPr lang="ru-RU" sz="2800" dirty="0" smtClean="0"/>
              <a:t> находим все ТДНФ.</a:t>
            </a:r>
          </a:p>
          <a:p>
            <a:pPr indent="457200"/>
            <a:r>
              <a:rPr lang="ru-RU" sz="2800" dirty="0" smtClean="0"/>
              <a:t>Этот алгоритм позволяет найти все варианты поглощения оставшихся </a:t>
            </a:r>
            <a:r>
              <a:rPr lang="ru-RU" sz="2800" dirty="0" err="1" smtClean="0"/>
              <a:t>непоглощенных</a:t>
            </a:r>
            <a:r>
              <a:rPr lang="ru-RU" sz="2800" dirty="0" smtClean="0"/>
              <a:t> </a:t>
            </a:r>
            <a:r>
              <a:rPr lang="ru-RU" sz="2800" dirty="0" err="1" smtClean="0"/>
              <a:t>конституент</a:t>
            </a:r>
            <a:r>
              <a:rPr lang="ru-RU" sz="2800" dirty="0" smtClean="0"/>
              <a:t> "1" необязательными простыми </a:t>
            </a:r>
            <a:r>
              <a:rPr lang="ru-RU" sz="2800" dirty="0" err="1" smtClean="0"/>
              <a:t>импликантами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Алгоритм Петрика состоит в следующем:</a:t>
            </a:r>
          </a:p>
          <a:p>
            <a:pPr indent="457200"/>
            <a:endParaRPr lang="ru-RU" sz="2800" dirty="0" smtClean="0"/>
          </a:p>
          <a:p>
            <a:pPr lvl="0">
              <a:buFont typeface="Wingdings" pitchFamily="2" charset="2"/>
              <a:buChar char="Ø"/>
            </a:pPr>
            <a:r>
              <a:rPr lang="ru-RU" sz="2800" dirty="0" smtClean="0"/>
              <a:t>обозначаем каждую необязательную простую </a:t>
            </a:r>
            <a:r>
              <a:rPr lang="ru-RU" sz="2800" dirty="0" err="1" smtClean="0"/>
              <a:t>импликанту</a:t>
            </a:r>
            <a:r>
              <a:rPr lang="ru-RU" sz="2800" dirty="0" smtClean="0"/>
              <a:t> своей буквой (</a:t>
            </a:r>
            <a:r>
              <a:rPr lang="en-US" sz="2800" dirty="0" smtClean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и т.д.)</a:t>
            </a:r>
          </a:p>
          <a:p>
            <a:pPr lvl="0">
              <a:buFont typeface="Wingdings" pitchFamily="2" charset="2"/>
              <a:buChar char="Ø"/>
            </a:pPr>
            <a:endParaRPr lang="ru-RU" sz="2800" dirty="0" smtClean="0"/>
          </a:p>
          <a:p>
            <a:pPr lvl="0">
              <a:buFont typeface="Wingdings" pitchFamily="2" charset="2"/>
              <a:buChar char="Ø"/>
            </a:pPr>
            <a:r>
              <a:rPr lang="ru-RU" sz="2800" dirty="0" smtClean="0"/>
              <a:t>с учетом </a:t>
            </a:r>
            <a:r>
              <a:rPr lang="ru-RU" sz="2800" dirty="0" err="1" smtClean="0"/>
              <a:t>переобозначения</a:t>
            </a:r>
            <a:r>
              <a:rPr lang="ru-RU" sz="2800" dirty="0" smtClean="0"/>
              <a:t> записываем логическое выражение состоящее из конъюнкции дизъюнкций простых </a:t>
            </a:r>
            <a:r>
              <a:rPr lang="ru-RU" sz="2800" dirty="0" err="1" smtClean="0"/>
              <a:t>импликант</a:t>
            </a:r>
            <a:r>
              <a:rPr lang="ru-RU" sz="2800" dirty="0" smtClean="0"/>
              <a:t> поглощающих каждую оставшуюся </a:t>
            </a:r>
            <a:r>
              <a:rPr lang="ru-RU" sz="2800" dirty="0" err="1" smtClean="0"/>
              <a:t>конституенту</a:t>
            </a:r>
            <a:r>
              <a:rPr lang="ru-RU" sz="2800" dirty="0" smtClean="0"/>
              <a:t> "1".</a:t>
            </a:r>
          </a:p>
          <a:p>
            <a:pPr lvl="0">
              <a:buFont typeface="Wingdings" pitchFamily="2" charset="2"/>
              <a:buChar char="Ø"/>
            </a:pP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приводим это выражение к ДНФ, где каждая дизъюнкция дает один из вариантов поглощения простыми </a:t>
            </a:r>
            <a:r>
              <a:rPr lang="ru-RU" sz="2800" dirty="0" err="1" smtClean="0"/>
              <a:t>импликантами</a:t>
            </a:r>
            <a:r>
              <a:rPr lang="ru-RU" sz="2800" dirty="0" smtClean="0"/>
              <a:t> оставшихся </a:t>
            </a:r>
            <a:r>
              <a:rPr lang="ru-RU" sz="2800" dirty="0" err="1" smtClean="0"/>
              <a:t>конституент</a:t>
            </a:r>
            <a:r>
              <a:rPr lang="ru-RU" sz="2800" dirty="0" smtClean="0"/>
              <a:t> "1".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Для рассматриваемого примера, с учетом сделанных обозначений, получаем: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4193" name="Object 1"/>
          <p:cNvGraphicFramePr>
            <a:graphicFrameLocks noChangeAspect="1"/>
          </p:cNvGraphicFramePr>
          <p:nvPr/>
        </p:nvGraphicFramePr>
        <p:xfrm>
          <a:off x="0" y="4357694"/>
          <a:ext cx="7091362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8" name="Equation" r:id="rId4" imgW="5816600" imgH="1917700" progId="Equation.DSMT4">
                  <p:embed/>
                </p:oleObj>
              </mc:Choice>
              <mc:Fallback>
                <p:oleObj name="Equation" r:id="rId4" imgW="5816600" imgH="19177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57694"/>
                        <a:ext cx="7091362" cy="235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85720" y="6286496"/>
            <a:ext cx="1928826" cy="5000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214282" y="1000108"/>
            <a:ext cx="6500858" cy="3071834"/>
            <a:chOff x="214282" y="571480"/>
            <a:chExt cx="7143800" cy="3968778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4282" y="571480"/>
              <a:ext cx="7143800" cy="3968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Прямоугольник 16"/>
            <p:cNvSpPr/>
            <p:nvPr/>
          </p:nvSpPr>
          <p:spPr>
            <a:xfrm>
              <a:off x="285720" y="2714620"/>
              <a:ext cx="1928826" cy="178595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 стрелкой 17"/>
          <p:cNvCxnSpPr/>
          <p:nvPr/>
        </p:nvCxnSpPr>
        <p:spPr>
          <a:xfrm flipV="1">
            <a:off x="285720" y="2786058"/>
            <a:ext cx="4643470" cy="164307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857224" y="3143248"/>
            <a:ext cx="4143404" cy="128588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1357298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Булева функция имеет три тупиковые формы:</a:t>
            </a:r>
          </a:p>
          <a:p>
            <a:r>
              <a:rPr lang="ru-RU" sz="2800" dirty="0" smtClean="0"/>
              <a:t>1 -- обязательные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и необязательные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"</a:t>
            </a:r>
            <a:r>
              <a:rPr lang="en-US" sz="2800" dirty="0" smtClean="0"/>
              <a:t>a</a:t>
            </a:r>
            <a:r>
              <a:rPr lang="ru-RU" sz="2800" dirty="0" smtClean="0"/>
              <a:t>" и "с";</a:t>
            </a:r>
          </a:p>
          <a:p>
            <a:r>
              <a:rPr lang="ru-RU" sz="2800" dirty="0" smtClean="0"/>
              <a:t>2 -- обязательные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и необязательные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"</a:t>
            </a:r>
            <a:r>
              <a:rPr lang="en-US" sz="2800" dirty="0" smtClean="0"/>
              <a:t>b</a:t>
            </a:r>
            <a:r>
              <a:rPr lang="ru-RU" sz="2800" dirty="0" smtClean="0"/>
              <a:t>" и "с";</a:t>
            </a:r>
          </a:p>
          <a:p>
            <a:r>
              <a:rPr lang="ru-RU" sz="2800" dirty="0" smtClean="0"/>
              <a:t>3 -- обязательные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и необязательные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"</a:t>
            </a:r>
            <a:r>
              <a:rPr lang="en-US" sz="2800" dirty="0" smtClean="0"/>
              <a:t>b</a:t>
            </a:r>
            <a:r>
              <a:rPr lang="ru-RU" sz="2800" dirty="0" smtClean="0"/>
              <a:t>" и "</a:t>
            </a:r>
            <a:r>
              <a:rPr lang="en-US" sz="2800" dirty="0" smtClean="0"/>
              <a:t>d</a:t>
            </a:r>
            <a:r>
              <a:rPr lang="ru-RU" sz="2800" dirty="0" smtClean="0"/>
              <a:t>".</a:t>
            </a:r>
            <a:endParaRPr lang="ru-RU" sz="2800" dirty="0"/>
          </a:p>
        </p:txBody>
      </p:sp>
      <p:pic>
        <p:nvPicPr>
          <p:cNvPr id="3737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57166"/>
            <a:ext cx="22288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Прямая со стрелкой 15"/>
          <p:cNvCxnSpPr/>
          <p:nvPr/>
        </p:nvCxnSpPr>
        <p:spPr>
          <a:xfrm rot="16200000" flipV="1">
            <a:off x="4393405" y="1107265"/>
            <a:ext cx="500066" cy="28575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Получаем: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853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2" y="571481"/>
            <a:ext cx="8374600" cy="529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/>
              <a:t>Шаг 5.</a:t>
            </a:r>
            <a:r>
              <a:rPr lang="ru-RU" sz="2800" dirty="0" smtClean="0"/>
              <a:t> Подсчитывается число букв в каждой тупиковой форме. Поскольку это число одинаково во всех трех тупиковых формах </a:t>
            </a:r>
            <a:r>
              <a:rPr lang="ru-RU" sz="2800" smtClean="0"/>
              <a:t>(равно 10), </a:t>
            </a:r>
            <a:r>
              <a:rPr lang="ru-RU" sz="2800" dirty="0" smtClean="0"/>
              <a:t>то булева функция имеет три минимальные формы:</a:t>
            </a:r>
            <a:endParaRPr lang="ru-RU" sz="2800" dirty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058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39"/>
            <a:ext cx="7786742" cy="388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Определения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Каждая булева функция имеет единственную </a:t>
            </a:r>
            <a:r>
              <a:rPr lang="ru-RU" sz="2800" i="1" u="sng" dirty="0" smtClean="0"/>
              <a:t>сокращенную дизъюнктивную нормальную форму</a:t>
            </a:r>
            <a:r>
              <a:rPr lang="ru-RU" sz="2800" dirty="0" smtClean="0"/>
              <a:t>.</a:t>
            </a:r>
          </a:p>
          <a:p>
            <a:pPr indent="457200"/>
            <a:endParaRPr lang="ru-RU" sz="800" b="1" dirty="0" smtClean="0"/>
          </a:p>
          <a:p>
            <a:pPr indent="457200"/>
            <a:r>
              <a:rPr lang="ru-RU" sz="2800" i="1" u="sng" dirty="0" smtClean="0"/>
              <a:t>Сокращенной дизъюнктивной нормальной формой </a:t>
            </a:r>
            <a:r>
              <a:rPr lang="ru-RU" sz="2800" dirty="0" smtClean="0"/>
              <a:t>функции (</a:t>
            </a:r>
            <a:r>
              <a:rPr lang="ru-RU" sz="2800" dirty="0" err="1" smtClean="0"/>
              <a:t>СкДНФ</a:t>
            </a:r>
            <a:r>
              <a:rPr lang="ru-RU" sz="2800" dirty="0" smtClean="0"/>
              <a:t>) называется дизъюнкция всех </a:t>
            </a:r>
            <a:r>
              <a:rPr lang="ru-RU" sz="2800" i="1" u="sng" dirty="0" smtClean="0"/>
              <a:t>простых </a:t>
            </a:r>
            <a:r>
              <a:rPr lang="ru-RU" sz="2800" i="1" u="sng" dirty="0" err="1" smtClean="0"/>
              <a:t>импликант</a:t>
            </a:r>
            <a:r>
              <a:rPr lang="ru-RU" sz="2800" i="1" u="sng" dirty="0" smtClean="0"/>
              <a:t> </a:t>
            </a:r>
            <a:r>
              <a:rPr lang="ru-RU" sz="2800" dirty="0" smtClean="0"/>
              <a:t>этой функции.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i="1" u="sng" dirty="0" smtClean="0"/>
              <a:t>Простой </a:t>
            </a:r>
            <a:r>
              <a:rPr lang="ru-RU" sz="2800" i="1" u="sng" dirty="0" err="1" smtClean="0"/>
              <a:t>импликантой</a:t>
            </a:r>
            <a:r>
              <a:rPr lang="ru-RU" sz="2800" dirty="0" smtClean="0"/>
              <a:t> функции называется конъюнкция её аргументов, которая поглощает 2</a:t>
            </a:r>
            <a:r>
              <a:rPr lang="ru-RU" sz="2800" baseline="30000" dirty="0" smtClean="0"/>
              <a:t>n</a:t>
            </a:r>
            <a:r>
              <a:rPr lang="ru-RU" sz="2800" dirty="0" smtClean="0"/>
              <a:t> (n=1,2,3,…), т.е. 2, 4 ,8, 16,… единичных её значений, но никакая собственная часть конъюнкции этого не выполняет.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err="1" smtClean="0"/>
              <a:t>СкДНФ</a:t>
            </a:r>
            <a:r>
              <a:rPr lang="ru-RU" sz="2800" dirty="0" smtClean="0"/>
              <a:t> можно получить используя </a:t>
            </a:r>
            <a:r>
              <a:rPr lang="ru-RU" sz="2800" dirty="0" smtClean="0">
                <a:solidFill>
                  <a:srgbClr val="C00000"/>
                </a:solidFill>
              </a:rPr>
              <a:t>метод </a:t>
            </a:r>
            <a:r>
              <a:rPr lang="ru-RU" sz="2800" dirty="0" err="1" smtClean="0">
                <a:solidFill>
                  <a:srgbClr val="C00000"/>
                </a:solidFill>
              </a:rPr>
              <a:t>Квайна-Мак-Класски</a:t>
            </a:r>
            <a:r>
              <a:rPr lang="ru-RU" sz="2800" dirty="0" smtClean="0">
                <a:solidFill>
                  <a:srgbClr val="C00000"/>
                </a:solidFill>
              </a:rPr>
              <a:t>. 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Рассмотренный метод является формальным (алгоритмическим) и всегда дает правильный результат.</a:t>
            </a:r>
          </a:p>
          <a:p>
            <a:pPr indent="457200"/>
            <a:endParaRPr lang="ru-RU" sz="2800" dirty="0" smtClean="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4314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70C0"/>
                </a:solidFill>
              </a:rPr>
              <a:t>СПАСИБО</a:t>
            </a:r>
            <a:br>
              <a:rPr lang="ru-RU" sz="4000" b="1" dirty="0" smtClean="0">
                <a:solidFill>
                  <a:srgbClr val="0070C0"/>
                </a:solidFill>
              </a:rPr>
            </a:br>
            <a:r>
              <a:rPr lang="ru-RU" sz="4000" b="1" dirty="0" smtClean="0">
                <a:solidFill>
                  <a:srgbClr val="0070C0"/>
                </a:solidFill>
              </a:rPr>
              <a:t>ЗА</a:t>
            </a:r>
            <a:r>
              <a:rPr lang="ru-RU" sz="4000" b="1" smtClean="0">
                <a:solidFill>
                  <a:srgbClr val="0070C0"/>
                </a:solidFill>
              </a:rPr>
              <a:t/>
            </a:r>
            <a:br>
              <a:rPr lang="ru-RU" sz="4000" b="1" smtClean="0">
                <a:solidFill>
                  <a:srgbClr val="0070C0"/>
                </a:solidFill>
              </a:rPr>
            </a:br>
            <a:r>
              <a:rPr lang="ru-RU" sz="4000" b="1" smtClean="0">
                <a:solidFill>
                  <a:srgbClr val="0070C0"/>
                </a:solidFill>
              </a:rPr>
              <a:t>ВНИМАНИЕ !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Например, для функции Y</a:t>
            </a:r>
            <a:r>
              <a:rPr lang="en-US" sz="2800" dirty="0" smtClean="0"/>
              <a:t>(X</a:t>
            </a:r>
            <a:r>
              <a:rPr lang="en-US" sz="2800" b="1" baseline="-25000" dirty="0" smtClean="0"/>
              <a:t>1</a:t>
            </a:r>
            <a:r>
              <a:rPr lang="ru-RU" sz="2800" b="1" baseline="-25000" dirty="0" smtClean="0"/>
              <a:t>,</a:t>
            </a:r>
            <a:r>
              <a:rPr lang="en-US" sz="2800" dirty="0" smtClean="0"/>
              <a:t>X</a:t>
            </a:r>
            <a:r>
              <a:rPr lang="en-US" sz="2800" b="1" baseline="-25000" dirty="0" smtClean="0"/>
              <a:t>2</a:t>
            </a:r>
            <a:r>
              <a:rPr lang="ru-RU" sz="2800" b="1" baseline="-25000" dirty="0" smtClean="0"/>
              <a:t>,</a:t>
            </a:r>
            <a:r>
              <a:rPr lang="en-US" sz="2800" dirty="0" smtClean="0"/>
              <a:t>X</a:t>
            </a:r>
            <a:r>
              <a:rPr lang="en-US" sz="2800" b="1" baseline="-25000" dirty="0" smtClean="0"/>
              <a:t>3</a:t>
            </a:r>
            <a:r>
              <a:rPr lang="en-US" sz="2800" dirty="0" smtClean="0"/>
              <a:t>)</a:t>
            </a:r>
            <a:r>
              <a:rPr lang="ru-RU" sz="2800" dirty="0" smtClean="0"/>
              <a:t> простые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: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     и </a:t>
            </a:r>
            <a:endParaRPr lang="ru-RU" sz="28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786322"/>
            <a:ext cx="84883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1214422"/>
            <a:ext cx="55656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ru-RU" sz="28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500166" y="1214422"/>
            <a:ext cx="928459" cy="523220"/>
            <a:chOff x="6786578" y="4929198"/>
            <a:chExt cx="928459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6786578" y="4929198"/>
              <a:ext cx="928459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  <a:r>
                <a:rPr kumimoji="0" lang="en-US" sz="2800" b="1" i="0" u="none" strike="noStrike" kern="120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r>
                <a:rPr lang="en-US" sz="2800" b="1" dirty="0" smtClean="0"/>
                <a:t>X</a:t>
              </a:r>
              <a:r>
                <a:rPr kumimoji="0" lang="ru-RU" sz="2800" b="1" i="0" u="none" strike="noStrike" kern="120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6858016" y="500063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Прямая со стрелкой 9"/>
          <p:cNvCxnSpPr/>
          <p:nvPr/>
        </p:nvCxnSpPr>
        <p:spPr>
          <a:xfrm rot="5400000">
            <a:off x="3929058" y="1071546"/>
            <a:ext cx="1500198" cy="71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14282" y="5786454"/>
            <a:ext cx="8010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операция поглощения: </a:t>
            </a:r>
            <a:r>
              <a:rPr lang="en-US" sz="2800" dirty="0" smtClean="0"/>
              <a:t>X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 v X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X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=X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(1 v X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)=X</a:t>
            </a:r>
            <a:r>
              <a:rPr lang="en-US" sz="2800" b="1" baseline="-25000" dirty="0" smtClean="0"/>
              <a:t>1</a:t>
            </a:r>
            <a:endParaRPr lang="ru-RU" sz="2800" b="1" baseline="-25000" dirty="0" smtClean="0"/>
          </a:p>
        </p:txBody>
      </p:sp>
      <p:grpSp>
        <p:nvGrpSpPr>
          <p:cNvPr id="13" name="Группа 12"/>
          <p:cNvGrpSpPr/>
          <p:nvPr/>
        </p:nvGrpSpPr>
        <p:grpSpPr>
          <a:xfrm>
            <a:off x="3357554" y="1857364"/>
            <a:ext cx="2071702" cy="2394946"/>
            <a:chOff x="3357554" y="1857364"/>
            <a:chExt cx="2071702" cy="2394946"/>
          </a:xfrm>
        </p:grpSpPr>
        <p:pic>
          <p:nvPicPr>
            <p:cNvPr id="19558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7554" y="1857364"/>
              <a:ext cx="2071702" cy="2394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" name="Прямоугольник 1"/>
            <p:cNvSpPr/>
            <p:nvPr/>
          </p:nvSpPr>
          <p:spPr>
            <a:xfrm>
              <a:off x="4714876" y="3725560"/>
              <a:ext cx="57606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2017" name="Picture 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6314" y="3786190"/>
              <a:ext cx="428628" cy="277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i="1" u="sng" dirty="0" smtClean="0"/>
              <a:t>Тупиковой дизъюнктивной нормальной формой </a:t>
            </a:r>
            <a:r>
              <a:rPr lang="ru-RU" sz="2800" dirty="0" smtClean="0"/>
              <a:t>функции (ТДНФ) называется дизъюнкция простых </a:t>
            </a:r>
            <a:r>
              <a:rPr lang="ru-RU" sz="2800" dirty="0" err="1" smtClean="0"/>
              <a:t>импликант</a:t>
            </a:r>
            <a:r>
              <a:rPr lang="ru-RU" sz="2800" dirty="0" smtClean="0"/>
              <a:t> этой функции, ни одну из которых нельзя исключить (при исключении теряется эквивалентность).</a:t>
            </a:r>
            <a:endParaRPr lang="en-US" sz="2800" dirty="0" smtClean="0"/>
          </a:p>
          <a:p>
            <a:pPr indent="457200"/>
            <a:endParaRPr lang="en-US" sz="2800" dirty="0" smtClean="0"/>
          </a:p>
          <a:p>
            <a:pPr indent="457200"/>
            <a:r>
              <a:rPr lang="ru-RU" sz="2800" dirty="0" smtClean="0"/>
              <a:t>Булева функция может иметь несколько ТДНФ. ТДНФ можно получить, используя </a:t>
            </a:r>
            <a:r>
              <a:rPr lang="ru-RU" sz="2800" dirty="0" smtClean="0">
                <a:solidFill>
                  <a:srgbClr val="C00000"/>
                </a:solidFill>
              </a:rPr>
              <a:t>метод </a:t>
            </a:r>
            <a:r>
              <a:rPr lang="ru-RU" sz="2800" dirty="0" err="1" smtClean="0">
                <a:solidFill>
                  <a:srgbClr val="C00000"/>
                </a:solidFill>
              </a:rPr>
              <a:t>импликантных</a:t>
            </a:r>
            <a:r>
              <a:rPr lang="ru-RU" sz="2800" dirty="0" smtClean="0">
                <a:solidFill>
                  <a:srgbClr val="C00000"/>
                </a:solidFill>
              </a:rPr>
              <a:t> таблиц и алгоритм Петрика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i="1" u="sng" dirty="0" smtClean="0"/>
              <a:t>Минимальной дизъюнктивной нормальной </a:t>
            </a:r>
            <a:r>
              <a:rPr lang="ru-RU" sz="2800" dirty="0" smtClean="0"/>
              <a:t>формой функции (МДНФ) называется тупиковая форма, содержащая </a:t>
            </a:r>
            <a:r>
              <a:rPr lang="ru-RU" sz="2800" i="1" u="sng" dirty="0" smtClean="0"/>
              <a:t>минимальное число букв </a:t>
            </a:r>
            <a:r>
              <a:rPr lang="ru-RU" sz="2800" dirty="0" smtClean="0"/>
              <a:t>в аналитическом выражении, что определяется простым подсчетом.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Булева функция может иметь несколько МДНФ.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Таким образом, алгоритм нахождения минимальной формы булевой функции следующий:</a:t>
            </a:r>
            <a:endParaRPr lang="ru-RU" sz="2800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1071546"/>
            <a:ext cx="6686597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59702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16102</TotalTime>
  <Words>1215</Words>
  <Application>Microsoft Office PowerPoint</Application>
  <PresentationFormat>Экран (4:3)</PresentationFormat>
  <Paragraphs>317</Paragraphs>
  <Slides>51</Slides>
  <Notes>51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6" baseType="lpstr">
      <vt:lpstr>Arial</vt:lpstr>
      <vt:lpstr>Wingdings</vt:lpstr>
      <vt:lpstr>Times New Roman</vt:lpstr>
      <vt:lpstr>1_Палитра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1020</cp:revision>
  <cp:lastPrinted>2002-06-14T06:50:34Z</cp:lastPrinted>
  <dcterms:created xsi:type="dcterms:W3CDTF">2000-07-05T10:59:49Z</dcterms:created>
  <dcterms:modified xsi:type="dcterms:W3CDTF">2019-12-26T12:03:47Z</dcterms:modified>
</cp:coreProperties>
</file>