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</p:sldMasterIdLst>
  <p:notesMasterIdLst>
    <p:notesMasterId r:id="rId31"/>
  </p:notesMasterIdLst>
  <p:handoutMasterIdLst>
    <p:handoutMasterId r:id="rId32"/>
  </p:handoutMasterIdLst>
  <p:sldIdLst>
    <p:sldId id="384" r:id="rId2"/>
    <p:sldId id="420" r:id="rId3"/>
    <p:sldId id="421" r:id="rId4"/>
    <p:sldId id="423" r:id="rId5"/>
    <p:sldId id="422" r:id="rId6"/>
    <p:sldId id="426" r:id="rId7"/>
    <p:sldId id="428" r:id="rId8"/>
    <p:sldId id="425" r:id="rId9"/>
    <p:sldId id="429" r:id="rId10"/>
    <p:sldId id="430" r:id="rId11"/>
    <p:sldId id="432" r:id="rId12"/>
    <p:sldId id="450" r:id="rId13"/>
    <p:sldId id="431" r:id="rId14"/>
    <p:sldId id="433" r:id="rId15"/>
    <p:sldId id="434" r:id="rId16"/>
    <p:sldId id="444" r:id="rId17"/>
    <p:sldId id="446" r:id="rId18"/>
    <p:sldId id="445" r:id="rId19"/>
    <p:sldId id="447" r:id="rId20"/>
    <p:sldId id="436" r:id="rId21"/>
    <p:sldId id="435" r:id="rId22"/>
    <p:sldId id="437" r:id="rId23"/>
    <p:sldId id="448" r:id="rId24"/>
    <p:sldId id="438" r:id="rId25"/>
    <p:sldId id="439" r:id="rId26"/>
    <p:sldId id="449" r:id="rId27"/>
    <p:sldId id="440" r:id="rId28"/>
    <p:sldId id="441" r:id="rId29"/>
    <p:sldId id="442" r:id="rId30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396"/>
    <a:srgbClr val="663300"/>
    <a:srgbClr val="7DFBB0"/>
    <a:srgbClr val="8893A0"/>
    <a:srgbClr val="FFD7D7"/>
    <a:srgbClr val="E3FFD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8481" autoAdjust="0"/>
  </p:normalViewPr>
  <p:slideViewPr>
    <p:cSldViewPr>
      <p:cViewPr>
        <p:scale>
          <a:sx n="80" d="100"/>
          <a:sy n="80" d="100"/>
        </p:scale>
        <p:origin x="-499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2FDA0C-E23B-4550-A52F-A7BBF16B3E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398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8AC775-52E8-494B-954C-D3E8A55D4F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111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704FDE3-4721-44C4-A6DA-2AD8BF7C1E26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1800216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i="1" dirty="0" smtClean="0"/>
              <a:t> </a:t>
            </a:r>
            <a:r>
              <a:rPr lang="ru-RU" sz="4000" b="1" dirty="0"/>
              <a:t>Минимизация булевых </a:t>
            </a:r>
            <a:r>
              <a:rPr lang="ru-RU" sz="4000" b="1" dirty="0" smtClean="0"/>
              <a:t>функций</a:t>
            </a:r>
            <a:endParaRPr lang="en-US" sz="4000" b="1" dirty="0" smtClean="0"/>
          </a:p>
          <a:p>
            <a:pPr algn="ctr"/>
            <a:r>
              <a:rPr lang="ru-RU" sz="4000" b="1" dirty="0" smtClean="0"/>
              <a:t>эвристическим методом</a:t>
            </a:r>
            <a:endParaRPr lang="en-US" sz="4000" b="1" dirty="0" smtClean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Диаграммы Вейча для функций от 2-х  и  3-х переменных: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0174"/>
            <a:ext cx="907038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10800000" flipV="1">
            <a:off x="2071671" y="571480"/>
            <a:ext cx="4357719" cy="15716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>
            <a:stCxn id="11" idx="0"/>
          </p:cNvCxnSpPr>
          <p:nvPr/>
        </p:nvCxnSpPr>
        <p:spPr>
          <a:xfrm rot="5400000" flipH="1" flipV="1">
            <a:off x="7772993" y="3272406"/>
            <a:ext cx="928693" cy="81325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7429520" y="2357430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4480" y="2357430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072330" y="4143380"/>
            <a:ext cx="151676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цилиндр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rot="5400000">
            <a:off x="7072330" y="1071546"/>
            <a:ext cx="1143008" cy="14287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5400000" flipH="1" flipV="1">
            <a:off x="5251455" y="2678107"/>
            <a:ext cx="928694" cy="1588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 flipH="1" flipV="1">
            <a:off x="7251719" y="2678107"/>
            <a:ext cx="928694" cy="1588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Диаграмма Вейча для функции от 4-х переменных: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 flipV="1">
            <a:off x="5214942" y="571480"/>
            <a:ext cx="1214446" cy="9286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57884" y="5929330"/>
            <a:ext cx="70641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тор</a:t>
            </a:r>
          </a:p>
        </p:txBody>
      </p:sp>
      <p:pic>
        <p:nvPicPr>
          <p:cNvPr id="1085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1524000"/>
            <a:ext cx="2819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Прямая со стрелкой 19"/>
          <p:cNvCxnSpPr/>
          <p:nvPr/>
        </p:nvCxnSpPr>
        <p:spPr>
          <a:xfrm rot="5400000" flipH="1" flipV="1">
            <a:off x="2786844" y="2999578"/>
            <a:ext cx="171451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5400000" flipH="1" flipV="1">
            <a:off x="4501356" y="2999578"/>
            <a:ext cx="171451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10800000">
            <a:off x="3643306" y="2143116"/>
            <a:ext cx="1714512" cy="1588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10800000">
            <a:off x="3643306" y="3857628"/>
            <a:ext cx="1714512" cy="1588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285992"/>
            <a:ext cx="192882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Прямая со стрелкой 14"/>
          <p:cNvCxnSpPr>
            <a:endCxn id="108546" idx="2"/>
          </p:cNvCxnSpPr>
          <p:nvPr/>
        </p:nvCxnSpPr>
        <p:spPr>
          <a:xfrm rot="5400000" flipH="1" flipV="1">
            <a:off x="5625710" y="4661306"/>
            <a:ext cx="2214578" cy="60722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Диаграмма Вейча для функции от 5-ти</a:t>
            </a:r>
          </a:p>
          <a:p>
            <a:pPr indent="457200"/>
            <a:r>
              <a:rPr lang="ru-RU" sz="2800" dirty="0" smtClean="0"/>
              <a:t> переменных: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285852" y="5286388"/>
            <a:ext cx="785814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5367" y="1357298"/>
            <a:ext cx="562574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6715140" y="857232"/>
            <a:ext cx="2320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ось симметрии</a:t>
            </a:r>
            <a:endParaRPr lang="ru-RU" sz="24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rot="10800000" flipV="1">
            <a:off x="4500562" y="1285860"/>
            <a:ext cx="2643206" cy="114300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Диаграмма Вейча для функции от 6-ти  переменных: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000108"/>
            <a:ext cx="52959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2143108" y="2571744"/>
            <a:ext cx="3786214" cy="714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7000892" y="1714488"/>
            <a:ext cx="142876" cy="142876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143108" y="2643182"/>
            <a:ext cx="3214710" cy="7143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57158" y="2071678"/>
            <a:ext cx="2320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оси симметрии</a:t>
            </a:r>
            <a:endParaRPr lang="ru-RU" sz="24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Рассмотрим нахождение по диаграмме Вейча МДНФ, а потом на отдельном примере покажем отличие при получении МКНФ.</a:t>
            </a:r>
          </a:p>
          <a:p>
            <a:pPr indent="457200"/>
            <a:r>
              <a:rPr lang="ru-RU" sz="2800" dirty="0" smtClean="0"/>
              <a:t>Склеивание надо начинать с "1", имеющих в соседних клетках наибольшее количество "0".</a:t>
            </a:r>
          </a:p>
          <a:p>
            <a:r>
              <a:rPr lang="ru-RU" sz="2800" dirty="0" smtClean="0"/>
              <a:t>Рассмотрим минимизацию функции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 от 3-х переменных.</a:t>
            </a:r>
            <a:endParaRPr lang="ru-RU" sz="2800" dirty="0"/>
          </a:p>
        </p:txBody>
      </p:sp>
      <p:pic>
        <p:nvPicPr>
          <p:cNvPr id="6" name="Рисунок 5" descr="Вейч-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357563"/>
            <a:ext cx="7643834" cy="3500438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rot="16200000" flipH="1">
            <a:off x="4143372" y="3214686"/>
            <a:ext cx="2928958" cy="714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>
            <a:off x="3571868" y="3214686"/>
            <a:ext cx="3429024" cy="5715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Вейч-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71546"/>
            <a:ext cx="7358082" cy="321471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bg1"/>
            </a:solidFill>
            <a:tailEnd type="arrow"/>
          </a:ln>
        </p:spPr>
      </p:pic>
      <p:sp>
        <p:nvSpPr>
          <p:cNvPr id="10" name="Прямоугольник 3"/>
          <p:cNvSpPr>
            <a:spLocks noChangeArrowheads="1"/>
          </p:cNvSpPr>
          <p:nvPr/>
        </p:nvSpPr>
        <p:spPr bwMode="auto">
          <a:xfrm>
            <a:off x="0" y="4214818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Возможно четыре максимальных склеивания (по 2 единицы). Каждому склеиванию соответствует одна простая </a:t>
            </a:r>
            <a:r>
              <a:rPr lang="ru-RU" sz="2800" dirty="0" err="1" smtClean="0"/>
              <a:t>импликанта</a:t>
            </a:r>
            <a:r>
              <a:rPr lang="ru-RU" sz="2800" dirty="0" smtClean="0"/>
              <a:t>.</a:t>
            </a:r>
          </a:p>
          <a:p>
            <a:pPr indent="457200"/>
            <a:r>
              <a:rPr lang="ru-RU" sz="2800" dirty="0" smtClean="0"/>
              <a:t>Это означает, что функция имеет 4 простых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 (помечено зеленым).</a:t>
            </a:r>
          </a:p>
          <a:p>
            <a:pPr indent="457200"/>
            <a:endParaRPr lang="ru-RU" sz="2800" dirty="0" smtClean="0"/>
          </a:p>
        </p:txBody>
      </p:sp>
      <p:sp>
        <p:nvSpPr>
          <p:cNvPr id="9" name="Овал 8"/>
          <p:cNvSpPr/>
          <p:nvPr/>
        </p:nvSpPr>
        <p:spPr>
          <a:xfrm>
            <a:off x="5286380" y="2357430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786182" y="2214554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214810" y="2571744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4572000" y="3000372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Получаем: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Когда записывается аналитическое выражение для </a:t>
            </a:r>
            <a:r>
              <a:rPr lang="ru-RU" sz="2800" dirty="0" err="1" smtClean="0"/>
              <a:t>СкДНФ</a:t>
            </a:r>
            <a:r>
              <a:rPr lang="ru-RU" sz="2800" dirty="0" smtClean="0"/>
              <a:t> (дизъюнкция всех простых </a:t>
            </a:r>
            <a:r>
              <a:rPr lang="ru-RU" sz="2800" dirty="0" err="1" smtClean="0"/>
              <a:t>импликант</a:t>
            </a:r>
            <a:r>
              <a:rPr lang="ru-RU" sz="2800" dirty="0" smtClean="0"/>
              <a:t>), в записи каждой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 остаются только те аргументы функции, по которым не была выполнена операция склеивания.</a:t>
            </a:r>
          </a:p>
        </p:txBody>
      </p:sp>
      <p:pic>
        <p:nvPicPr>
          <p:cNvPr id="7" name="Рисунок 6" descr="Вейч-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14554"/>
            <a:ext cx="7358082" cy="3214710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5286380" y="3643314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643438" y="4214818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214810" y="3786190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786182" y="3357562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5715016"/>
            <a:ext cx="5457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Прямая со стрелкой 9"/>
          <p:cNvCxnSpPr>
            <a:endCxn id="12" idx="5"/>
          </p:cNvCxnSpPr>
          <p:nvPr/>
        </p:nvCxnSpPr>
        <p:spPr>
          <a:xfrm rot="16200000" flipV="1">
            <a:off x="4229605" y="4872555"/>
            <a:ext cx="1521122" cy="44955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3" idx="4"/>
          </p:cNvCxnSpPr>
          <p:nvPr/>
        </p:nvCxnSpPr>
        <p:spPr>
          <a:xfrm rot="5400000" flipH="1" flipV="1">
            <a:off x="3250397" y="4914403"/>
            <a:ext cx="2021188" cy="505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4" idx="4"/>
          </p:cNvCxnSpPr>
          <p:nvPr/>
        </p:nvCxnSpPr>
        <p:spPr>
          <a:xfrm rot="5400000" flipH="1" flipV="1">
            <a:off x="1964513" y="3914271"/>
            <a:ext cx="2306940" cy="147927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3235602" y="3857628"/>
            <a:ext cx="2050778" cy="20211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err="1" smtClean="0"/>
              <a:t>Конституенту</a:t>
            </a:r>
            <a:r>
              <a:rPr lang="ru-RU" sz="2800" dirty="0" smtClean="0"/>
              <a:t> "1" на наборе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001</a:t>
            </a:r>
            <a:r>
              <a:rPr lang="ru-RU" sz="2800" dirty="0" smtClean="0"/>
              <a:t> можно склеить с </a:t>
            </a:r>
            <a:r>
              <a:rPr lang="ru-RU" sz="2800" dirty="0" err="1" smtClean="0"/>
              <a:t>конституентой</a:t>
            </a:r>
            <a:r>
              <a:rPr lang="ru-RU" sz="2800" dirty="0" smtClean="0"/>
              <a:t> "1" на наборе </a:t>
            </a:r>
            <a:r>
              <a:rPr lang="ru-RU" sz="2800" dirty="0" smtClean="0">
                <a:solidFill>
                  <a:srgbClr val="FF0000"/>
                </a:solidFill>
              </a:rPr>
              <a:t>000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или на </a:t>
            </a:r>
            <a:r>
              <a:rPr lang="ru-RU" sz="2800" dirty="0" err="1" smtClean="0">
                <a:solidFill>
                  <a:srgbClr val="FF0000"/>
                </a:solidFill>
              </a:rPr>
              <a:t>на</a:t>
            </a:r>
            <a:r>
              <a:rPr lang="ru-RU" sz="2800" dirty="0" smtClean="0">
                <a:solidFill>
                  <a:srgbClr val="FF0000"/>
                </a:solidFill>
              </a:rPr>
              <a:t> наборе 101</a:t>
            </a:r>
            <a:r>
              <a:rPr lang="ru-RU" sz="2800" dirty="0" smtClean="0"/>
              <a:t>. Обе получаемые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 содержат по две буквы.</a:t>
            </a:r>
          </a:p>
        </p:txBody>
      </p:sp>
      <p:pic>
        <p:nvPicPr>
          <p:cNvPr id="7" name="Рисунок 6" descr="Вейч-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844" y="2071678"/>
            <a:ext cx="7358082" cy="3214710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5429224" y="3500438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786282" y="4071942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357654" y="3643314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929026" y="3214686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rot="5400000">
            <a:off x="3321835" y="1464455"/>
            <a:ext cx="3071834" cy="10001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Функция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 будет иметь две минимальные формы, содержащие 6 букв, в зависимости от склеивания "1" на наборе аргументов 001:</a:t>
            </a:r>
          </a:p>
        </p:txBody>
      </p:sp>
      <p:pic>
        <p:nvPicPr>
          <p:cNvPr id="7" name="Рисунок 6" descr="Вейч-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00174"/>
            <a:ext cx="7358082" cy="3214710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5286380" y="2928934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643438" y="3500438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214810" y="3071810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786182" y="2643182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3929058" y="1785925"/>
            <a:ext cx="1857388" cy="94961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0800000" flipV="1">
            <a:off x="4286248" y="1785926"/>
            <a:ext cx="1500198" cy="13163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86380" y="1357298"/>
            <a:ext cx="385762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выбираем одну из них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929198"/>
            <a:ext cx="5286412" cy="179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Рассмотрим минимизацию функции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 от 4-х переменных.</a:t>
            </a:r>
          </a:p>
        </p:txBody>
      </p:sp>
      <p:pic>
        <p:nvPicPr>
          <p:cNvPr id="3" name="Рисунок 2" descr="Вейч-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844" y="1000108"/>
            <a:ext cx="8072494" cy="5715040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rot="10800000" flipV="1">
            <a:off x="6072198" y="1357298"/>
            <a:ext cx="1428760" cy="121444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5075" y="928670"/>
            <a:ext cx="613892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необязательные простые </a:t>
            </a: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импликанты</a:t>
            </a: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072066" y="3929066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643702" y="3929066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000760" y="3857628"/>
            <a:ext cx="142876" cy="14287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500826" y="4286256"/>
            <a:ext cx="142876" cy="142876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500826" y="2643182"/>
            <a:ext cx="142876" cy="142876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5072066" y="4286256"/>
            <a:ext cx="142876" cy="142876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5143504" y="2643182"/>
            <a:ext cx="142876" cy="142876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000760" y="3143248"/>
            <a:ext cx="142876" cy="14287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6357950" y="2500306"/>
            <a:ext cx="142876" cy="142876"/>
          </a:xfrm>
          <a:prstGeom prst="ellipse">
            <a:avLst/>
          </a:prstGeom>
          <a:solidFill>
            <a:schemeClr val="tx1"/>
          </a:solidFill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6072198" y="3071810"/>
            <a:ext cx="357190" cy="85725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 rot="5400000">
            <a:off x="6000760" y="1857364"/>
            <a:ext cx="1928826" cy="10715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000" i="1" dirty="0" smtClean="0"/>
              <a:t> </a:t>
            </a:r>
            <a:r>
              <a:rPr lang="ru-RU" sz="2800" b="1" dirty="0" smtClean="0"/>
              <a:t>Эвристический метод диаграмм Вейча (карт Карно) для минимизации булевых функций.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Диаграмма Вейча это еще один способ представления булевых функций.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Диаграмма Вейча представляет собой таблицу, каждой клетке которой устанавливается соответствие с одним из наборов аргументов функции.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Внутри этой клетки записывается значение функции на этом наборе.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Число клеток равняется 2</a:t>
            </a:r>
            <a:r>
              <a:rPr lang="en-US" sz="2800" baseline="30000" dirty="0" smtClean="0"/>
              <a:t>n</a:t>
            </a:r>
            <a:r>
              <a:rPr lang="ru-RU" sz="2800" dirty="0" smtClean="0"/>
              <a:t>, где  </a:t>
            </a:r>
            <a:r>
              <a:rPr lang="en-US" sz="2800" dirty="0" smtClean="0"/>
              <a:t>n </a:t>
            </a:r>
            <a:r>
              <a:rPr lang="ru-RU" sz="2800" dirty="0" smtClean="0"/>
              <a:t>─ число аргументов функции.</a:t>
            </a:r>
            <a:endParaRPr lang="ru-RU" sz="28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Функция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 как видно из диаграммы Вейча имеет одну минимальную форму, содержащую 9 букв: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85860"/>
            <a:ext cx="3929058" cy="367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10800000">
            <a:off x="2357422" y="3143248"/>
            <a:ext cx="4000528" cy="7143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857620" y="3714752"/>
            <a:ext cx="498540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если добавить необязательные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/>
              <a:t>простые </a:t>
            </a:r>
            <a:r>
              <a:rPr lang="ru-RU" sz="2400" dirty="0" err="1" smtClean="0"/>
              <a:t>импликанты</a:t>
            </a:r>
            <a:r>
              <a:rPr lang="ru-RU" sz="2400" dirty="0" smtClean="0"/>
              <a:t>, то получим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000232" y="2714620"/>
            <a:ext cx="357190" cy="85725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>
            <a:off x="2500298" y="2500306"/>
            <a:ext cx="4500594" cy="121444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/>
          <p:cNvGrpSpPr/>
          <p:nvPr/>
        </p:nvGrpSpPr>
        <p:grpSpPr>
          <a:xfrm>
            <a:off x="428596" y="5000636"/>
            <a:ext cx="8715404" cy="1543050"/>
            <a:chOff x="428596" y="5000636"/>
            <a:chExt cx="8715404" cy="1543050"/>
          </a:xfrm>
        </p:grpSpPr>
        <p:pic>
          <p:nvPicPr>
            <p:cNvPr id="18438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5000636"/>
              <a:ext cx="7162800" cy="154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Прямоугольник 23"/>
            <p:cNvSpPr/>
            <p:nvPr/>
          </p:nvSpPr>
          <p:spPr>
            <a:xfrm>
              <a:off x="7358050" y="5857892"/>
              <a:ext cx="178595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00" dirty="0" smtClean="0"/>
                <a:t>v X</a:t>
              </a:r>
              <a:r>
                <a:rPr lang="en-US" sz="2600" baseline="-25000" dirty="0" smtClean="0"/>
                <a:t>2</a:t>
              </a:r>
              <a:r>
                <a:rPr lang="en-US" sz="2600" dirty="0" smtClean="0"/>
                <a:t>X</a:t>
              </a:r>
              <a:r>
                <a:rPr lang="en-US" sz="2600" baseline="-25000" dirty="0" smtClean="0"/>
                <a:t>3</a:t>
              </a:r>
              <a:r>
                <a:rPr lang="en-US" sz="2600" dirty="0" smtClean="0"/>
                <a:t>X</a:t>
              </a:r>
              <a:r>
                <a:rPr lang="en-US" sz="2600" baseline="-25000" dirty="0" smtClean="0"/>
                <a:t>4</a:t>
              </a:r>
              <a:endParaRPr lang="ru-RU" sz="2600" baseline="-25000" dirty="0" smtClean="0"/>
            </a:p>
          </p:txBody>
        </p:sp>
      </p:grpSp>
      <p:cxnSp>
        <p:nvCxnSpPr>
          <p:cNvPr id="17" name="Прямая со стрелкой 16"/>
          <p:cNvCxnSpPr/>
          <p:nvPr/>
        </p:nvCxnSpPr>
        <p:spPr>
          <a:xfrm rot="5400000">
            <a:off x="6715140" y="4786324"/>
            <a:ext cx="1500200" cy="92869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b="1" i="1" dirty="0" smtClean="0"/>
              <a:t>Важно помнить!</a:t>
            </a:r>
          </a:p>
          <a:p>
            <a:pPr indent="457200"/>
            <a:r>
              <a:rPr lang="ru-RU" sz="2800" dirty="0" smtClean="0"/>
              <a:t>Если склеиваются:</a:t>
            </a:r>
          </a:p>
          <a:p>
            <a:pPr indent="457200"/>
            <a:endParaRPr lang="ru-RU" sz="800" dirty="0" smtClean="0"/>
          </a:p>
          <a:p>
            <a:pPr indent="457200">
              <a:buFont typeface="Wingdings" pitchFamily="2" charset="2"/>
              <a:buChar char="Ø"/>
            </a:pPr>
            <a:r>
              <a:rPr lang="ru-RU" sz="2800" i="1" u="sng" dirty="0" smtClean="0"/>
              <a:t>2 единицы</a:t>
            </a:r>
            <a:r>
              <a:rPr lang="ru-RU" sz="2800" dirty="0" smtClean="0"/>
              <a:t> (2</a:t>
            </a:r>
            <a:r>
              <a:rPr lang="ru-RU" sz="2800" b="1" baseline="30000" dirty="0" smtClean="0">
                <a:solidFill>
                  <a:srgbClr val="C00000"/>
                </a:solidFill>
              </a:rPr>
              <a:t>1</a:t>
            </a:r>
            <a:r>
              <a:rPr lang="ru-RU" sz="2800" dirty="0" smtClean="0"/>
              <a:t>) для функции </a:t>
            </a:r>
            <a:r>
              <a:rPr lang="ru-RU" sz="2800" i="1" u="sng" dirty="0" err="1" smtClean="0"/>
              <a:t>n</a:t>
            </a:r>
            <a:r>
              <a:rPr lang="ru-RU" sz="2800" dirty="0" smtClean="0"/>
              <a:t> переменных, то соответствующая </a:t>
            </a:r>
            <a:r>
              <a:rPr lang="ru-RU" sz="2800" dirty="0" err="1" smtClean="0"/>
              <a:t>импликанта</a:t>
            </a:r>
            <a:r>
              <a:rPr lang="ru-RU" sz="2800" dirty="0" smtClean="0"/>
              <a:t> запишется (</a:t>
            </a:r>
            <a:r>
              <a:rPr lang="en-US" sz="2800" i="1" dirty="0" smtClean="0"/>
              <a:t>n</a:t>
            </a:r>
            <a:r>
              <a:rPr lang="ru-RU" sz="2800" i="1" dirty="0" smtClean="0"/>
              <a:t>-1</a:t>
            </a:r>
            <a:r>
              <a:rPr lang="ru-RU" sz="2800" dirty="0" smtClean="0"/>
              <a:t>) количеством букв;</a:t>
            </a:r>
          </a:p>
          <a:p>
            <a:pPr indent="457200">
              <a:buFont typeface="Wingdings" pitchFamily="2" charset="2"/>
              <a:buChar char="Ø"/>
            </a:pPr>
            <a:endParaRPr lang="ru-RU" sz="2800" dirty="0" smtClean="0"/>
          </a:p>
          <a:p>
            <a:pPr indent="457200">
              <a:buFont typeface="Wingdings" pitchFamily="2" charset="2"/>
              <a:buChar char="Ø"/>
            </a:pPr>
            <a:r>
              <a:rPr lang="ru-RU" sz="2800" i="1" u="sng" dirty="0" smtClean="0"/>
              <a:t>4 единицы</a:t>
            </a:r>
            <a:r>
              <a:rPr lang="ru-RU" sz="2800" dirty="0" smtClean="0"/>
              <a:t> (2</a:t>
            </a:r>
            <a:r>
              <a:rPr lang="ru-RU" sz="2800" b="1" baseline="30000" dirty="0" smtClean="0">
                <a:solidFill>
                  <a:srgbClr val="C00000"/>
                </a:solidFill>
              </a:rPr>
              <a:t>2</a:t>
            </a:r>
            <a:r>
              <a:rPr lang="ru-RU" sz="2800" dirty="0" smtClean="0"/>
              <a:t>) для функции </a:t>
            </a:r>
            <a:r>
              <a:rPr lang="ru-RU" sz="2800" i="1" u="sng" dirty="0" err="1" smtClean="0"/>
              <a:t>n</a:t>
            </a:r>
            <a:r>
              <a:rPr lang="ru-RU" sz="2800" dirty="0" smtClean="0"/>
              <a:t> переменных, то соответствующая </a:t>
            </a:r>
            <a:r>
              <a:rPr lang="ru-RU" sz="2800" dirty="0" err="1" smtClean="0"/>
              <a:t>импликанта</a:t>
            </a:r>
            <a:r>
              <a:rPr lang="ru-RU" sz="2800" dirty="0" smtClean="0"/>
              <a:t> запишется (</a:t>
            </a:r>
            <a:r>
              <a:rPr lang="en-US" sz="2800" i="1" dirty="0" smtClean="0"/>
              <a:t>n</a:t>
            </a:r>
            <a:r>
              <a:rPr lang="ru-RU" sz="2800" i="1" dirty="0" smtClean="0"/>
              <a:t>-2</a:t>
            </a:r>
            <a:r>
              <a:rPr lang="ru-RU" sz="2800" dirty="0" smtClean="0"/>
              <a:t>) количеством букв;</a:t>
            </a:r>
          </a:p>
          <a:p>
            <a:pPr indent="457200">
              <a:buFont typeface="Wingdings" pitchFamily="2" charset="2"/>
              <a:buChar char="Ø"/>
            </a:pPr>
            <a:endParaRPr lang="ru-RU" sz="2800" dirty="0" smtClean="0"/>
          </a:p>
          <a:p>
            <a:pPr indent="457200">
              <a:buFont typeface="Wingdings" pitchFamily="2" charset="2"/>
              <a:buChar char="Ø"/>
            </a:pPr>
            <a:r>
              <a:rPr lang="ru-RU" sz="2800" i="1" u="sng" dirty="0" smtClean="0"/>
              <a:t>2</a:t>
            </a:r>
            <a:r>
              <a:rPr lang="en-US" sz="2800" b="1" u="sng" baseline="30000" dirty="0" smtClean="0">
                <a:solidFill>
                  <a:srgbClr val="C00000"/>
                </a:solidFill>
              </a:rPr>
              <a:t>m</a:t>
            </a:r>
            <a:r>
              <a:rPr lang="ru-RU" sz="2800" i="1" u="sng" dirty="0" smtClean="0"/>
              <a:t> единиц</a:t>
            </a:r>
            <a:r>
              <a:rPr lang="ru-RU" sz="2800" dirty="0" smtClean="0"/>
              <a:t> (на общий случай)  для функции </a:t>
            </a:r>
            <a:r>
              <a:rPr lang="ru-RU" sz="2800" i="1" u="sng" dirty="0" err="1" smtClean="0"/>
              <a:t>n</a:t>
            </a:r>
            <a:r>
              <a:rPr lang="ru-RU" sz="2800" dirty="0" smtClean="0"/>
              <a:t> переменных, то соответствующая </a:t>
            </a:r>
            <a:r>
              <a:rPr lang="ru-RU" sz="2800" dirty="0" err="1" smtClean="0"/>
              <a:t>импликанта</a:t>
            </a:r>
            <a:r>
              <a:rPr lang="ru-RU" sz="2800" dirty="0" smtClean="0"/>
              <a:t> запишется (</a:t>
            </a:r>
            <a:r>
              <a:rPr lang="en-US" sz="2800" i="1" dirty="0" smtClean="0"/>
              <a:t>n</a:t>
            </a:r>
            <a:r>
              <a:rPr lang="ru-RU" sz="2800" i="1" dirty="0" smtClean="0"/>
              <a:t>-</a:t>
            </a:r>
            <a:r>
              <a:rPr lang="en-US" sz="2800" i="1" dirty="0" smtClean="0"/>
              <a:t>m</a:t>
            </a:r>
            <a:r>
              <a:rPr lang="ru-RU" sz="2800" dirty="0" smtClean="0"/>
              <a:t>) количеством букв.</a:t>
            </a:r>
          </a:p>
          <a:p>
            <a:pPr indent="457200"/>
            <a:endParaRPr lang="ru-RU" sz="2800" b="1" i="1" dirty="0" smtClean="0"/>
          </a:p>
          <a:p>
            <a:pPr indent="457200"/>
            <a:r>
              <a:rPr lang="ru-RU" sz="2800" dirty="0" smtClean="0"/>
              <a:t>Это надо всегда проверять.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Рассмотрим минимизацию функции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3</a:t>
            </a:r>
            <a:r>
              <a:rPr lang="ru-RU" sz="2800" dirty="0" smtClean="0"/>
              <a:t> от 5-х переменных.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3 </a:t>
            </a:r>
            <a:r>
              <a:rPr lang="ru-RU" sz="2800" dirty="0" smtClean="0"/>
              <a:t>задана непосредственно диаграммой Вейча.</a:t>
            </a:r>
          </a:p>
        </p:txBody>
      </p:sp>
      <p:pic>
        <p:nvPicPr>
          <p:cNvPr id="6" name="Рисунок 5" descr="Вейч-5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14282" y="1357298"/>
            <a:ext cx="6072230" cy="3429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2132" y="1428736"/>
            <a:ext cx="5000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ru-RU" sz="2000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Прямоугольник 3"/>
          <p:cNvSpPr>
            <a:spLocks noChangeArrowheads="1"/>
          </p:cNvSpPr>
          <p:nvPr/>
        </p:nvSpPr>
        <p:spPr bwMode="auto">
          <a:xfrm>
            <a:off x="0" y="4786322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Функция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3</a:t>
            </a:r>
            <a:r>
              <a:rPr lang="ru-RU" sz="2800" dirty="0" smtClean="0"/>
              <a:t> как видно из диаграммы Вейча имеет одну минимальную форму, содержащую </a:t>
            </a:r>
            <a:r>
              <a:rPr lang="en-US" sz="2800" dirty="0" smtClean="0"/>
              <a:t>14</a:t>
            </a:r>
            <a:r>
              <a:rPr lang="ru-RU" sz="2800" dirty="0" smtClean="0"/>
              <a:t> букв: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>
            <a:off x="500034" y="4214818"/>
            <a:ext cx="1928826" cy="164307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6200000" flipV="1">
            <a:off x="1428728" y="4286256"/>
            <a:ext cx="2500330" cy="9286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16200000" flipV="1">
            <a:off x="3178959" y="3679033"/>
            <a:ext cx="3429024" cy="9286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10800000">
            <a:off x="2000232" y="2786058"/>
            <a:ext cx="5643602" cy="307183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5929330"/>
            <a:ext cx="857256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По диаграмме Вейча видно, что все простые </a:t>
            </a:r>
            <a:r>
              <a:rPr lang="ru-RU" sz="2800" dirty="0" err="1" smtClean="0"/>
              <a:t>импликанты</a:t>
            </a:r>
            <a:r>
              <a:rPr lang="ru-RU" sz="2800" dirty="0" smtClean="0"/>
              <a:t> вошли в МДНФ, а значит </a:t>
            </a:r>
            <a:r>
              <a:rPr lang="ru-RU" sz="2800" i="1" u="sng" dirty="0" err="1" smtClean="0"/>
              <a:t>СкДНФ</a:t>
            </a:r>
            <a:r>
              <a:rPr lang="ru-RU" sz="2800" dirty="0" smtClean="0"/>
              <a:t> </a:t>
            </a:r>
            <a:r>
              <a:rPr lang="en-US" sz="2800" dirty="0" smtClean="0"/>
              <a:t>  Y</a:t>
            </a:r>
            <a:r>
              <a:rPr lang="ru-RU" sz="2800" baseline="-25000" dirty="0" smtClean="0"/>
              <a:t>3</a:t>
            </a:r>
            <a:r>
              <a:rPr lang="ru-RU" sz="2800" i="1" u="sng" dirty="0" smtClean="0"/>
              <a:t> совпадает с минимальной формой</a:t>
            </a:r>
            <a:r>
              <a:rPr lang="ru-RU" sz="2800" dirty="0" smtClean="0"/>
              <a:t>.</a:t>
            </a:r>
          </a:p>
        </p:txBody>
      </p:sp>
      <p:pic>
        <p:nvPicPr>
          <p:cNvPr id="6" name="Рисунок 5" descr="Вейч-5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14282" y="1357298"/>
            <a:ext cx="6072230" cy="3429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2132" y="1428736"/>
            <a:ext cx="5000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ru-RU" sz="2000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Прямоугольник 3"/>
          <p:cNvSpPr>
            <a:spLocks noChangeArrowheads="1"/>
          </p:cNvSpPr>
          <p:nvPr/>
        </p:nvSpPr>
        <p:spPr bwMode="auto">
          <a:xfrm>
            <a:off x="0" y="4786322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Функция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3</a:t>
            </a:r>
            <a:r>
              <a:rPr lang="ru-RU" sz="2800" dirty="0" smtClean="0"/>
              <a:t> как видно из диаграммы Вейча имеет одну минимальную форму, содержащую </a:t>
            </a:r>
            <a:r>
              <a:rPr lang="en-US" sz="2800" dirty="0" smtClean="0"/>
              <a:t>14</a:t>
            </a:r>
            <a:r>
              <a:rPr lang="ru-RU" sz="2800" dirty="0" smtClean="0"/>
              <a:t> букв: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>
            <a:off x="500034" y="4214818"/>
            <a:ext cx="1857388" cy="17145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6200000" flipV="1">
            <a:off x="1714480" y="4000504"/>
            <a:ext cx="2428892" cy="14287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16200000" flipV="1">
            <a:off x="3143240" y="3714752"/>
            <a:ext cx="3500462" cy="9286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10800000">
            <a:off x="2000232" y="2786058"/>
            <a:ext cx="5643602" cy="321471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6000768"/>
            <a:ext cx="842968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Рассмотрим минимизацию функции </a:t>
            </a:r>
            <a:r>
              <a:rPr lang="en-US" sz="2800" dirty="0" smtClean="0"/>
              <a:t>Y</a:t>
            </a:r>
            <a:r>
              <a:rPr lang="ru-RU" sz="2800" baseline="-25000" dirty="0" smtClean="0"/>
              <a:t>4</a:t>
            </a:r>
            <a:r>
              <a:rPr lang="ru-RU" sz="2800" dirty="0" smtClean="0"/>
              <a:t> от 6-х переменных.</a:t>
            </a:r>
            <a:r>
              <a:rPr lang="en-US" sz="2800" dirty="0" smtClean="0"/>
              <a:t> Y</a:t>
            </a:r>
            <a:r>
              <a:rPr lang="ru-RU" sz="2800" baseline="-25000" dirty="0" smtClean="0"/>
              <a:t>4 </a:t>
            </a:r>
            <a:r>
              <a:rPr lang="ru-RU" sz="2800" dirty="0" smtClean="0"/>
              <a:t>задана непосредственно диаграммой Вейча.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Вейч-6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86710" cy="5643578"/>
          </a:xfrm>
          <a:prstGeom prst="rect">
            <a:avLst/>
          </a:prstGeom>
        </p:spPr>
      </p:pic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5857892"/>
            <a:ext cx="832346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Прямая со стрелкой 9"/>
          <p:cNvCxnSpPr/>
          <p:nvPr/>
        </p:nvCxnSpPr>
        <p:spPr>
          <a:xfrm rot="10800000">
            <a:off x="4357686" y="3286124"/>
            <a:ext cx="3286148" cy="27146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5400000" flipH="1" flipV="1">
            <a:off x="1214414" y="4786322"/>
            <a:ext cx="2143140" cy="14287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16200000" flipV="1">
            <a:off x="2464579" y="3036091"/>
            <a:ext cx="3500462" cy="22860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 flipH="1" flipV="1">
            <a:off x="2678893" y="4964917"/>
            <a:ext cx="1857388" cy="714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Вейч-6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86710" cy="5643578"/>
          </a:xfrm>
          <a:prstGeom prst="rect">
            <a:avLst/>
          </a:prstGeom>
        </p:spPr>
      </p:pic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rot="16200000" flipV="1">
            <a:off x="4857752" y="2786058"/>
            <a:ext cx="4143404" cy="271464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16200000" flipV="1">
            <a:off x="5929322" y="5143512"/>
            <a:ext cx="1857388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/>
        </p:nvGraphicFramePr>
        <p:xfrm>
          <a:off x="0" y="6215082"/>
          <a:ext cx="9001156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Equation" r:id="rId5" imgW="9524880" imgH="520560" progId="Equation.DSMT4">
                  <p:embed/>
                </p:oleObj>
              </mc:Choice>
              <mc:Fallback>
                <p:oleObj name="Equation" r:id="rId5" imgW="9524880" imgH="5205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15082"/>
                        <a:ext cx="9001156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 algn="ctr"/>
            <a:r>
              <a:rPr lang="ru-RU" sz="2400" b="1" dirty="0" smtClean="0"/>
              <a:t>Нахождение МКНФ</a:t>
            </a:r>
            <a:endParaRPr lang="en-US" sz="2400" b="1" dirty="0" smtClean="0"/>
          </a:p>
          <a:p>
            <a:pPr indent="457200"/>
            <a:r>
              <a:rPr lang="ru-RU" sz="2400" dirty="0" smtClean="0"/>
              <a:t>Чтобы по диаграмме Вейча найти МКНФ, нужно использовать для обозначения ее сторон инверсное обозначение переменных (в соответствие с правилами записи "</a:t>
            </a:r>
            <a:r>
              <a:rPr lang="ru-RU" sz="2400" dirty="0" err="1" smtClean="0"/>
              <a:t>конституенты</a:t>
            </a:r>
            <a:r>
              <a:rPr lang="ru-RU" sz="2400" dirty="0" smtClean="0"/>
              <a:t> 0"). Рассмотрим пример нахождения МКНФ функции от трех переменных.</a:t>
            </a:r>
          </a:p>
        </p:txBody>
      </p:sp>
      <p:pic>
        <p:nvPicPr>
          <p:cNvPr id="6" name="Рисунок 5" descr="МКНФ-Вейч-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14282" y="2428868"/>
            <a:ext cx="6429420" cy="3214710"/>
          </a:xfrm>
          <a:prstGeom prst="rect">
            <a:avLst/>
          </a:prstGeom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925942"/>
            <a:ext cx="5286380" cy="74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Есть другой способ получения МКНФ по диаграмме Вейча, который получил большее распространение. В этом способе находят МДНФ отрицания функции, а затем взяв отрицание над левой и правой частью, выполняют преобразования в правой части. Рассмотрим пример.</a:t>
            </a:r>
          </a:p>
        </p:txBody>
      </p:sp>
      <p:pic>
        <p:nvPicPr>
          <p:cNvPr id="6" name="Рисунок 5" descr="НЕ-МКНФ-Вейч-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929058" y="2714620"/>
            <a:ext cx="5214943" cy="3000396"/>
          </a:xfrm>
          <a:prstGeom prst="rect">
            <a:avLst/>
          </a:prstGeom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659774"/>
            <a:ext cx="1619251" cy="305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Прямая со стрелкой 10"/>
          <p:cNvCxnSpPr/>
          <p:nvPr/>
        </p:nvCxnSpPr>
        <p:spPr>
          <a:xfrm>
            <a:off x="2786050" y="4000504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5975134"/>
            <a:ext cx="4143404" cy="80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Овал 7"/>
          <p:cNvSpPr/>
          <p:nvPr/>
        </p:nvSpPr>
        <p:spPr>
          <a:xfrm>
            <a:off x="2214546" y="2643182"/>
            <a:ext cx="428628" cy="42862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214942" y="2643182"/>
            <a:ext cx="428628" cy="42862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Взяв отрицание над левой и правой частью делаем преобразования: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57298"/>
            <a:ext cx="643907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3"/>
          <p:cNvSpPr>
            <a:spLocks noChangeArrowheads="1"/>
          </p:cNvSpPr>
          <p:nvPr/>
        </p:nvSpPr>
        <p:spPr bwMode="auto">
          <a:xfrm>
            <a:off x="0" y="300037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Получили тоже самое выражение для МКНФ. 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Вот пример задания булевой функции с использованием диаграммы Вейча:</a:t>
            </a:r>
            <a:endParaRPr lang="ru-RU" sz="2800" dirty="0"/>
          </a:p>
        </p:txBody>
      </p:sp>
      <p:pic>
        <p:nvPicPr>
          <p:cNvPr id="3" name="Рисунок 2" descr="Пример-Вейч-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142984"/>
            <a:ext cx="8215338" cy="5072098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2786050" y="1285860"/>
            <a:ext cx="4429156" cy="4929222"/>
            <a:chOff x="2786050" y="1285860"/>
            <a:chExt cx="4429156" cy="4929222"/>
          </a:xfrm>
        </p:grpSpPr>
        <p:sp>
          <p:nvSpPr>
            <p:cNvPr id="5" name="TextBox 4"/>
            <p:cNvSpPr txBox="1"/>
            <p:nvPr/>
          </p:nvSpPr>
          <p:spPr>
            <a:xfrm>
              <a:off x="2857488" y="2143116"/>
              <a:ext cx="107157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  <a:r>
                <a:rPr kumimoji="0" lang="en-US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  <a:r>
                <a:rPr lang="en-US" b="1" dirty="0" smtClean="0">
                  <a:solidFill>
                    <a:srgbClr val="C00000"/>
                  </a:solidFill>
                </a:rPr>
                <a:t>X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2</a:t>
              </a:r>
              <a:r>
                <a:rPr lang="en-US" b="1" dirty="0" smtClean="0">
                  <a:solidFill>
                    <a:srgbClr val="C00000"/>
                  </a:solidFill>
                </a:rPr>
                <a:t>X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3</a:t>
              </a:r>
              <a:endParaRPr kumimoji="0" lang="ru-RU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2928926" y="2214554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3428992" y="221455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214678" y="2214554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86050" y="4786322"/>
              <a:ext cx="107157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X</a:t>
              </a:r>
              <a:r>
                <a:rPr kumimoji="0" lang="en-US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  <a:r>
                <a:rPr lang="en-US" b="1" dirty="0" smtClean="0">
                  <a:solidFill>
                    <a:srgbClr val="C00000"/>
                  </a:solidFill>
                </a:rPr>
                <a:t>X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2</a:t>
              </a:r>
              <a:r>
                <a:rPr lang="en-US" b="1" dirty="0" smtClean="0">
                  <a:solidFill>
                    <a:srgbClr val="C00000"/>
                  </a:solidFill>
                </a:rPr>
                <a:t>X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3</a:t>
              </a:r>
              <a:endParaRPr kumimoji="0" lang="ru-RU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3143240" y="4786322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428992" y="4786322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/>
          </p:nvSpPr>
          <p:spPr>
            <a:xfrm>
              <a:off x="4000496" y="5572140"/>
              <a:ext cx="3214710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4714876" y="1285860"/>
              <a:ext cx="1714512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Клетки в таблице расположены специальным образом так, что две соседние клетки, имеющие соседнюю грань, отличаются только одним значением аргумента. </a:t>
            </a:r>
            <a:endParaRPr lang="ru-RU" sz="2800" dirty="0"/>
          </a:p>
        </p:txBody>
      </p:sp>
      <p:pic>
        <p:nvPicPr>
          <p:cNvPr id="3696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357430"/>
            <a:ext cx="3643338" cy="304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10800000">
            <a:off x="4286248" y="3643314"/>
            <a:ext cx="2214578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10800000">
            <a:off x="4357686" y="4143380"/>
            <a:ext cx="2214578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2264" y="3357562"/>
            <a:ext cx="107157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X</a:t>
            </a:r>
            <a:r>
              <a:rPr lang="en-US" b="1" baseline="-25000" dirty="0" smtClean="0"/>
              <a:t>3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643702" y="3429000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143768" y="3429000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43702" y="3929066"/>
            <a:ext cx="107157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b="1" i="0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X</a:t>
            </a:r>
            <a:r>
              <a:rPr lang="en-US" b="1" baseline="-25000" dirty="0" smtClean="0"/>
              <a:t>3</a:t>
            </a:r>
            <a:endParaRPr kumimoji="0" lang="ru-RU" b="1" i="0" u="none" strike="noStrike" kern="1200" cap="none" spc="0" normalizeH="0" baseline="-2500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7215206" y="4000504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6572264" y="2928934"/>
            <a:ext cx="357190" cy="15716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857884" y="2500306"/>
            <a:ext cx="3000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склеиваются по  Х</a:t>
            </a:r>
            <a:r>
              <a:rPr lang="ru-RU" sz="2400" baseline="-25000" dirty="0" smtClean="0"/>
              <a:t>1</a:t>
            </a:r>
            <a:endParaRPr lang="ru-RU" sz="2400" baseline="-250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Это позволяет визуально определить возможность выполнения операции склеивания </a:t>
            </a:r>
            <a:r>
              <a:rPr lang="ru-RU" sz="2800" dirty="0" err="1" smtClean="0"/>
              <a:t>конституент</a:t>
            </a:r>
            <a:r>
              <a:rPr lang="ru-RU" sz="2800" dirty="0" smtClean="0"/>
              <a:t> "1" или "0" (</a:t>
            </a:r>
            <a:r>
              <a:rPr lang="en-US" sz="2800" dirty="0" smtClean="0"/>
              <a:t>  </a:t>
            </a:r>
            <a:r>
              <a:rPr lang="ru-RU" sz="2800" dirty="0" smtClean="0"/>
              <a:t> </a:t>
            </a:r>
            <a:r>
              <a:rPr lang="en-US" sz="2800" dirty="0" smtClean="0"/>
              <a:t>                 </a:t>
            </a:r>
            <a:r>
              <a:rPr lang="ru-RU" sz="2800" dirty="0" smtClean="0"/>
              <a:t>). </a:t>
            </a:r>
            <a:endParaRPr lang="en-US" sz="2800" dirty="0" smtClean="0"/>
          </a:p>
          <a:p>
            <a:pPr indent="457200"/>
            <a:r>
              <a:rPr lang="ru-RU" sz="2800" dirty="0" smtClean="0"/>
              <a:t>В таблице это показывается объединением этих клеток.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49288"/>
            <a:ext cx="1928826" cy="40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2714620"/>
            <a:ext cx="3429024" cy="27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rot="5400000">
            <a:off x="4322448" y="2178354"/>
            <a:ext cx="2356492" cy="17145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>
            <a:off x="5143986" y="2499826"/>
            <a:ext cx="1856426" cy="57150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10800000" flipV="1">
            <a:off x="3786183" y="1857364"/>
            <a:ext cx="2571768" cy="17849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Затем, если в диаграмме обнаруживается соседняя (имеющая общую грань) объединенная </a:t>
            </a:r>
            <a:r>
              <a:rPr lang="ru-RU" sz="2800" i="1" u="sng" dirty="0" smtClean="0"/>
              <a:t>пара клеток</a:t>
            </a:r>
            <a:r>
              <a:rPr lang="ru-RU" sz="2800" dirty="0" smtClean="0"/>
              <a:t>, то происходит объединение 4-х клеток, затем, если возможно, то 8-ми клеток и т.д. в общем случае 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  <a:r>
              <a:rPr lang="ru-RU" sz="2800" dirty="0" smtClean="0"/>
              <a:t>клеток (</a:t>
            </a:r>
            <a:r>
              <a:rPr lang="en-US" sz="2800" dirty="0" smtClean="0"/>
              <a:t>n</a:t>
            </a:r>
            <a:r>
              <a:rPr lang="ru-RU" sz="2800" dirty="0" smtClean="0"/>
              <a:t>=0,1,2,3…). 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143248"/>
            <a:ext cx="34766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5400000">
            <a:off x="2536017" y="2321711"/>
            <a:ext cx="3929090" cy="114300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214678" y="4929198"/>
            <a:ext cx="785818" cy="1428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143372" y="4929198"/>
            <a:ext cx="785818" cy="1428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000364" y="4857760"/>
            <a:ext cx="2214578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endCxn id="11" idx="5"/>
          </p:cNvCxnSpPr>
          <p:nvPr/>
        </p:nvCxnSpPr>
        <p:spPr>
          <a:xfrm rot="10800000">
            <a:off x="4814110" y="5051150"/>
            <a:ext cx="2043906" cy="102105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2" idx="3"/>
          </p:cNvCxnSpPr>
          <p:nvPr/>
        </p:nvCxnSpPr>
        <p:spPr>
          <a:xfrm rot="5400000" flipH="1" flipV="1">
            <a:off x="2117108" y="5171308"/>
            <a:ext cx="1277217" cy="11379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Такое объединение клеток приводит к нахождению простых </a:t>
            </a:r>
            <a:r>
              <a:rPr lang="ru-RU" sz="2800" dirty="0" err="1" smtClean="0"/>
              <a:t>импликант</a:t>
            </a:r>
            <a:r>
              <a:rPr lang="ru-RU" sz="2800" dirty="0" smtClean="0"/>
              <a:t> функции.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Затем нужно выбрать минимальное число простых </a:t>
            </a:r>
            <a:r>
              <a:rPr lang="ru-RU" sz="2800" dirty="0" err="1" smtClean="0"/>
              <a:t>импликант</a:t>
            </a:r>
            <a:r>
              <a:rPr lang="ru-RU" sz="2800" dirty="0" smtClean="0"/>
              <a:t> функции, которые поглощают все </a:t>
            </a:r>
            <a:r>
              <a:rPr lang="ru-RU" sz="2800" dirty="0" err="1" smtClean="0"/>
              <a:t>конституенты</a:t>
            </a:r>
            <a:r>
              <a:rPr lang="ru-RU" sz="2800" dirty="0" smtClean="0"/>
              <a:t> "1" (или "0" для МКНФ) и содержат в сумме наименьшее число букв.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b="1" i="1" dirty="0" smtClean="0"/>
              <a:t>Примечание:</a:t>
            </a:r>
            <a:r>
              <a:rPr lang="ru-RU" sz="2800" dirty="0" smtClean="0"/>
              <a:t> </a:t>
            </a:r>
            <a:r>
              <a:rPr lang="ru-RU" sz="2800" i="1" dirty="0" smtClean="0"/>
              <a:t>при нахождении минимальной конъюнктивной формы (МКНФ)</a:t>
            </a:r>
            <a:r>
              <a:rPr lang="en-US" sz="2800" i="1" dirty="0" smtClean="0"/>
              <a:t> </a:t>
            </a:r>
            <a:r>
              <a:rPr lang="ru-RU" sz="2800" i="1" dirty="0" smtClean="0"/>
              <a:t>склеиваются нули и в литературе </a:t>
            </a:r>
            <a:r>
              <a:rPr lang="ru-RU" sz="2800" i="1" dirty="0" err="1" smtClean="0"/>
              <a:t>испо</a:t>
            </a:r>
            <a:r>
              <a:rPr lang="en-US" sz="2800" i="1" dirty="0" smtClean="0"/>
              <a:t>л</a:t>
            </a:r>
            <a:r>
              <a:rPr lang="ru-RU" sz="2800" i="1" dirty="0" err="1" smtClean="0"/>
              <a:t>ьзуют</a:t>
            </a:r>
            <a:r>
              <a:rPr lang="ru-RU" sz="2800" i="1" dirty="0" smtClean="0"/>
              <a:t> термин "</a:t>
            </a:r>
            <a:r>
              <a:rPr lang="ru-RU" sz="2800" i="1" dirty="0" err="1" smtClean="0"/>
              <a:t>имплицента</a:t>
            </a:r>
            <a:r>
              <a:rPr lang="ru-RU" sz="2800" i="1" dirty="0" smtClean="0"/>
              <a:t>", а не </a:t>
            </a:r>
            <a:r>
              <a:rPr lang="ru-RU" sz="2800" i="1" dirty="0" err="1" smtClean="0"/>
              <a:t>импликанта</a:t>
            </a:r>
            <a:r>
              <a:rPr lang="ru-RU" sz="2800" i="1" dirty="0" smtClean="0"/>
              <a:t> как в ДНФ. </a:t>
            </a:r>
            <a:endParaRPr lang="ru-RU" sz="28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285728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Ясно, что получаемый результат в этом случае зависит от умственных способностей и опыта человека, выполняющего эту работу.</a:t>
            </a:r>
          </a:p>
          <a:p>
            <a:pPr indent="457200"/>
            <a:r>
              <a:rPr lang="ru-RU" sz="2800" dirty="0" smtClean="0"/>
              <a:t>Поэтому такой метод называется эвристическим. Рассмотрим минимизацию булевых функций методом диаграмм Вейча.</a:t>
            </a:r>
            <a:endParaRPr lang="ru-RU" sz="28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Рассмотрим диаграммы Вейча для функций:</a:t>
            </a:r>
          </a:p>
          <a:p>
            <a:pPr indent="457200"/>
            <a:r>
              <a:rPr lang="ru-RU" sz="2800" dirty="0" smtClean="0"/>
              <a:t>от 2-х, 3-х, 4-х, 5-ти, и 6-ти переменных.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Очевидно, что для функции от </a:t>
            </a:r>
            <a:r>
              <a:rPr lang="en-US" sz="2800" i="1" u="sng" dirty="0" smtClean="0">
                <a:solidFill>
                  <a:srgbClr val="C00000"/>
                </a:solidFill>
              </a:rPr>
              <a:t>n</a:t>
            </a:r>
            <a:r>
              <a:rPr lang="en-US" sz="2800" dirty="0" smtClean="0"/>
              <a:t> </a:t>
            </a:r>
            <a:r>
              <a:rPr lang="ru-RU" sz="2800" dirty="0" smtClean="0"/>
              <a:t>переменных каждая клетка диаграммы Вейча имеет </a:t>
            </a:r>
            <a:r>
              <a:rPr lang="en-US" sz="2800" i="1" u="sng" dirty="0" smtClean="0">
                <a:solidFill>
                  <a:srgbClr val="C00000"/>
                </a:solidFill>
              </a:rPr>
              <a:t>n</a:t>
            </a:r>
            <a:r>
              <a:rPr lang="en-US" sz="2800" dirty="0" smtClean="0"/>
              <a:t> </a:t>
            </a:r>
            <a:r>
              <a:rPr lang="ru-RU" sz="2800" dirty="0" smtClean="0"/>
              <a:t>соседних клеток.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Расположение наборов аргументов в них зависит от того, как обозначены аргументами стороны диаграммы.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Приведенные далее диаграммы Вейча наиболее удобны для использования (как для заполнения, так и для поиска соседних клеток).</a:t>
            </a:r>
            <a:endParaRPr lang="ru-RU" sz="28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15955</TotalTime>
  <Words>894</Words>
  <Application>Microsoft Office PowerPoint</Application>
  <PresentationFormat>Экран (4:3)</PresentationFormat>
  <Paragraphs>128</Paragraphs>
  <Slides>29</Slides>
  <Notes>29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Wingdings</vt:lpstr>
      <vt:lpstr>Times New Roman</vt:lpstr>
      <vt:lpstr>1_Палитра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1050</cp:revision>
  <cp:lastPrinted>2002-06-14T06:50:34Z</cp:lastPrinted>
  <dcterms:created xsi:type="dcterms:W3CDTF">2000-07-05T10:59:49Z</dcterms:created>
  <dcterms:modified xsi:type="dcterms:W3CDTF">2019-12-26T12:55:06Z</dcterms:modified>
</cp:coreProperties>
</file>