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19"/>
  </p:notesMasterIdLst>
  <p:handoutMasterIdLst>
    <p:handoutMasterId r:id="rId20"/>
  </p:handoutMasterIdLst>
  <p:sldIdLst>
    <p:sldId id="604" r:id="rId2"/>
    <p:sldId id="586" r:id="rId3"/>
    <p:sldId id="605" r:id="rId4"/>
    <p:sldId id="588" r:id="rId5"/>
    <p:sldId id="589" r:id="rId6"/>
    <p:sldId id="590" r:id="rId7"/>
    <p:sldId id="587" r:id="rId8"/>
    <p:sldId id="591" r:id="rId9"/>
    <p:sldId id="592" r:id="rId10"/>
    <p:sldId id="593" r:id="rId11"/>
    <p:sldId id="594" r:id="rId12"/>
    <p:sldId id="595" r:id="rId13"/>
    <p:sldId id="596" r:id="rId14"/>
    <p:sldId id="599" r:id="rId15"/>
    <p:sldId id="600" r:id="rId16"/>
    <p:sldId id="602" r:id="rId17"/>
    <p:sldId id="603" r:id="rId18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515" autoAdjust="0"/>
  </p:normalViewPr>
  <p:slideViewPr>
    <p:cSldViewPr>
      <p:cViewPr varScale="1">
        <p:scale>
          <a:sx n="86" d="100"/>
          <a:sy n="86" d="100"/>
        </p:scale>
        <p:origin x="69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E9A12-E17D-4085-B72A-4D5BE0478BFD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6656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A8E51-6937-421C-A1D0-172A8A2027D2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6246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6B66A-C9B5-466E-A2F7-78C64765863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813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Прямоугольник 3"/>
          <p:cNvSpPr>
            <a:spLocks noChangeArrowheads="1"/>
          </p:cNvSpPr>
          <p:nvPr/>
        </p:nvSpPr>
        <p:spPr bwMode="auto">
          <a:xfrm>
            <a:off x="0" y="2433638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Лабораторная работа №2</a:t>
            </a:r>
          </a:p>
          <a:p>
            <a:pPr algn="ctr"/>
            <a:r>
              <a:rPr lang="ru-RU" sz="2800" b="1" dirty="0"/>
              <a:t>"Примеры форматов чисел</a:t>
            </a:r>
            <a:r>
              <a:rPr lang="en-US" sz="2800" b="1" dirty="0"/>
              <a:t> </a:t>
            </a:r>
            <a:r>
              <a:rPr lang="ru-RU" sz="2800" b="1" dirty="0"/>
              <a:t>представленных в цифровых процессорах"</a:t>
            </a:r>
            <a:endParaRPr lang="ru-RU" sz="2800" dirty="0"/>
          </a:p>
          <a:p>
            <a:pPr algn="ctr"/>
            <a:endParaRPr lang="ru-RU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4" name="Rectangle 1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80975"/>
            <a:r>
              <a:rPr lang="en-US" sz="2800" b="1" dirty="0">
                <a:cs typeface="Times New Roman" pitchFamily="18" charset="0"/>
              </a:rPr>
              <a:t>16-</a:t>
            </a:r>
            <a:r>
              <a:rPr lang="ru-RU" sz="2800" b="1" dirty="0">
                <a:cs typeface="Times New Roman" pitchFamily="18" charset="0"/>
              </a:rPr>
              <a:t>разрядный процессор</a:t>
            </a:r>
          </a:p>
          <a:p>
            <a:pPr indent="180975"/>
            <a:r>
              <a:rPr lang="ru-RU" sz="2800" dirty="0">
                <a:cs typeface="Times New Roman" pitchFamily="18" charset="0"/>
              </a:rPr>
              <a:t>Целые числа 00</a:t>
            </a:r>
            <a:r>
              <a:rPr lang="en-US" sz="2800" dirty="0">
                <a:cs typeface="Times New Roman" pitchFamily="18" charset="0"/>
              </a:rPr>
              <a:t>19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и 0</a:t>
            </a:r>
            <a:r>
              <a:rPr lang="en-US" sz="2800" dirty="0">
                <a:cs typeface="Times New Roman" pitchFamily="18" charset="0"/>
              </a:rPr>
              <a:t>299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 </a:t>
            </a:r>
            <a:r>
              <a:rPr lang="ru-RU" sz="2800" dirty="0">
                <a:cs typeface="Times New Roman" pitchFamily="18" charset="0"/>
              </a:rPr>
              <a:t>в ОП</a:t>
            </a:r>
          </a:p>
          <a:p>
            <a:pPr indent="180975" algn="just"/>
            <a:endParaRPr lang="ru-RU" sz="28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53613" y="836712"/>
            <a:ext cx="5702563" cy="5664122"/>
            <a:chOff x="453613" y="-266680"/>
            <a:chExt cx="5990049" cy="676751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500298" y="5143512"/>
              <a:ext cx="642942" cy="2857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3613" y="642918"/>
              <a:ext cx="5990049" cy="5857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Прямоугольник 7"/>
            <p:cNvSpPr/>
            <p:nvPr/>
          </p:nvSpPr>
          <p:spPr>
            <a:xfrm>
              <a:off x="1785918" y="5143512"/>
              <a:ext cx="642942" cy="2857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>
              <a:off x="2071673" y="-180645"/>
              <a:ext cx="785816" cy="532415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Прямоугольник 11"/>
            <p:cNvSpPr/>
            <p:nvPr/>
          </p:nvSpPr>
          <p:spPr>
            <a:xfrm>
              <a:off x="2500298" y="5143512"/>
              <a:ext cx="642942" cy="2857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flipH="1">
              <a:off x="2857489" y="-266680"/>
              <a:ext cx="1233883" cy="5324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788818"/>
      </p:ext>
    </p:extLst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Прямоугольник 3"/>
          <p:cNvSpPr>
            <a:spLocks noChangeArrowheads="1"/>
          </p:cNvSpPr>
          <p:nvPr/>
        </p:nvSpPr>
        <p:spPr bwMode="auto">
          <a:xfrm>
            <a:off x="1" y="0"/>
            <a:ext cx="91377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cs typeface="Times New Roman" pitchFamily="18" charset="0"/>
              </a:rPr>
              <a:t>Формат представления п</a:t>
            </a:r>
            <a:r>
              <a:rPr lang="ru-RU" sz="2800" b="1" dirty="0"/>
              <a:t>равильных дробей</a:t>
            </a:r>
          </a:p>
        </p:txBody>
      </p:sp>
      <p:sp>
        <p:nvSpPr>
          <p:cNvPr id="31769" name="Rectangle 1"/>
          <p:cNvSpPr>
            <a:spLocks noChangeArrowheads="1"/>
          </p:cNvSpPr>
          <p:nvPr/>
        </p:nvSpPr>
        <p:spPr bwMode="auto">
          <a:xfrm>
            <a:off x="-6251" y="984883"/>
            <a:ext cx="9144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2400" b="1" u="sng" dirty="0"/>
              <a:t>Дробное число</a:t>
            </a:r>
            <a:r>
              <a:rPr lang="ru-RU" sz="2400" b="1" dirty="0"/>
              <a:t> М</a:t>
            </a:r>
            <a:r>
              <a:rPr lang="ru-RU" sz="2400" b="1" baseline="-25000" dirty="0"/>
              <a:t>1</a:t>
            </a:r>
            <a:r>
              <a:rPr lang="ru-RU" sz="2400" dirty="0"/>
              <a:t>, заданное в восьмеричной системе счисления, представить в формате с ФТ в 8-разрядном процессоре(1 байт).</a:t>
            </a:r>
          </a:p>
          <a:p>
            <a:endParaRPr lang="ru-RU" sz="800" dirty="0"/>
          </a:p>
          <a:p>
            <a:r>
              <a:rPr lang="ru-RU" sz="2400" dirty="0"/>
              <a:t>М=0,51</a:t>
            </a:r>
            <a:r>
              <a:rPr lang="ru-RU" sz="2400" baseline="-25000" dirty="0"/>
              <a:t>(8)</a:t>
            </a:r>
            <a:r>
              <a:rPr lang="ru-RU" sz="2400" dirty="0"/>
              <a:t>=0,</a:t>
            </a:r>
            <a:r>
              <a:rPr lang="ru-RU" sz="2400" dirty="0">
                <a:solidFill>
                  <a:srgbClr val="C00000"/>
                </a:solidFill>
              </a:rPr>
              <a:t>101</a:t>
            </a:r>
            <a:r>
              <a:rPr lang="ru-RU" sz="2400" dirty="0">
                <a:solidFill>
                  <a:schemeClr val="tx2"/>
                </a:solidFill>
              </a:rPr>
              <a:t>001</a:t>
            </a:r>
            <a:r>
              <a:rPr lang="ru-RU" sz="2400" baseline="-25000" dirty="0"/>
              <a:t>(2)</a:t>
            </a:r>
            <a:r>
              <a:rPr lang="ru-RU" sz="2400" dirty="0"/>
              <a:t>.</a:t>
            </a:r>
          </a:p>
          <a:p>
            <a:endParaRPr lang="ru-RU" sz="800" dirty="0"/>
          </a:p>
          <a:p>
            <a:pPr indent="180975" algn="just" eaLnBrk="0" hangingPunct="0"/>
            <a:r>
              <a:rPr lang="ru-RU" sz="2400" dirty="0"/>
              <a:t>без знака:</a:t>
            </a:r>
          </a:p>
          <a:p>
            <a:pPr indent="180975" algn="just" eaLnBrk="0" hangingPunct="0"/>
            <a:endParaRPr lang="ru-RU" sz="2400" dirty="0"/>
          </a:p>
          <a:p>
            <a:pPr indent="180975" algn="just" eaLnBrk="0" hangingPunct="0"/>
            <a:endParaRPr lang="ru-RU" sz="2400" dirty="0"/>
          </a:p>
          <a:p>
            <a:pPr indent="180975" algn="just" eaLnBrk="0" hangingPunct="0"/>
            <a:endParaRPr lang="ru-RU" sz="2400" dirty="0"/>
          </a:p>
          <a:p>
            <a:pPr indent="180975" algn="just" eaLnBrk="0" hangingPunct="0"/>
            <a:endParaRPr lang="ru-RU" sz="2400" dirty="0"/>
          </a:p>
          <a:p>
            <a:pPr indent="180975" algn="just" eaLnBrk="0" hangingPunct="0"/>
            <a:r>
              <a:rPr lang="ru-RU" sz="2400" dirty="0"/>
              <a:t>со знаком</a:t>
            </a:r>
            <a:r>
              <a:rPr lang="ru-RU" sz="2000" dirty="0"/>
              <a:t>:</a:t>
            </a:r>
          </a:p>
          <a:p>
            <a:pPr indent="180975" algn="just" eaLnBrk="0" hangingPunct="0"/>
            <a:endParaRPr lang="ru-RU" sz="2000" dirty="0"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5686"/>
              </p:ext>
            </p:extLst>
          </p:nvPr>
        </p:nvGraphicFramePr>
        <p:xfrm>
          <a:off x="1895203" y="2780928"/>
          <a:ext cx="6624736" cy="537396"/>
        </p:xfrm>
        <a:graphic>
          <a:graphicData uri="http://schemas.openxmlformats.org/drawingml/2006/table">
            <a:tbl>
              <a:tblPr/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7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13767"/>
              </p:ext>
            </p:extLst>
          </p:nvPr>
        </p:nvGraphicFramePr>
        <p:xfrm>
          <a:off x="539552" y="5661248"/>
          <a:ext cx="6588736" cy="537396"/>
        </p:xfrm>
        <a:graphic>
          <a:graphicData uri="http://schemas.openxmlformats.org/drawingml/2006/table">
            <a:tbl>
              <a:tblPr/>
              <a:tblGrid>
                <a:gridCol w="823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3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7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знак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358082" y="5643578"/>
            <a:ext cx="1560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Times New Roman" pitchFamily="18" charset="0"/>
              </a:rPr>
              <a:t>≈0</a:t>
            </a:r>
            <a:r>
              <a:rPr lang="ru-RU" sz="2800" dirty="0">
                <a:cs typeface="Times New Roman" pitchFamily="18" charset="0"/>
              </a:rPr>
              <a:t>,</a:t>
            </a:r>
            <a:r>
              <a:rPr lang="en-US" sz="2800" dirty="0">
                <a:cs typeface="Times New Roman" pitchFamily="18" charset="0"/>
              </a:rPr>
              <a:t>A4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</a:t>
            </a:r>
            <a:endParaRPr lang="ru-RU" sz="28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877198" y="3573016"/>
            <a:ext cx="6552728" cy="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924092" y="3789040"/>
            <a:ext cx="3277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cs typeface="Times New Roman" pitchFamily="18" charset="0"/>
              </a:rPr>
              <a:t>заполнение разрядов</a:t>
            </a:r>
            <a:endParaRPr lang="ru-RU" sz="24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1403648" y="6382916"/>
            <a:ext cx="2232248" cy="1588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4067944" y="6362164"/>
            <a:ext cx="3024336" cy="20752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423595" y="6384504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cs typeface="Times New Roman" pitchFamily="18" charset="0"/>
              </a:rPr>
              <a:t>2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895203" y="6362164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cs typeface="Times New Roman" pitchFamily="18" charset="0"/>
              </a:rPr>
              <a:t>5</a:t>
            </a:r>
            <a:endParaRPr lang="ru-RU" sz="28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4860032" y="5518820"/>
            <a:ext cx="2232248" cy="1588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403648" y="5518820"/>
            <a:ext cx="3162101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739087" y="486916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cs typeface="Times New Roman" pitchFamily="18" charset="0"/>
              </a:rPr>
              <a:t>4</a:t>
            </a:r>
            <a:endParaRPr lang="ru-RU" sz="28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631409" y="486916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cs typeface="Times New Roman" pitchFamily="18" charset="0"/>
              </a:rPr>
              <a:t>А</a:t>
            </a:r>
            <a:endParaRPr lang="ru-RU" sz="28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167613" y="4930715"/>
            <a:ext cx="2750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cs typeface="Times New Roman" pitchFamily="18" charset="0"/>
              </a:rPr>
              <a:t>система счисления</a:t>
            </a:r>
            <a:endParaRPr lang="ru-RU" sz="20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393488" y="6379998"/>
            <a:ext cx="2750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cs typeface="Times New Roman" pitchFamily="18" charset="0"/>
              </a:rPr>
              <a:t>оперативная память</a:t>
            </a:r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75656" y="4930715"/>
            <a:ext cx="727280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936668" y="6453336"/>
            <a:ext cx="7099828" cy="326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2267981" y="4872230"/>
            <a:ext cx="484428" cy="475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cs typeface="Times New Roman" pitchFamily="18" charset="0"/>
              </a:rPr>
              <a:t>0,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2822605"/>
      </p:ext>
    </p:extLst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7429520" y="1643050"/>
            <a:ext cx="714380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6858413" y="4428735"/>
            <a:ext cx="2571768" cy="794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10800000">
            <a:off x="7500958" y="2857496"/>
            <a:ext cx="642942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86644" y="2143116"/>
            <a:ext cx="182453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сегмент данных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7429520" y="5715016"/>
            <a:ext cx="714380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7429520" y="3143248"/>
            <a:ext cx="714380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7536677" y="2250273"/>
            <a:ext cx="1215240" cy="794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15206" y="4214818"/>
            <a:ext cx="151137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сегмент кода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785794"/>
            <a:ext cx="5319737" cy="581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Прямоугольник 19"/>
          <p:cNvSpPr/>
          <p:nvPr/>
        </p:nvSpPr>
        <p:spPr>
          <a:xfrm>
            <a:off x="0" y="0"/>
            <a:ext cx="8774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cs typeface="Times New Roman" pitchFamily="18" charset="0"/>
              </a:rPr>
              <a:t>Целые числа </a:t>
            </a:r>
            <a:r>
              <a:rPr lang="en-US" sz="2400" b="1" dirty="0">
                <a:cs typeface="Times New Roman" pitchFamily="18" charset="0"/>
              </a:rPr>
              <a:t>19</a:t>
            </a:r>
            <a:r>
              <a:rPr lang="ru-RU" sz="2400" b="1" baseline="-30000" dirty="0">
                <a:cs typeface="Times New Roman" pitchFamily="18" charset="0"/>
              </a:rPr>
              <a:t>(</a:t>
            </a:r>
            <a:r>
              <a:rPr lang="en-US" sz="2400" b="1" baseline="-30000" dirty="0">
                <a:cs typeface="Times New Roman" pitchFamily="18" charset="0"/>
              </a:rPr>
              <a:t>16</a:t>
            </a:r>
            <a:r>
              <a:rPr lang="ru-RU" sz="2400" b="1" baseline="-30000" dirty="0">
                <a:cs typeface="Times New Roman" pitchFamily="18" charset="0"/>
              </a:rPr>
              <a:t>)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ru-RU" sz="2400" b="1" dirty="0">
                <a:cs typeface="Times New Roman" pitchFamily="18" charset="0"/>
              </a:rPr>
              <a:t>и </a:t>
            </a:r>
            <a:r>
              <a:rPr lang="en-US" sz="2400" b="1" dirty="0">
                <a:cs typeface="Times New Roman" pitchFamily="18" charset="0"/>
              </a:rPr>
              <a:t>229</a:t>
            </a:r>
            <a:r>
              <a:rPr lang="ru-RU" sz="2400" b="1" baseline="-30000" dirty="0">
                <a:cs typeface="Times New Roman" pitchFamily="18" charset="0"/>
              </a:rPr>
              <a:t>(</a:t>
            </a:r>
            <a:r>
              <a:rPr lang="en-US" sz="2400" b="1" baseline="-30000" dirty="0">
                <a:cs typeface="Times New Roman" pitchFamily="18" charset="0"/>
              </a:rPr>
              <a:t>16</a:t>
            </a:r>
            <a:r>
              <a:rPr lang="ru-RU" sz="2400" b="1" baseline="-30000" dirty="0">
                <a:cs typeface="Times New Roman" pitchFamily="18" charset="0"/>
              </a:rPr>
              <a:t>)</a:t>
            </a:r>
            <a:r>
              <a:rPr lang="ru-RU" sz="2400" b="1" dirty="0">
                <a:cs typeface="Times New Roman" pitchFamily="18" charset="0"/>
              </a:rPr>
              <a:t> и дробное со знаком +0,</a:t>
            </a:r>
            <a:r>
              <a:rPr lang="en-US" sz="2400" b="1" dirty="0">
                <a:cs typeface="Times New Roman" pitchFamily="18" charset="0"/>
              </a:rPr>
              <a:t>A4</a:t>
            </a:r>
            <a:r>
              <a:rPr lang="ru-RU" sz="2400" b="1" baseline="-30000" dirty="0">
                <a:cs typeface="Times New Roman" pitchFamily="18" charset="0"/>
              </a:rPr>
              <a:t>(</a:t>
            </a:r>
            <a:r>
              <a:rPr lang="en-US" sz="2400" b="1" baseline="-30000" dirty="0">
                <a:cs typeface="Times New Roman" pitchFamily="18" charset="0"/>
              </a:rPr>
              <a:t>16</a:t>
            </a:r>
            <a:r>
              <a:rPr lang="ru-RU" sz="2400" b="1" baseline="-30000" dirty="0">
                <a:cs typeface="Times New Roman" pitchFamily="18" charset="0"/>
              </a:rPr>
              <a:t>)</a:t>
            </a:r>
            <a:endParaRPr lang="ru-RU" sz="2400" b="1" dirty="0">
              <a:cs typeface="Times New Roman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10800000" flipV="1">
            <a:off x="3428992" y="404665"/>
            <a:ext cx="4214846" cy="235745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88818"/>
      </p:ext>
    </p:ext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2" y="0"/>
            <a:ext cx="9143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cs typeface="Times New Roman" pitchFamily="18" charset="0"/>
              </a:rPr>
              <a:t>Целые числа </a:t>
            </a:r>
            <a:r>
              <a:rPr lang="en-US" sz="2800" dirty="0">
                <a:cs typeface="Times New Roman" pitchFamily="18" charset="0"/>
              </a:rPr>
              <a:t>19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и </a:t>
            </a:r>
            <a:r>
              <a:rPr lang="en-US" sz="2800" dirty="0">
                <a:cs typeface="Times New Roman" pitchFamily="18" charset="0"/>
              </a:rPr>
              <a:t>229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</a:t>
            </a:r>
            <a:r>
              <a:rPr lang="ru-RU" sz="2800" dirty="0">
                <a:cs typeface="Times New Roman" pitchFamily="18" charset="0"/>
              </a:rPr>
              <a:t> и  в 8-разрядном процессоре дробное 0,</a:t>
            </a:r>
            <a:r>
              <a:rPr lang="en-US" sz="2800" dirty="0">
                <a:cs typeface="Times New Roman" pitchFamily="18" charset="0"/>
              </a:rPr>
              <a:t>A4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</a:t>
            </a:r>
            <a:endParaRPr lang="ru-RU" sz="2800" dirty="0"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00298" y="5143512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045294"/>
            <a:ext cx="5368680" cy="581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2071672" y="428606"/>
            <a:ext cx="556112" cy="471490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857491" y="428605"/>
            <a:ext cx="706397" cy="471490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785918" y="5143512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00298" y="5143512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143240" y="5143512"/>
            <a:ext cx="285752" cy="2952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endCxn id="11" idx="0"/>
          </p:cNvCxnSpPr>
          <p:nvPr/>
        </p:nvCxnSpPr>
        <p:spPr>
          <a:xfrm flipH="1">
            <a:off x="3286116" y="836712"/>
            <a:ext cx="853836" cy="43068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88818"/>
      </p:ext>
    </p:ext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00826" y="2714620"/>
            <a:ext cx="182453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сегмент данных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285852" y="857232"/>
            <a:ext cx="6858048" cy="5746635"/>
            <a:chOff x="1285852" y="-159981"/>
            <a:chExt cx="7440730" cy="676384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7429520" y="1643050"/>
              <a:ext cx="714380" cy="1588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rot="5400000">
              <a:off x="6858413" y="4428735"/>
              <a:ext cx="2571768" cy="79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7500958" y="2857496"/>
              <a:ext cx="642942" cy="1588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7429520" y="5715016"/>
              <a:ext cx="714380" cy="1588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7429520" y="3143248"/>
              <a:ext cx="714380" cy="1588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rot="5400000">
              <a:off x="7536677" y="2250273"/>
              <a:ext cx="1215240" cy="79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5206" y="4214818"/>
              <a:ext cx="1511376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сегмент кода</a:t>
              </a: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852" y="785794"/>
              <a:ext cx="5319737" cy="5818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Прямая со стрелкой 6"/>
            <p:cNvCxnSpPr/>
            <p:nvPr/>
          </p:nvCxnSpPr>
          <p:spPr>
            <a:xfrm rot="16200000" flipH="1">
              <a:off x="1470946" y="972554"/>
              <a:ext cx="3195164" cy="9300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355747" y="2821057"/>
              <a:ext cx="1685631" cy="47093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D </a:t>
              </a:r>
              <a:r>
                <a:rPr lang="en-US" sz="2000" dirty="0" err="1"/>
                <a:t>dw</a:t>
              </a:r>
              <a:r>
                <a:rPr lang="en-US" sz="2000" dirty="0"/>
                <a:t> 2934h</a:t>
              </a:r>
              <a:endPara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72" y="0"/>
            <a:ext cx="9143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cs typeface="Times New Roman" pitchFamily="18" charset="0"/>
              </a:rPr>
              <a:t>16-разрядный: целые числа </a:t>
            </a:r>
            <a:r>
              <a:rPr lang="en-US" sz="2800" dirty="0">
                <a:cs typeface="Times New Roman" pitchFamily="18" charset="0"/>
              </a:rPr>
              <a:t>19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и </a:t>
            </a:r>
            <a:r>
              <a:rPr lang="en-US" sz="2800" dirty="0">
                <a:cs typeface="Times New Roman" pitchFamily="18" charset="0"/>
              </a:rPr>
              <a:t>299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), </a:t>
            </a:r>
            <a:r>
              <a:rPr lang="ru-RU" sz="2800" dirty="0">
                <a:cs typeface="Times New Roman" pitchFamily="18" charset="0"/>
              </a:rPr>
              <a:t>а также смешанное 29,34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</a:t>
            </a:r>
            <a:endParaRPr lang="ru-RU" sz="2800" dirty="0">
              <a:cs typeface="Times New Roman" pitchFamily="18" charset="0"/>
            </a:endParaRPr>
          </a:p>
          <a:p>
            <a:r>
              <a:rPr lang="ru-RU" sz="2800" dirty="0">
                <a:cs typeface="Times New Roman" pitchFamily="18" charset="0"/>
              </a:rPr>
              <a:t>8-разрядный:  дробное 0,</a:t>
            </a:r>
            <a:r>
              <a:rPr lang="en-US" sz="2800" dirty="0">
                <a:cs typeface="Times New Roman" pitchFamily="18" charset="0"/>
              </a:rPr>
              <a:t>A4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</a:t>
            </a:r>
            <a:r>
              <a:rPr lang="ru-RU" sz="2800" dirty="0">
                <a:cs typeface="Times New Roman" pitchFamily="18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508788818"/>
      </p:ext>
    </p:extLst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994587"/>
            <a:ext cx="5943604" cy="561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347530" y="5214950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071672" y="477053"/>
            <a:ext cx="714379" cy="466646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857491" y="428606"/>
            <a:ext cx="1285881" cy="471490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683791" y="5221686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990472" y="5221686"/>
            <a:ext cx="285752" cy="2952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endCxn id="11" idx="0"/>
          </p:cNvCxnSpPr>
          <p:nvPr/>
        </p:nvCxnSpPr>
        <p:spPr>
          <a:xfrm rot="5400000">
            <a:off x="3097632" y="542496"/>
            <a:ext cx="4714907" cy="464347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276224" y="5221686"/>
            <a:ext cx="642942" cy="2952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413492" y="5786454"/>
            <a:ext cx="3730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cs typeface="Times New Roman" pitchFamily="18" charset="0"/>
              </a:rPr>
              <a:t>смешанное  29,34</a:t>
            </a:r>
            <a:r>
              <a:rPr lang="ru-RU" sz="2800" b="1" baseline="-30000" dirty="0">
                <a:cs typeface="Times New Roman" pitchFamily="18" charset="0"/>
              </a:rPr>
              <a:t>(</a:t>
            </a:r>
            <a:r>
              <a:rPr lang="en-US" sz="2800" b="1" baseline="-30000" dirty="0">
                <a:cs typeface="Times New Roman" pitchFamily="18" charset="0"/>
              </a:rPr>
              <a:t>16</a:t>
            </a:r>
            <a:r>
              <a:rPr lang="ru-RU" sz="2800" b="1" baseline="-30000" dirty="0">
                <a:cs typeface="Times New Roman" pitchFamily="18" charset="0"/>
              </a:rPr>
              <a:t>)</a:t>
            </a:r>
            <a:endParaRPr lang="ru-RU" sz="2800" b="1" dirty="0">
              <a:cs typeface="Times New Roman" pitchFamily="18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3919166" y="5357826"/>
            <a:ext cx="3010288" cy="57150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2" y="0"/>
            <a:ext cx="9143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cs typeface="Times New Roman" pitchFamily="18" charset="0"/>
              </a:rPr>
              <a:t>Целые числа </a:t>
            </a:r>
            <a:r>
              <a:rPr lang="en-US" sz="2800" b="1" dirty="0">
                <a:cs typeface="Times New Roman" pitchFamily="18" charset="0"/>
              </a:rPr>
              <a:t>19</a:t>
            </a:r>
            <a:r>
              <a:rPr lang="ru-RU" sz="2800" b="1" baseline="-30000" dirty="0">
                <a:cs typeface="Times New Roman" pitchFamily="18" charset="0"/>
              </a:rPr>
              <a:t>(</a:t>
            </a:r>
            <a:r>
              <a:rPr lang="en-US" sz="2800" b="1" baseline="-30000" dirty="0">
                <a:cs typeface="Times New Roman" pitchFamily="18" charset="0"/>
              </a:rPr>
              <a:t>16</a:t>
            </a:r>
            <a:r>
              <a:rPr lang="ru-RU" sz="2800" b="1" baseline="-30000" dirty="0">
                <a:cs typeface="Times New Roman" pitchFamily="18" charset="0"/>
              </a:rPr>
              <a:t>)</a:t>
            </a:r>
            <a:r>
              <a:rPr lang="en-US" sz="2800" b="1" dirty="0">
                <a:cs typeface="Times New Roman" pitchFamily="18" charset="0"/>
              </a:rPr>
              <a:t> </a:t>
            </a:r>
            <a:r>
              <a:rPr lang="ru-RU" sz="2800" b="1" dirty="0">
                <a:cs typeface="Times New Roman" pitchFamily="18" charset="0"/>
              </a:rPr>
              <a:t>и </a:t>
            </a:r>
            <a:r>
              <a:rPr lang="en-US" sz="2800" b="1" dirty="0">
                <a:cs typeface="Times New Roman" pitchFamily="18" charset="0"/>
              </a:rPr>
              <a:t>229</a:t>
            </a:r>
            <a:r>
              <a:rPr lang="ru-RU" sz="2800" b="1" baseline="-30000" dirty="0">
                <a:cs typeface="Times New Roman" pitchFamily="18" charset="0"/>
              </a:rPr>
              <a:t>(</a:t>
            </a:r>
            <a:r>
              <a:rPr lang="en-US" sz="2800" b="1" baseline="-30000" dirty="0">
                <a:cs typeface="Times New Roman" pitchFamily="18" charset="0"/>
              </a:rPr>
              <a:t>16</a:t>
            </a:r>
            <a:r>
              <a:rPr lang="ru-RU" sz="2800" b="1" baseline="-30000" dirty="0">
                <a:cs typeface="Times New Roman" pitchFamily="18" charset="0"/>
              </a:rPr>
              <a:t>)</a:t>
            </a:r>
            <a:r>
              <a:rPr lang="ru-RU" sz="2800" b="1" dirty="0">
                <a:cs typeface="Times New Roman" pitchFamily="18" charset="0"/>
              </a:rPr>
              <a:t>;  дробное 0,</a:t>
            </a:r>
            <a:r>
              <a:rPr lang="en-US" sz="2800" b="1" dirty="0">
                <a:cs typeface="Times New Roman" pitchFamily="18" charset="0"/>
              </a:rPr>
              <a:t>A4</a:t>
            </a:r>
            <a:r>
              <a:rPr lang="ru-RU" sz="2800" b="1" baseline="-30000" dirty="0">
                <a:cs typeface="Times New Roman" pitchFamily="18" charset="0"/>
              </a:rPr>
              <a:t>(</a:t>
            </a:r>
            <a:r>
              <a:rPr lang="en-US" sz="2800" b="1" baseline="-30000" dirty="0">
                <a:cs typeface="Times New Roman" pitchFamily="18" charset="0"/>
              </a:rPr>
              <a:t>16</a:t>
            </a:r>
            <a:r>
              <a:rPr lang="ru-RU" sz="2800" b="1" baseline="-30000" dirty="0">
                <a:cs typeface="Times New Roman" pitchFamily="18" charset="0"/>
              </a:rPr>
              <a:t>)</a:t>
            </a:r>
            <a:r>
              <a:rPr lang="ru-RU" sz="2800" b="1" dirty="0">
                <a:cs typeface="Times New Roman" pitchFamily="18" charset="0"/>
              </a:rPr>
              <a:t>; смешанное 29,34</a:t>
            </a:r>
            <a:r>
              <a:rPr lang="ru-RU" sz="2800" b="1" baseline="-30000" dirty="0">
                <a:cs typeface="Times New Roman" pitchFamily="18" charset="0"/>
              </a:rPr>
              <a:t>(</a:t>
            </a:r>
            <a:r>
              <a:rPr lang="en-US" sz="2800" b="1" baseline="-30000" dirty="0">
                <a:cs typeface="Times New Roman" pitchFamily="18" charset="0"/>
              </a:rPr>
              <a:t>16</a:t>
            </a:r>
            <a:r>
              <a:rPr lang="ru-RU" sz="2800" b="1" baseline="-30000" dirty="0">
                <a:cs typeface="Times New Roman" pitchFamily="18" charset="0"/>
              </a:rPr>
              <a:t>)</a:t>
            </a:r>
            <a:endParaRPr lang="ru-RU" sz="28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88818"/>
      </p:ext>
    </p:extLst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4" name="Rectangle 1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80975"/>
            <a:r>
              <a:rPr lang="ru-RU" sz="2800" dirty="0">
                <a:cs typeface="Times New Roman" pitchFamily="18" charset="0"/>
              </a:rPr>
              <a:t>Вещественное число </a:t>
            </a:r>
            <a:r>
              <a:rPr lang="ru-RU" sz="2800" dirty="0"/>
              <a:t>16,АС</a:t>
            </a:r>
            <a:r>
              <a:rPr lang="ru-RU" sz="2800" baseline="-25000" dirty="0"/>
              <a:t>(16) </a:t>
            </a:r>
            <a:r>
              <a:rPr lang="ru-RU" sz="2800" dirty="0">
                <a:cs typeface="Times New Roman" pitchFamily="18" charset="0"/>
              </a:rPr>
              <a:t>в формате КВ</a:t>
            </a:r>
            <a:r>
              <a:rPr lang="ru-RU" sz="2800" baseline="-25000" dirty="0"/>
              <a:t> </a:t>
            </a:r>
            <a:r>
              <a:rPr lang="ru-RU" sz="2800" dirty="0">
                <a:cs typeface="Times New Roman" pitchFamily="18" charset="0"/>
              </a:rPr>
              <a:t> 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429520" y="1643050"/>
            <a:ext cx="714380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6858413" y="4428735"/>
            <a:ext cx="2571768" cy="794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10800000">
            <a:off x="7500958" y="2857496"/>
            <a:ext cx="642942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86644" y="2143116"/>
            <a:ext cx="182453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сегмент данных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7429520" y="5715016"/>
            <a:ext cx="714380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7429520" y="3143248"/>
            <a:ext cx="714380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7536677" y="2250273"/>
            <a:ext cx="1215240" cy="794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15206" y="4214818"/>
            <a:ext cx="151137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сегмент кода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642918"/>
            <a:ext cx="5400698" cy="59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rot="10800000" flipV="1">
            <a:off x="3643306" y="428602"/>
            <a:ext cx="4000532" cy="13573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000232" y="1500174"/>
            <a:ext cx="1785950" cy="15001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88818"/>
      </p:ext>
    </p:extLst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928794" y="5143512"/>
            <a:ext cx="135732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694" y="404664"/>
            <a:ext cx="5850843" cy="586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80975"/>
            <a:r>
              <a:rPr lang="ru-RU" sz="2800" dirty="0">
                <a:cs typeface="Times New Roman" pitchFamily="18" charset="0"/>
              </a:rPr>
              <a:t>Вещественное число </a:t>
            </a:r>
            <a:r>
              <a:rPr lang="ru-RU" sz="2800" dirty="0"/>
              <a:t>16,АС</a:t>
            </a:r>
            <a:r>
              <a:rPr lang="ru-RU" sz="2800" baseline="-25000" dirty="0"/>
              <a:t>(16) </a:t>
            </a:r>
            <a:r>
              <a:rPr lang="ru-RU" sz="2800" dirty="0">
                <a:cs typeface="Times New Roman" pitchFamily="18" charset="0"/>
              </a:rPr>
              <a:t>в формате КВ</a:t>
            </a:r>
            <a:r>
              <a:rPr lang="ru-RU" sz="2800" baseline="-25000" dirty="0"/>
              <a:t> </a:t>
            </a:r>
            <a:r>
              <a:rPr lang="ru-RU" sz="2800" dirty="0">
                <a:cs typeface="Times New Roman" pitchFamily="18" charset="0"/>
              </a:rPr>
              <a:t> </a:t>
            </a:r>
          </a:p>
        </p:txBody>
      </p:sp>
      <p:cxnSp>
        <p:nvCxnSpPr>
          <p:cNvPr id="14" name="Прямая со стрелкой 13"/>
          <p:cNvCxnSpPr>
            <a:stCxn id="16" idx="2"/>
          </p:cNvCxnSpPr>
          <p:nvPr/>
        </p:nvCxnSpPr>
        <p:spPr>
          <a:xfrm rot="5400000">
            <a:off x="1333159" y="1904673"/>
            <a:ext cx="4620294" cy="18573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928794" y="5143512"/>
            <a:ext cx="135732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88818"/>
      </p:ext>
    </p:ext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4" name="Rectangle 1"/>
          <p:cNvSpPr>
            <a:spLocks noChangeArrowheads="1"/>
          </p:cNvSpPr>
          <p:nvPr/>
        </p:nvSpPr>
        <p:spPr bwMode="auto">
          <a:xfrm>
            <a:off x="1730" y="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80975"/>
            <a:r>
              <a:rPr lang="ru-RU" sz="2800" dirty="0"/>
              <a:t>Программа на языке ассемблера для этой лабораторной работы содержит пустое "тело" вычисления, т.е. только загрузку регистра </a:t>
            </a:r>
            <a:r>
              <a:rPr lang="en-US" sz="2800" dirty="0"/>
              <a:t>DS </a:t>
            </a:r>
            <a:r>
              <a:rPr lang="ru-RU" sz="2800" dirty="0"/>
              <a:t>и выход в </a:t>
            </a:r>
            <a:r>
              <a:rPr lang="en-US" sz="2800" dirty="0" err="1"/>
              <a:t>DosDox</a:t>
            </a:r>
            <a:r>
              <a:rPr lang="en-US" sz="2800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2372" y="2371872"/>
            <a:ext cx="5040631" cy="437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4932040" y="1384995"/>
            <a:ext cx="1872210" cy="256056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067956" y="2737523"/>
            <a:ext cx="2293117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-169871" y="5111967"/>
            <a:ext cx="2571768" cy="794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1067956" y="3714996"/>
            <a:ext cx="2369413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62463" y="2939687"/>
            <a:ext cx="182453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сегмент данных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116410" y="6398248"/>
            <a:ext cx="2272506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23306" y="3826480"/>
            <a:ext cx="2299174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1061899" y="2739111"/>
            <a:ext cx="6057" cy="977473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19044" y="5002736"/>
            <a:ext cx="151137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сегмент кода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395111" y="2642924"/>
            <a:ext cx="1221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Times New Roman" pitchFamily="18" charset="0"/>
              </a:rPr>
              <a:t>=19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</a:t>
            </a:r>
            <a:endParaRPr lang="ru-RU" sz="2800" dirty="0"/>
          </a:p>
        </p:txBody>
      </p:sp>
      <p:sp>
        <p:nvSpPr>
          <p:cNvPr id="2" name="Овал 1"/>
          <p:cNvSpPr/>
          <p:nvPr/>
        </p:nvSpPr>
        <p:spPr>
          <a:xfrm>
            <a:off x="3326419" y="3945564"/>
            <a:ext cx="5256584" cy="1049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6156176" y="1384995"/>
            <a:ext cx="2160240" cy="434826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7236574" y="5112364"/>
            <a:ext cx="769441" cy="594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пусто</a:t>
            </a:r>
          </a:p>
        </p:txBody>
      </p:sp>
      <p:sp>
        <p:nvSpPr>
          <p:cNvPr id="22" name="Овал 21"/>
          <p:cNvSpPr/>
          <p:nvPr/>
        </p:nvSpPr>
        <p:spPr>
          <a:xfrm>
            <a:off x="3326419" y="5517232"/>
            <a:ext cx="5062005" cy="8979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88818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4" name="Rectangle 1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80975" algn="ctr"/>
            <a:r>
              <a:rPr lang="ru-RU" sz="2800" b="1" dirty="0">
                <a:cs typeface="Times New Roman" pitchFamily="18" charset="0"/>
              </a:rPr>
              <a:t>Целые числа</a:t>
            </a:r>
          </a:p>
          <a:p>
            <a:pPr indent="180975" algn="ctr"/>
            <a:r>
              <a:rPr lang="ru-RU" sz="2800" dirty="0"/>
              <a:t>(на ассемблере для 16-разрядного процессора)</a:t>
            </a:r>
            <a:endParaRPr lang="en-US" sz="2800" dirty="0"/>
          </a:p>
          <a:p>
            <a:pPr indent="180975"/>
            <a:r>
              <a:rPr lang="en-US" sz="2800" dirty="0"/>
              <a:t>A=25</a:t>
            </a:r>
            <a:r>
              <a:rPr lang="en-US" sz="2800" baseline="-25000" dirty="0"/>
              <a:t>(10)</a:t>
            </a:r>
            <a:r>
              <a:rPr lang="en-US" sz="2800" dirty="0"/>
              <a:t>=19</a:t>
            </a:r>
            <a:r>
              <a:rPr lang="en-US" sz="2800" baseline="-25000" dirty="0"/>
              <a:t>(16)</a:t>
            </a:r>
            <a:endParaRPr lang="ru-RU" sz="2800" baseline="-25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6269" y="1596790"/>
            <a:ext cx="5976736" cy="518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4716016" y="1384995"/>
            <a:ext cx="2088233" cy="151953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6856" y="2271483"/>
            <a:ext cx="2293117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-1028814" y="4994306"/>
            <a:ext cx="2571768" cy="794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236856" y="3252132"/>
            <a:ext cx="2369413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363" y="2473647"/>
            <a:ext cx="182453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сегмент данных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57467" y="6233511"/>
            <a:ext cx="2272506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30799" y="3711643"/>
            <a:ext cx="2299174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30799" y="2273071"/>
            <a:ext cx="6057" cy="977473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856" y="4994703"/>
            <a:ext cx="151137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сегмент кода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395111" y="2642924"/>
            <a:ext cx="1221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Times New Roman" pitchFamily="18" charset="0"/>
              </a:rPr>
              <a:t>=19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</a:t>
            </a:r>
            <a:endParaRPr lang="ru-RU" sz="2800" dirty="0"/>
          </a:p>
        </p:txBody>
      </p:sp>
      <p:sp>
        <p:nvSpPr>
          <p:cNvPr id="2" name="Овал 1"/>
          <p:cNvSpPr/>
          <p:nvPr/>
        </p:nvSpPr>
        <p:spPr>
          <a:xfrm>
            <a:off x="3542373" y="2343491"/>
            <a:ext cx="5256584" cy="12241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5047182" y="3056936"/>
            <a:ext cx="2500329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583676" y="1015663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h=hex=(16)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010390" y="4902801"/>
            <a:ext cx="769441" cy="491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пусто</a:t>
            </a:r>
          </a:p>
        </p:txBody>
      </p:sp>
    </p:spTree>
    <p:extLst>
      <p:ext uri="{BB962C8B-B14F-4D97-AF65-F5344CB8AC3E}">
        <p14:creationId xmlns:p14="http://schemas.microsoft.com/office/powerpoint/2010/main" val="4188902648"/>
      </p:ext>
    </p:extLst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4" name="Rectangle 1"/>
          <p:cNvSpPr>
            <a:spLocks noChangeArrowheads="1"/>
          </p:cNvSpPr>
          <p:nvPr/>
        </p:nvSpPr>
        <p:spPr bwMode="auto">
          <a:xfrm>
            <a:off x="0" y="21429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80975"/>
            <a:r>
              <a:rPr lang="ru-RU" sz="2000" dirty="0">
                <a:cs typeface="Times New Roman" pitchFamily="18" charset="0"/>
              </a:rPr>
              <a:t>Чтобы отобразить сегмент данных нужно по клавише </a:t>
            </a:r>
            <a:r>
              <a:rPr lang="en-US" sz="2000" dirty="0">
                <a:cs typeface="Times New Roman" pitchFamily="18" charset="0"/>
              </a:rPr>
              <a:t>F8 </a:t>
            </a:r>
            <a:r>
              <a:rPr lang="ru-RU" sz="2000" dirty="0">
                <a:cs typeface="Times New Roman" pitchFamily="18" charset="0"/>
              </a:rPr>
              <a:t>выполнить первые две команды программы, чтобы загрузить регистр </a:t>
            </a:r>
            <a:r>
              <a:rPr lang="en-US" sz="2000" dirty="0">
                <a:cs typeface="Times New Roman" pitchFamily="18" charset="0"/>
              </a:rPr>
              <a:t>DS</a:t>
            </a:r>
            <a:r>
              <a:rPr lang="ru-RU" sz="2000" dirty="0">
                <a:cs typeface="Times New Roman" pitchFamily="18" charset="0"/>
              </a:rPr>
              <a:t>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5619"/>
            <a:ext cx="4214874" cy="52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6968" y="1571564"/>
            <a:ext cx="3997032" cy="528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rot="5400000">
            <a:off x="1071538" y="1500176"/>
            <a:ext cx="1500199" cy="7143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228184" y="764506"/>
            <a:ext cx="1224136" cy="180039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88818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4" name="Rectangle 1"/>
          <p:cNvSpPr>
            <a:spLocks noChangeArrowheads="1"/>
          </p:cNvSpPr>
          <p:nvPr/>
        </p:nvSpPr>
        <p:spPr bwMode="auto">
          <a:xfrm>
            <a:off x="25338" y="215443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80975"/>
            <a:r>
              <a:rPr lang="ru-RU" sz="2800" dirty="0">
                <a:cs typeface="Times New Roman" pitchFamily="18" charset="0"/>
              </a:rPr>
              <a:t>Переключиться  на  окно данных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ru-RU" sz="2800" dirty="0">
                <a:cs typeface="Times New Roman" pitchFamily="18" charset="0"/>
              </a:rPr>
              <a:t>окно ОП</a:t>
            </a:r>
            <a:r>
              <a:rPr lang="en-US" sz="2800" dirty="0">
                <a:cs typeface="Times New Roman" pitchFamily="18" charset="0"/>
              </a:rPr>
              <a:t>)</a:t>
            </a:r>
            <a:r>
              <a:rPr lang="ru-RU" sz="2800" dirty="0">
                <a:cs typeface="Times New Roman" pitchFamily="18" charset="0"/>
              </a:rPr>
              <a:t>, щелкнув на нем правой кнопкой. Левой кнопкой, вызвать контекстное меню. Выбрать "</a:t>
            </a:r>
            <a:r>
              <a:rPr lang="en-US" sz="2800" dirty="0" err="1">
                <a:cs typeface="Times New Roman" pitchFamily="18" charset="0"/>
              </a:rPr>
              <a:t>Goto</a:t>
            </a:r>
            <a:r>
              <a:rPr lang="ru-RU" sz="2800" dirty="0">
                <a:cs typeface="Times New Roman" pitchFamily="18" charset="0"/>
              </a:rPr>
              <a:t>"</a:t>
            </a:r>
            <a:r>
              <a:rPr lang="en-US" sz="2800" dirty="0">
                <a:cs typeface="Times New Roman" pitchFamily="18" charset="0"/>
              </a:rPr>
              <a:t>  </a:t>
            </a:r>
            <a:r>
              <a:rPr lang="ru-RU" sz="2800" dirty="0">
                <a:cs typeface="Times New Roman" pitchFamily="18" charset="0"/>
              </a:rPr>
              <a:t>нажать </a:t>
            </a:r>
            <a:r>
              <a:rPr lang="en-US" sz="2800" dirty="0">
                <a:cs typeface="Times New Roman" pitchFamily="18" charset="0"/>
              </a:rPr>
              <a:t>Enter</a:t>
            </a:r>
            <a:r>
              <a:rPr lang="ru-RU" sz="2800" dirty="0">
                <a:cs typeface="Times New Roman" pitchFamily="18" charset="0"/>
              </a:rPr>
              <a:t>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35959"/>
            <a:ext cx="6786610" cy="468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571472" y="428604"/>
            <a:ext cx="928693" cy="429654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4575484" y="1285860"/>
            <a:ext cx="860612" cy="19271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571472" y="1285860"/>
            <a:ext cx="3712496" cy="365530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88818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4" name="Rectangle 1"/>
          <p:cNvSpPr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80975"/>
            <a:r>
              <a:rPr lang="ru-RU" sz="2800" dirty="0">
                <a:cs typeface="Times New Roman" pitchFamily="18" charset="0"/>
              </a:rPr>
              <a:t>Задать отображение памяти начиная с адреса 0000, нажать </a:t>
            </a:r>
            <a:r>
              <a:rPr lang="en-US" sz="2800" dirty="0">
                <a:cs typeface="Times New Roman" pitchFamily="18" charset="0"/>
              </a:rPr>
              <a:t>Enter</a:t>
            </a:r>
            <a:r>
              <a:rPr lang="ru-RU" sz="2800" dirty="0">
                <a:cs typeface="Times New Roman" pitchFamily="18" charset="0"/>
              </a:rPr>
              <a:t>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14554"/>
            <a:ext cx="8159754" cy="330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rot="16200000" flipH="1">
            <a:off x="1928793" y="1428736"/>
            <a:ext cx="2357457" cy="121444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88818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4" name="Rectangle 1"/>
          <p:cNvSpPr>
            <a:spLocks noChangeArrowheads="1"/>
          </p:cNvSpPr>
          <p:nvPr/>
        </p:nvSpPr>
        <p:spPr bwMode="auto">
          <a:xfrm>
            <a:off x="0" y="215444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80975"/>
            <a:r>
              <a:rPr lang="ru-RU" sz="2800" dirty="0">
                <a:cs typeface="Times New Roman" pitchFamily="18" charset="0"/>
              </a:rPr>
              <a:t>Должно быть в </a:t>
            </a:r>
            <a:r>
              <a:rPr lang="en-US" sz="2800" dirty="0">
                <a:cs typeface="Times New Roman" pitchFamily="18" charset="0"/>
              </a:rPr>
              <a:t>16-</a:t>
            </a:r>
            <a:r>
              <a:rPr lang="ru-RU" sz="2800" dirty="0">
                <a:cs typeface="Times New Roman" pitchFamily="18" charset="0"/>
              </a:rPr>
              <a:t>разрядном процессоре по адресу </a:t>
            </a:r>
            <a:r>
              <a:rPr lang="en-US" sz="2800" dirty="0">
                <a:cs typeface="Times New Roman" pitchFamily="18" charset="0"/>
              </a:rPr>
              <a:t>ds:0000 </a:t>
            </a:r>
            <a:r>
              <a:rPr lang="ru-RU" sz="2800" dirty="0">
                <a:cs typeface="Times New Roman" pitchFamily="18" charset="0"/>
              </a:rPr>
              <a:t>целое число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73130" y="646331"/>
            <a:ext cx="16225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00</a:t>
            </a:r>
            <a:r>
              <a:rPr lang="en-US" sz="2800" dirty="0">
                <a:cs typeface="Times New Roman" pitchFamily="18" charset="0"/>
              </a:rPr>
              <a:t>19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671" y="1436066"/>
            <a:ext cx="7976729" cy="529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278429" y="5200222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>
            <a:endCxn id="6" idx="0"/>
          </p:cNvCxnSpPr>
          <p:nvPr/>
        </p:nvCxnSpPr>
        <p:spPr>
          <a:xfrm flipH="1">
            <a:off x="1599900" y="3786159"/>
            <a:ext cx="3757335" cy="14140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606242" y="5343098"/>
            <a:ext cx="16530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cs typeface="Times New Roman" pitchFamily="18" charset="0"/>
              </a:rPr>
              <a:t>ОП</a:t>
            </a:r>
          </a:p>
          <a:p>
            <a:r>
              <a:rPr lang="ru-RU" sz="1400" b="1" dirty="0">
                <a:cs typeface="Times New Roman" pitchFamily="18" charset="0"/>
              </a:rPr>
              <a:t>Сегмент данных</a:t>
            </a:r>
            <a:endParaRPr lang="ru-RU" sz="1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41855" y="2996952"/>
            <a:ext cx="2005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0975" algn="just"/>
            <a:r>
              <a:rPr lang="ru-RU" dirty="0">
                <a:solidFill>
                  <a:srgbClr val="FF0000"/>
                </a:solidFill>
              </a:rPr>
              <a:t>должны видеть</a:t>
            </a:r>
          </a:p>
          <a:p>
            <a:pPr indent="180975" algn="just"/>
            <a:r>
              <a:rPr lang="ru-RU" dirty="0">
                <a:solidFill>
                  <a:srgbClr val="FF0000"/>
                </a:solidFill>
              </a:rPr>
              <a:t>в </a:t>
            </a:r>
            <a:r>
              <a:rPr lang="en-US" dirty="0">
                <a:solidFill>
                  <a:srgbClr val="FF0000"/>
                </a:solidFill>
              </a:rPr>
              <a:t>ds:0000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3" name="Прямая со стрелкой 12"/>
          <p:cNvCxnSpPr>
            <a:endCxn id="3" idx="0"/>
          </p:cNvCxnSpPr>
          <p:nvPr/>
        </p:nvCxnSpPr>
        <p:spPr>
          <a:xfrm flipH="1">
            <a:off x="5744726" y="460590"/>
            <a:ext cx="2754465" cy="253636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88818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4" name="Rectangle 1"/>
          <p:cNvSpPr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80975"/>
            <a:r>
              <a:rPr lang="ru-RU" sz="2800" b="1" dirty="0">
                <a:cs typeface="Times New Roman" pitchFamily="18" charset="0"/>
              </a:rPr>
              <a:t>Побайтовое отображение памяти с </a:t>
            </a:r>
            <a:r>
              <a:rPr lang="en-US" sz="2800" b="1" dirty="0">
                <a:cs typeface="Times New Roman" pitchFamily="18" charset="0"/>
              </a:rPr>
              <a:t>ds:0</a:t>
            </a:r>
            <a:endParaRPr lang="ru-RU" sz="2800" b="1" dirty="0">
              <a:cs typeface="Times New Roman" pitchFamily="18" charset="0"/>
            </a:endParaRPr>
          </a:p>
          <a:p>
            <a:pPr indent="180975" algn="just"/>
            <a:endParaRPr lang="ru-RU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736"/>
            <a:ext cx="8150055" cy="310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rot="10800000" flipV="1">
            <a:off x="785787" y="428602"/>
            <a:ext cx="3714777" cy="1643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357158" y="1928802"/>
            <a:ext cx="1643074" cy="22145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071670" y="1857364"/>
            <a:ext cx="4143404" cy="22145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215074" y="1857364"/>
            <a:ext cx="1928826" cy="22145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57158" y="4929198"/>
            <a:ext cx="13853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cs typeface="Times New Roman" pitchFamily="18" charset="0"/>
              </a:rPr>
              <a:t>адреса</a:t>
            </a:r>
          </a:p>
          <a:p>
            <a:pPr algn="ctr"/>
            <a:r>
              <a:rPr lang="ru-RU" sz="2800" dirty="0">
                <a:cs typeface="Times New Roman" pitchFamily="18" charset="0"/>
              </a:rPr>
              <a:t>памяти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652200" y="4857760"/>
            <a:ext cx="34163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cs typeface="Times New Roman" pitchFamily="18" charset="0"/>
              </a:rPr>
              <a:t>содержимое</a:t>
            </a:r>
          </a:p>
          <a:p>
            <a:pPr algn="ctr"/>
            <a:r>
              <a:rPr lang="ru-RU" sz="2800" dirty="0">
                <a:cs typeface="Times New Roman" pitchFamily="18" charset="0"/>
              </a:rPr>
              <a:t>по адресам памяти</a:t>
            </a:r>
            <a:endParaRPr lang="ru-RU" sz="2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429388" y="4929198"/>
            <a:ext cx="224542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cs typeface="Times New Roman" pitchFamily="18" charset="0"/>
              </a:rPr>
              <a:t>символьный</a:t>
            </a:r>
          </a:p>
          <a:p>
            <a:pPr algn="ctr"/>
            <a:r>
              <a:rPr lang="ru-RU" sz="2800" dirty="0">
                <a:cs typeface="Times New Roman" pitchFamily="18" charset="0"/>
              </a:rPr>
              <a:t>код</a:t>
            </a:r>
          </a:p>
          <a:p>
            <a:pPr algn="ctr"/>
            <a:r>
              <a:rPr lang="ru-RU" sz="2800" dirty="0">
                <a:cs typeface="Times New Roman" pitchFamily="18" charset="0"/>
              </a:rPr>
              <a:t>байтов</a:t>
            </a:r>
            <a:endParaRPr lang="ru-RU" sz="28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rot="5400000" flipH="1" flipV="1">
            <a:off x="785786" y="4643446"/>
            <a:ext cx="928694" cy="714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5400000" flipH="1" flipV="1">
            <a:off x="6786578" y="4500570"/>
            <a:ext cx="928694" cy="714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rot="5400000" flipH="1" flipV="1">
            <a:off x="3500430" y="4500570"/>
            <a:ext cx="928694" cy="714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88818"/>
      </p:ext>
    </p:extLst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4" name="Rectangle 1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80975" algn="ctr"/>
            <a:r>
              <a:rPr lang="en-US" sz="2800" b="1" dirty="0">
                <a:cs typeface="Times New Roman" pitchFamily="18" charset="0"/>
              </a:rPr>
              <a:t>16-</a:t>
            </a:r>
            <a:r>
              <a:rPr lang="ru-RU" sz="2800" b="1" dirty="0">
                <a:cs typeface="Times New Roman" pitchFamily="18" charset="0"/>
              </a:rPr>
              <a:t>разрядный процессор</a:t>
            </a:r>
          </a:p>
          <a:p>
            <a:pPr indent="180975"/>
            <a:r>
              <a:rPr lang="ru-RU" sz="2800" dirty="0">
                <a:cs typeface="Times New Roman" pitchFamily="18" charset="0"/>
              </a:rPr>
              <a:t>Целые числа</a:t>
            </a:r>
          </a:p>
          <a:p>
            <a:pPr indent="180975" algn="just"/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99792" y="430887"/>
            <a:ext cx="2549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Times New Roman" pitchFamily="18" charset="0"/>
              </a:rPr>
              <a:t>=19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</a:t>
            </a:r>
            <a:r>
              <a:rPr lang="ru-RU" sz="2800" dirty="0">
                <a:cs typeface="Times New Roman" pitchFamily="18" charset="0"/>
              </a:rPr>
              <a:t>и 299</a:t>
            </a:r>
            <a:r>
              <a:rPr lang="ru-RU" sz="2800" baseline="-30000" dirty="0">
                <a:cs typeface="Times New Roman" pitchFamily="18" charset="0"/>
              </a:rPr>
              <a:t>(</a:t>
            </a:r>
            <a:r>
              <a:rPr lang="en-US" sz="2800" baseline="-30000" dirty="0">
                <a:cs typeface="Times New Roman" pitchFamily="18" charset="0"/>
              </a:rPr>
              <a:t>16</a:t>
            </a:r>
            <a:r>
              <a:rPr lang="ru-RU" sz="2800" baseline="-30000" dirty="0">
                <a:cs typeface="Times New Roman" pitchFamily="18" charset="0"/>
              </a:rPr>
              <a:t>)</a:t>
            </a: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2282346" y="1571612"/>
            <a:ext cx="6861654" cy="5003636"/>
            <a:chOff x="2282346" y="1571612"/>
            <a:chExt cx="6861654" cy="5003636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7429520" y="2214554"/>
              <a:ext cx="714380" cy="1588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rot="5400000">
              <a:off x="6858413" y="4928801"/>
              <a:ext cx="2571768" cy="79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7500958" y="3429000"/>
              <a:ext cx="642942" cy="1588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319462" y="2714620"/>
              <a:ext cx="1824538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сегмент данных</a:t>
              </a:r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7429520" y="6215082"/>
              <a:ext cx="714380" cy="1588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7429520" y="3643314"/>
              <a:ext cx="714380" cy="1588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rot="5400000">
              <a:off x="7536677" y="2821777"/>
              <a:ext cx="1215240" cy="79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5206" y="4214818"/>
              <a:ext cx="1511376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сегмент кода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2346" y="1571612"/>
              <a:ext cx="4980471" cy="5003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" name="Прямая со стрелкой 6"/>
          <p:cNvCxnSpPr/>
          <p:nvPr/>
        </p:nvCxnSpPr>
        <p:spPr>
          <a:xfrm>
            <a:off x="3275856" y="857231"/>
            <a:ext cx="432051" cy="113161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3923928" y="893717"/>
            <a:ext cx="576064" cy="14551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88818"/>
      </p:ext>
    </p:extLst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12315</TotalTime>
  <Words>446</Words>
  <Application>Microsoft Office PowerPoint</Application>
  <PresentationFormat>Экран (4:3)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Wingdings</vt:lpstr>
      <vt:lpstr>1_Палитра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772</cp:revision>
  <cp:lastPrinted>2002-06-14T06:50:34Z</cp:lastPrinted>
  <dcterms:created xsi:type="dcterms:W3CDTF">2000-07-05T10:59:49Z</dcterms:created>
  <dcterms:modified xsi:type="dcterms:W3CDTF">2021-02-19T13:46:22Z</dcterms:modified>
</cp:coreProperties>
</file>