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897" r:id="rId1"/>
  </p:sldMasterIdLst>
  <p:notesMasterIdLst>
    <p:notesMasterId r:id="rId17"/>
  </p:notesMasterIdLst>
  <p:handoutMasterIdLst>
    <p:handoutMasterId r:id="rId18"/>
  </p:handoutMasterIdLst>
  <p:sldIdLst>
    <p:sldId id="454" r:id="rId2"/>
    <p:sldId id="492" r:id="rId3"/>
    <p:sldId id="553" r:id="rId4"/>
    <p:sldId id="455" r:id="rId5"/>
    <p:sldId id="601" r:id="rId6"/>
    <p:sldId id="493" r:id="rId7"/>
    <p:sldId id="582" r:id="rId8"/>
    <p:sldId id="457" r:id="rId9"/>
    <p:sldId id="558" r:id="rId10"/>
    <p:sldId id="583" r:id="rId11"/>
    <p:sldId id="559" r:id="rId12"/>
    <p:sldId id="584" r:id="rId13"/>
    <p:sldId id="458" r:id="rId14"/>
    <p:sldId id="494" r:id="rId15"/>
    <p:sldId id="554" r:id="rId16"/>
  </p:sldIdLst>
  <p:sldSz cx="9144000" cy="6858000" type="screen4x3"/>
  <p:notesSz cx="6669088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7DFBB0"/>
    <a:srgbClr val="8893A0"/>
    <a:srgbClr val="FFD7D7"/>
    <a:srgbClr val="E3FFD9"/>
    <a:srgbClr val="CCFF99"/>
    <a:srgbClr val="F5F391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4" autoAdjust="0"/>
    <p:restoredTop sz="99515" autoAdjust="0"/>
  </p:normalViewPr>
  <p:slideViewPr>
    <p:cSldViewPr>
      <p:cViewPr varScale="1">
        <p:scale>
          <a:sx n="99" d="100"/>
          <a:sy n="99" d="100"/>
        </p:scale>
        <p:origin x="15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0"/>
    </p:cViewPr>
  </p:sorterViewPr>
  <p:notesViewPr>
    <p:cSldViewPr>
      <p:cViewPr varScale="1">
        <p:scale>
          <a:sx n="74" d="100"/>
          <a:sy n="74" d="100"/>
        </p:scale>
        <p:origin x="-2184" y="-96"/>
      </p:cViewPr>
      <p:guideLst>
        <p:guide orient="horz" pos="3126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C483982-D13D-495B-8255-26CD6E6F6F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57151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2D661D2-CB43-412C-8931-76ECB7A853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96885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7E6DD-7104-474E-8CD1-919EA22D452E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491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782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7F9541-EDBF-4A18-80C6-05384B181FDB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522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476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7F9541-EDBF-4A18-80C6-05384B181FDB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522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880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7F9541-EDBF-4A18-80C6-05384B181FDB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522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496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B67FB5-0B33-42C6-BBE0-0B00A8739580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5325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521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B67FB5-0B33-42C6-BBE0-0B00A8739580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5325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934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B67FB5-0B33-42C6-BBE0-0B00A8739580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5325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55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7E6DD-7104-474E-8CD1-919EA22D452E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491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9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7E6DD-7104-474E-8CD1-919EA22D452E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491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382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11CE4D-5928-47A0-A537-EF8DC359404A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501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90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11CE4D-5928-47A0-A537-EF8DC359404A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501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466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11CE4D-5928-47A0-A537-EF8DC359404A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501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119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0CBF7F-E909-4F13-B631-66FA210ED434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512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320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7F9541-EDBF-4A18-80C6-05384B181FDB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522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918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7F9541-EDBF-4A18-80C6-05384B181FDB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522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79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97675" y="93663"/>
            <a:ext cx="2157413" cy="64309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3850" y="93663"/>
            <a:ext cx="6321425" cy="64309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323850" y="93663"/>
            <a:ext cx="8631238" cy="64309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8631238" cy="26590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850" y="3863975"/>
            <a:ext cx="8631238" cy="26606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03265" y="215856"/>
            <a:ext cx="7793037" cy="6223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1030288" cy="365125"/>
          </a:xfrm>
        </p:spPr>
        <p:txBody>
          <a:bodyPr/>
          <a:lstStyle>
            <a:lvl1pPr>
              <a:defRPr baseline="0">
                <a:solidFill>
                  <a:srgbClr val="8893A0"/>
                </a:solidFill>
              </a:defRPr>
            </a:lvl1pPr>
          </a:lstStyle>
          <a:p>
            <a:pPr>
              <a:defRPr/>
            </a:pPr>
            <a:r>
              <a:rPr lang="ru-RU"/>
              <a:t>РИ-2008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238625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14875" y="1052513"/>
            <a:ext cx="4240213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4450" y="6532563"/>
            <a:ext cx="164306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600" dirty="0">
                <a:solidFill>
                  <a:srgbClr val="0070C0"/>
                </a:solidFill>
              </a:rPr>
              <a:t>РИ-2008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93663"/>
            <a:ext cx="779303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512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631238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21547" name="Rectangle 11"/>
          <p:cNvSpPr>
            <a:spLocks noChangeArrowheads="1"/>
          </p:cNvSpPr>
          <p:nvPr userDrawn="1"/>
        </p:nvSpPr>
        <p:spPr bwMode="auto">
          <a:xfrm>
            <a:off x="323850" y="6596063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8" name="Rectangle 12"/>
          <p:cNvSpPr>
            <a:spLocks noChangeArrowheads="1"/>
          </p:cNvSpPr>
          <p:nvPr userDrawn="1"/>
        </p:nvSpPr>
        <p:spPr bwMode="auto">
          <a:xfrm>
            <a:off x="323850" y="6669088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9" name="Rectangle 13"/>
          <p:cNvSpPr>
            <a:spLocks noChangeArrowheads="1"/>
          </p:cNvSpPr>
          <p:nvPr userDrawn="1"/>
        </p:nvSpPr>
        <p:spPr bwMode="auto">
          <a:xfrm>
            <a:off x="323850" y="6740525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0" name="Rectangle 14"/>
          <p:cNvSpPr>
            <a:spLocks noChangeArrowheads="1"/>
          </p:cNvSpPr>
          <p:nvPr userDrawn="1"/>
        </p:nvSpPr>
        <p:spPr bwMode="auto">
          <a:xfrm>
            <a:off x="323850" y="6813550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2" name="Text Box 16"/>
          <p:cNvSpPr txBox="1">
            <a:spLocks noChangeArrowheads="1"/>
          </p:cNvSpPr>
          <p:nvPr userDrawn="1"/>
        </p:nvSpPr>
        <p:spPr bwMode="auto">
          <a:xfrm>
            <a:off x="7077075" y="6562725"/>
            <a:ext cx="2019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AD2A1C4A-0E95-4010-821B-7B4B7286FD9D}" type="slidenum">
              <a:rPr lang="ru-RU" sz="1400" b="1"/>
              <a:pPr algn="r">
                <a:spcBef>
                  <a:spcPct val="50000"/>
                </a:spcBef>
                <a:defRPr/>
              </a:pPr>
              <a:t>‹#›</a:t>
            </a:fld>
            <a:endParaRPr lang="ru-RU" sz="1400" b="1">
              <a:solidFill>
                <a:srgbClr val="B2B2B2"/>
              </a:solidFill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r>
              <a:rPr lang="ru-RU"/>
              <a:t>РИ-2008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  <p:sldLayoutId id="2147484106" r:id="rId13"/>
    <p:sldLayoutId id="2147484107" r:id="rId14"/>
    <p:sldLayoutId id="2147484108" r:id="rId15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5" grpId="0"/>
    </p:bld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3999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Формат с плавающей точкой</a:t>
            </a:r>
          </a:p>
          <a:p>
            <a:pPr algn="ctr"/>
            <a:r>
              <a:rPr lang="ru-RU" sz="3200" b="1" dirty="0"/>
              <a:t>(</a:t>
            </a:r>
            <a:r>
              <a:rPr lang="en-US" sz="3200" b="1" dirty="0"/>
              <a:t>float</a:t>
            </a:r>
            <a:r>
              <a:rPr lang="ru-RU" sz="3200" b="1" dirty="0"/>
              <a:t>)</a:t>
            </a:r>
          </a:p>
          <a:p>
            <a:pPr indent="457200"/>
            <a:r>
              <a:rPr lang="ru-RU" sz="2800" dirty="0"/>
              <a:t>Одной из форм записи вещественных чисел является их представление в</a:t>
            </a:r>
            <a:r>
              <a:rPr lang="ru-RU" sz="2800" i="1" dirty="0"/>
              <a:t> </a:t>
            </a:r>
            <a:r>
              <a:rPr lang="ru-RU" sz="2800" b="1" i="1" u="sng" dirty="0"/>
              <a:t>экспоненциальном виде</a:t>
            </a:r>
            <a:r>
              <a:rPr lang="ru-RU" sz="2800" i="1" dirty="0"/>
              <a:t>, </a:t>
            </a:r>
            <a:r>
              <a:rPr lang="ru-RU" sz="2800" dirty="0"/>
              <a:t>в котором отдельно записывают </a:t>
            </a:r>
            <a:r>
              <a:rPr lang="ru-RU" sz="2800" dirty="0">
                <a:solidFill>
                  <a:srgbClr val="C00000"/>
                </a:solidFill>
              </a:rPr>
              <a:t>мантиссу</a:t>
            </a:r>
            <a:r>
              <a:rPr lang="ru-RU" sz="2800" dirty="0"/>
              <a:t> числа и </a:t>
            </a:r>
            <a:r>
              <a:rPr lang="ru-RU" sz="2800" dirty="0">
                <a:solidFill>
                  <a:srgbClr val="C00000"/>
                </a:solidFill>
              </a:rPr>
              <a:t>порядок </a:t>
            </a:r>
            <a:r>
              <a:rPr lang="ru-RU" sz="2800" dirty="0"/>
              <a:t>числа</a:t>
            </a:r>
            <a:r>
              <a:rPr lang="ru-RU" sz="2800" i="1" dirty="0"/>
              <a:t>.</a:t>
            </a:r>
          </a:p>
          <a:p>
            <a:pPr indent="457200" algn="ctr"/>
            <a:endParaRPr lang="ru-RU" sz="800" b="1" dirty="0"/>
          </a:p>
          <a:p>
            <a:pPr indent="457200"/>
            <a:r>
              <a:rPr lang="ru-RU" sz="2800" dirty="0"/>
              <a:t>Пример экспоненциальной формы числа 2008</a:t>
            </a:r>
            <a:r>
              <a:rPr lang="ru-RU" sz="2800" baseline="-25000" dirty="0"/>
              <a:t>(10)</a:t>
            </a:r>
            <a:r>
              <a:rPr lang="ru-RU" sz="2800" dirty="0"/>
              <a:t>:</a:t>
            </a:r>
          </a:p>
          <a:p>
            <a:pPr indent="457200"/>
            <a:endParaRPr lang="ru-RU" sz="800" dirty="0"/>
          </a:p>
          <a:p>
            <a:pPr indent="457200"/>
            <a:r>
              <a:rPr lang="ru-RU" sz="2800" dirty="0"/>
              <a:t>2008</a:t>
            </a:r>
            <a:r>
              <a:rPr lang="ru-RU" sz="2800" baseline="-25000" dirty="0"/>
              <a:t>(10)</a:t>
            </a:r>
            <a:r>
              <a:rPr lang="ru-RU" sz="2800" dirty="0"/>
              <a:t>=20,08*10</a:t>
            </a:r>
            <a:r>
              <a:rPr lang="ru-RU" sz="2800" baseline="30000" dirty="0"/>
              <a:t>2</a:t>
            </a:r>
            <a:r>
              <a:rPr lang="ru-RU" sz="2800" dirty="0"/>
              <a:t>=0,002008*10</a:t>
            </a:r>
            <a:r>
              <a:rPr lang="ru-RU" sz="2800" baseline="30000" dirty="0"/>
              <a:t>6</a:t>
            </a:r>
            <a:r>
              <a:rPr lang="ru-RU" sz="2800" dirty="0"/>
              <a:t>=</a:t>
            </a:r>
            <a:r>
              <a:rPr lang="ru-RU" sz="2800" dirty="0">
                <a:solidFill>
                  <a:srgbClr val="FF0000"/>
                </a:solidFill>
              </a:rPr>
              <a:t>0,2008</a:t>
            </a:r>
            <a:r>
              <a:rPr lang="ru-RU" sz="2800" dirty="0"/>
              <a:t>*10</a:t>
            </a:r>
            <a:r>
              <a:rPr lang="en-US" sz="2800" baseline="30000" dirty="0">
                <a:solidFill>
                  <a:schemeClr val="tx2">
                    <a:lumMod val="75000"/>
                  </a:schemeClr>
                </a:solidFill>
              </a:rPr>
              <a:t>4</a:t>
            </a:r>
            <a:endParaRPr lang="ru-RU" sz="2800" dirty="0"/>
          </a:p>
          <a:p>
            <a:pPr indent="457200"/>
            <a:endParaRPr lang="ru-RU" sz="800" dirty="0"/>
          </a:p>
          <a:p>
            <a:pPr indent="457200"/>
            <a:endParaRPr lang="ru-RU" sz="2800" dirty="0"/>
          </a:p>
          <a:p>
            <a:pPr indent="457200"/>
            <a:endParaRPr lang="ru-RU" sz="2800" dirty="0"/>
          </a:p>
          <a:p>
            <a:pPr indent="457200"/>
            <a:endParaRPr lang="ru-RU" sz="2800" dirty="0"/>
          </a:p>
          <a:p>
            <a:pPr indent="457200"/>
            <a:endParaRPr lang="ru-RU" sz="2800" dirty="0"/>
          </a:p>
          <a:p>
            <a:pPr indent="457200"/>
            <a:r>
              <a:rPr lang="ru-RU" sz="2800" dirty="0"/>
              <a:t>Мантисса равна 20,08 или 0,002008, или 0,2008.</a:t>
            </a:r>
          </a:p>
          <a:p>
            <a:pPr indent="457200"/>
            <a:r>
              <a:rPr lang="ru-RU" sz="2800" dirty="0"/>
              <a:t>Порядок равен соответственно 2 или 6, или 4.</a:t>
            </a:r>
            <a:endParaRPr lang="ru-RU" sz="2800" i="1" dirty="0"/>
          </a:p>
          <a:p>
            <a:pPr indent="457200"/>
            <a:endParaRPr lang="ru-RU" sz="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27584" y="4653136"/>
            <a:ext cx="1660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Мантисса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1657875" y="3789040"/>
            <a:ext cx="609869" cy="86409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657875" y="3789040"/>
            <a:ext cx="2482077" cy="86409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1657875" y="3789040"/>
            <a:ext cx="4786333" cy="86409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5613916" y="4669068"/>
            <a:ext cx="14934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Порядок</a:t>
            </a:r>
          </a:p>
        </p:txBody>
      </p:sp>
      <p:cxnSp>
        <p:nvCxnSpPr>
          <p:cNvPr id="19" name="Прямая со стрелкой 18"/>
          <p:cNvCxnSpPr/>
          <p:nvPr/>
        </p:nvCxnSpPr>
        <p:spPr>
          <a:xfrm flipH="1" flipV="1">
            <a:off x="3563888" y="3717032"/>
            <a:ext cx="2050029" cy="116693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7107402" y="3717032"/>
            <a:ext cx="704958" cy="108012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8" idx="0"/>
          </p:cNvCxnSpPr>
          <p:nvPr/>
        </p:nvCxnSpPr>
        <p:spPr>
          <a:xfrm flipH="1" flipV="1">
            <a:off x="5829941" y="3587866"/>
            <a:ext cx="530718" cy="108120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Прямоугольник 3"/>
          <p:cNvSpPr>
            <a:spLocks noChangeArrowheads="1"/>
          </p:cNvSpPr>
          <p:nvPr/>
        </p:nvSpPr>
        <p:spPr bwMode="auto">
          <a:xfrm>
            <a:off x="653" y="0"/>
            <a:ext cx="9143999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2800" dirty="0"/>
          </a:p>
          <a:p>
            <a:r>
              <a:rPr lang="ru-RU" sz="2800" dirty="0"/>
              <a:t>3. Записать полученное значение дробной части после десятичной точки. Если значение</a:t>
            </a:r>
          </a:p>
          <a:p>
            <a:r>
              <a:rPr lang="ru-RU" sz="2800" dirty="0"/>
              <a:t>мантиссы меньше выделенного под нее количества разрядов, то дополнить дробную часть незначащими</a:t>
            </a:r>
          </a:p>
          <a:p>
            <a:r>
              <a:rPr lang="ru-RU" sz="2800" dirty="0"/>
              <a:t>нулями справа до предусмотренного форматом размера. Для заданного примера:</a:t>
            </a:r>
          </a:p>
          <a:p>
            <a:r>
              <a:rPr lang="ru-RU" sz="2800" dirty="0"/>
              <a:t> 1000,001000000000000000000000000 (всего 31 бит)</a:t>
            </a:r>
          </a:p>
          <a:p>
            <a:endParaRPr lang="en-US" sz="2800" dirty="0"/>
          </a:p>
          <a:p>
            <a:r>
              <a:rPr lang="en-US" sz="2800" dirty="0"/>
              <a:t>4</a:t>
            </a:r>
            <a:r>
              <a:rPr lang="ru-RU" sz="2800" dirty="0"/>
              <a:t>. Представить число в экспоненциальной форме. Для заданного примера:</a:t>
            </a:r>
          </a:p>
          <a:p>
            <a:r>
              <a:rPr lang="ru-RU" sz="2800" dirty="0"/>
              <a:t> 0, 1000001000000000000000000000000*10</a:t>
            </a:r>
            <a:r>
              <a:rPr lang="en-US" sz="2800" baseline="30000" dirty="0"/>
              <a:t>100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27851431"/>
      </p:ext>
    </p:extLst>
  </p:cSld>
  <p:clrMapOvr>
    <a:masterClrMapping/>
  </p:clrMapOvr>
  <p:transition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Прямоугольник 3"/>
          <p:cNvSpPr>
            <a:spLocks noChangeArrowheads="1"/>
          </p:cNvSpPr>
          <p:nvPr/>
        </p:nvSpPr>
        <p:spPr bwMode="auto">
          <a:xfrm>
            <a:off x="653" y="0"/>
            <a:ext cx="9143999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/>
              <a:t>5. Нормализовать полученное двоичное</a:t>
            </a:r>
          </a:p>
          <a:p>
            <a:r>
              <a:rPr lang="ru-RU" sz="2800" dirty="0"/>
              <a:t>число </a:t>
            </a:r>
            <a:r>
              <a:rPr lang="ru-RU" sz="3200" dirty="0"/>
              <a:t>(</a:t>
            </a:r>
            <a:r>
              <a:rPr lang="ru-RU" sz="2800" dirty="0">
                <a:solidFill>
                  <a:srgbClr val="000000"/>
                </a:solidFill>
              </a:rPr>
              <a:t>1</a:t>
            </a:r>
            <a:r>
              <a:rPr lang="ru-RU" sz="2800" baseline="-25000" dirty="0">
                <a:solidFill>
                  <a:srgbClr val="000000"/>
                </a:solidFill>
              </a:rPr>
              <a:t>(2)</a:t>
            </a:r>
            <a:r>
              <a:rPr lang="ru-RU" sz="2800" dirty="0">
                <a:solidFill>
                  <a:srgbClr val="000000"/>
                </a:solidFill>
              </a:rPr>
              <a:t>≤М&lt;2</a:t>
            </a:r>
            <a:r>
              <a:rPr lang="ru-RU" sz="2800" baseline="-25000" dirty="0">
                <a:solidFill>
                  <a:srgbClr val="000000"/>
                </a:solidFill>
              </a:rPr>
              <a:t>(2)</a:t>
            </a:r>
            <a:r>
              <a:rPr lang="ru-RU" sz="3200" dirty="0"/>
              <a:t>)</a:t>
            </a:r>
            <a:r>
              <a:rPr lang="ru-RU" sz="2800" dirty="0"/>
              <a:t>, определив тем самым  значение порядка. Для заданного примера:</a:t>
            </a:r>
          </a:p>
          <a:p>
            <a:r>
              <a:rPr lang="ru-RU" sz="2800" dirty="0"/>
              <a:t> 1,0000010000000000000000000000000*10</a:t>
            </a:r>
            <a:r>
              <a:rPr lang="en-US" sz="2800" baseline="30000" dirty="0"/>
              <a:t>11</a:t>
            </a:r>
            <a:endParaRPr lang="ru-RU" sz="2800" dirty="0"/>
          </a:p>
          <a:p>
            <a:endParaRPr lang="ru-RU" sz="800" dirty="0"/>
          </a:p>
          <a:p>
            <a:r>
              <a:rPr lang="ru-RU" sz="2800" dirty="0"/>
              <a:t>6. К порядку прибавить смещение в соответствии с форматом, и представить его в двоичном виде. В результате будет получен смещенный порядок для выбранного формата (для заданного примера: 3+127=130=10000010</a:t>
            </a:r>
            <a:r>
              <a:rPr lang="ru-RU" sz="2800" baseline="-25000" dirty="0">
                <a:solidFill>
                  <a:srgbClr val="000000"/>
                </a:solidFill>
              </a:rPr>
              <a:t>(2)</a:t>
            </a:r>
            <a:r>
              <a:rPr lang="ru-RU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66849355"/>
      </p:ext>
    </p:extLst>
  </p:cSld>
  <p:clrMapOvr>
    <a:masterClrMapping/>
  </p:clrMapOvr>
  <p:transition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Прямоугольник 3"/>
          <p:cNvSpPr>
            <a:spLocks noChangeArrowheads="1"/>
          </p:cNvSpPr>
          <p:nvPr/>
        </p:nvSpPr>
        <p:spPr bwMode="auto">
          <a:xfrm>
            <a:off x="653" y="0"/>
            <a:ext cx="9143999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/>
              <a:t>7. Записать значение порядка и значение мантиссы в соответствующие биты формата КВ или ДВ (у мантиссы, отбрасывается единица целой части). </a:t>
            </a:r>
          </a:p>
          <a:p>
            <a:endParaRPr lang="ru-RU" sz="800" dirty="0"/>
          </a:p>
          <a:p>
            <a:r>
              <a:rPr lang="ru-RU" sz="2800" dirty="0"/>
              <a:t>8. Если число положительное, то в самый старший разряд (знак мантиссы) следует записать 0, если отрицательное, то 1.</a:t>
            </a:r>
            <a:endParaRPr lang="ru-RU" sz="24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286471"/>
              </p:ext>
            </p:extLst>
          </p:nvPr>
        </p:nvGraphicFramePr>
        <p:xfrm>
          <a:off x="653" y="3933056"/>
          <a:ext cx="8963820" cy="1296144"/>
        </p:xfrm>
        <a:graphic>
          <a:graphicData uri="http://schemas.openxmlformats.org/drawingml/2006/table">
            <a:tbl>
              <a:tblPr/>
              <a:tblGrid>
                <a:gridCol w="279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3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3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93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93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93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8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341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936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936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936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936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936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8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936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341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7936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7936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7936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7936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8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7936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7936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341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664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kumimoji="0" lang="ru-RU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kumimoji="0" lang="ru-RU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kumimoji="0" lang="ru-RU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kumimoji="0" lang="ru-RU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304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байт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=41h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байт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=0</a:t>
                      </a: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байт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0h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байт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=00h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 rot="10800000">
            <a:off x="357158" y="3786190"/>
            <a:ext cx="214314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rot="10800000">
            <a:off x="2714612" y="3786190"/>
            <a:ext cx="6215106" cy="1588"/>
          </a:xfrm>
          <a:prstGeom prst="straightConnector1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4857752" y="3286124"/>
            <a:ext cx="1529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мантисса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42910" y="3214686"/>
            <a:ext cx="1343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порядок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85720" y="5643578"/>
            <a:ext cx="2281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знак мантиссы</a:t>
            </a:r>
          </a:p>
        </p:txBody>
      </p:sp>
      <p:cxnSp>
        <p:nvCxnSpPr>
          <p:cNvPr id="13" name="Прямая со стрелкой 12"/>
          <p:cNvCxnSpPr/>
          <p:nvPr/>
        </p:nvCxnSpPr>
        <p:spPr>
          <a:xfrm rot="16200000" flipV="1">
            <a:off x="-107189" y="4822041"/>
            <a:ext cx="1143008" cy="64294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259248"/>
      </p:ext>
    </p:extLst>
  </p:cSld>
  <p:clrMapOvr>
    <a:masterClrMapping/>
  </p:clrMapOvr>
  <p:transition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Прямоугольник 3"/>
          <p:cNvSpPr>
            <a:spLocks noChangeArrowheads="1"/>
          </p:cNvSpPr>
          <p:nvPr/>
        </p:nvSpPr>
        <p:spPr bwMode="auto">
          <a:xfrm>
            <a:off x="-5198" y="0"/>
            <a:ext cx="9149198" cy="661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	Рассмотрим другие примеры представления операндов в формате КВ.</a:t>
            </a:r>
          </a:p>
          <a:p>
            <a:r>
              <a:rPr lang="ru-RU" sz="2800" dirty="0"/>
              <a:t>Напоминание: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ru-RU" sz="2800" dirty="0"/>
              <a:t>мантисса – М (1</a:t>
            </a:r>
            <a:r>
              <a:rPr lang="ru-RU" sz="2800" baseline="-25000" dirty="0"/>
              <a:t>(2)</a:t>
            </a:r>
            <a:r>
              <a:rPr lang="ru-RU" sz="2800" dirty="0"/>
              <a:t>≤М&lt;2</a:t>
            </a:r>
            <a:r>
              <a:rPr lang="ru-RU" sz="2800" baseline="-25000" dirty="0"/>
              <a:t>(2)</a:t>
            </a:r>
            <a:r>
              <a:rPr lang="ru-RU" sz="2800" dirty="0"/>
              <a:t>);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ru-RU" sz="2800" dirty="0"/>
              <a:t>порядок –  Р (смещен на 127</a:t>
            </a:r>
            <a:r>
              <a:rPr lang="ru-RU" sz="2800" baseline="-25000" dirty="0"/>
              <a:t>(10)</a:t>
            </a:r>
            <a:r>
              <a:rPr lang="ru-RU" sz="2800" dirty="0"/>
              <a:t>).</a:t>
            </a:r>
          </a:p>
          <a:p>
            <a:r>
              <a:rPr lang="ru-RU" sz="2800" u="sng" dirty="0"/>
              <a:t>Пример.</a:t>
            </a:r>
            <a:r>
              <a:rPr lang="ru-RU" sz="2800" dirty="0"/>
              <a:t> Представить число 16,АС</a:t>
            </a:r>
            <a:r>
              <a:rPr lang="ru-RU" sz="2800" baseline="-25000" dirty="0"/>
              <a:t>(16)</a:t>
            </a:r>
            <a:r>
              <a:rPr lang="ru-RU" sz="2800" dirty="0"/>
              <a:t> в формате КВ.</a:t>
            </a:r>
          </a:p>
          <a:p>
            <a:r>
              <a:rPr lang="ru-RU" sz="2800" dirty="0"/>
              <a:t>Перевод в двоичную систему:</a:t>
            </a:r>
          </a:p>
          <a:p>
            <a:r>
              <a:rPr lang="ru-RU" sz="2800" dirty="0"/>
              <a:t>1</a:t>
            </a:r>
            <a:r>
              <a:rPr lang="ru-RU" sz="2800" dirty="0">
                <a:solidFill>
                  <a:srgbClr val="C00000"/>
                </a:solidFill>
              </a:rPr>
              <a:t>6</a:t>
            </a:r>
            <a:r>
              <a:rPr lang="ru-RU" sz="2800" dirty="0"/>
              <a:t>,А</a:t>
            </a:r>
            <a:r>
              <a:rPr lang="ru-RU" sz="2800" dirty="0">
                <a:solidFill>
                  <a:srgbClr val="C00000"/>
                </a:solidFill>
              </a:rPr>
              <a:t>С</a:t>
            </a:r>
            <a:r>
              <a:rPr lang="ru-RU" sz="2800" baseline="-25000" dirty="0"/>
              <a:t>(16)</a:t>
            </a:r>
            <a:r>
              <a:rPr lang="ru-RU" sz="2800" dirty="0"/>
              <a:t>=1</a:t>
            </a:r>
            <a:r>
              <a:rPr lang="ru-RU" sz="2800" dirty="0">
                <a:solidFill>
                  <a:srgbClr val="C00000"/>
                </a:solidFill>
              </a:rPr>
              <a:t>0110</a:t>
            </a:r>
            <a:r>
              <a:rPr lang="ru-RU" sz="2800" dirty="0"/>
              <a:t>,1010</a:t>
            </a:r>
            <a:r>
              <a:rPr lang="ru-RU" sz="2800" dirty="0">
                <a:solidFill>
                  <a:srgbClr val="C00000"/>
                </a:solidFill>
              </a:rPr>
              <a:t>1100</a:t>
            </a:r>
            <a:r>
              <a:rPr lang="ru-RU" sz="2800" baseline="-25000" dirty="0"/>
              <a:t>(2)</a:t>
            </a:r>
            <a:r>
              <a:rPr lang="ru-RU" sz="2800" dirty="0"/>
              <a:t>=1,011010101100</a:t>
            </a:r>
            <a:r>
              <a:rPr lang="ru-RU" sz="2800" baseline="-25000" dirty="0"/>
              <a:t>(2)</a:t>
            </a:r>
            <a:r>
              <a:rPr lang="ru-RU" sz="2800" dirty="0"/>
              <a:t>*10</a:t>
            </a:r>
            <a:r>
              <a:rPr lang="ru-RU" sz="2800" baseline="30000" dirty="0"/>
              <a:t>100</a:t>
            </a:r>
            <a:r>
              <a:rPr lang="ru-RU" sz="2800" dirty="0"/>
              <a:t>.</a:t>
            </a:r>
          </a:p>
          <a:p>
            <a:endParaRPr lang="ru-RU" sz="1000" dirty="0"/>
          </a:p>
          <a:p>
            <a:r>
              <a:rPr lang="ru-RU" sz="2800" dirty="0"/>
              <a:t>М=1,011010101100</a:t>
            </a:r>
            <a:r>
              <a:rPr lang="ru-RU" sz="2800" baseline="-25000" dirty="0"/>
              <a:t>(2)</a:t>
            </a:r>
            <a:r>
              <a:rPr lang="ru-RU" sz="2800" dirty="0"/>
              <a:t>;</a:t>
            </a:r>
          </a:p>
          <a:p>
            <a:r>
              <a:rPr lang="ru-RU" sz="2800" dirty="0"/>
              <a:t>Р=100</a:t>
            </a:r>
            <a:r>
              <a:rPr lang="ru-RU" sz="2800" baseline="-25000" dirty="0"/>
              <a:t>(2)</a:t>
            </a:r>
            <a:r>
              <a:rPr lang="ru-RU" sz="2800" dirty="0"/>
              <a:t>+(127</a:t>
            </a:r>
            <a:r>
              <a:rPr lang="ru-RU" sz="2800" baseline="-25000" dirty="0"/>
              <a:t>(10)</a:t>
            </a:r>
            <a:r>
              <a:rPr lang="ru-RU" sz="2800" dirty="0"/>
              <a:t>=1111111</a:t>
            </a:r>
            <a:r>
              <a:rPr lang="ru-RU" sz="2800" baseline="-25000" dirty="0"/>
              <a:t>(2)</a:t>
            </a:r>
            <a:r>
              <a:rPr lang="ru-RU" sz="2800" dirty="0"/>
              <a:t>)=10000011</a:t>
            </a:r>
            <a:r>
              <a:rPr lang="ru-RU" sz="2800" baseline="-25000" dirty="0"/>
              <a:t>(2)</a:t>
            </a:r>
            <a:r>
              <a:rPr lang="ru-RU" sz="2800" dirty="0"/>
              <a:t>.</a:t>
            </a:r>
          </a:p>
          <a:p>
            <a:endParaRPr lang="ru-RU" sz="1000" dirty="0"/>
          </a:p>
          <a:p>
            <a:r>
              <a:rPr lang="ru-RU" sz="2800" dirty="0"/>
              <a:t>Тогда формат КВ этого числа (красным цветом выделены биты порядка) будет (целая часть мантиссы «скрыта»):</a:t>
            </a:r>
          </a:p>
          <a:p>
            <a:endParaRPr lang="ru-RU" sz="2000" u="sng" dirty="0"/>
          </a:p>
          <a:p>
            <a:endParaRPr lang="en-US" sz="2000" u="sng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768148"/>
              </p:ext>
            </p:extLst>
          </p:nvPr>
        </p:nvGraphicFramePr>
        <p:xfrm>
          <a:off x="500034" y="6000768"/>
          <a:ext cx="8136898" cy="609600"/>
        </p:xfrm>
        <a:graphic>
          <a:graphicData uri="http://schemas.openxmlformats.org/drawingml/2006/table">
            <a:tbl>
              <a:tblPr/>
              <a:tblGrid>
                <a:gridCol w="253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35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54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4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3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35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35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35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35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542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726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35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358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35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358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358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542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358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726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358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5358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5358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5358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55426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53589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5358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5726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238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байт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=41h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байт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=0B5h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байт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=60h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байт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=00h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 rot="10800000" flipV="1">
            <a:off x="3143240" y="3357562"/>
            <a:ext cx="2143140" cy="35719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rot="10800000" flipV="1">
            <a:off x="1142976" y="3286124"/>
            <a:ext cx="7358114" cy="92869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Прямоугольник 3"/>
          <p:cNvSpPr>
            <a:spLocks noChangeArrowheads="1"/>
          </p:cNvSpPr>
          <p:nvPr/>
        </p:nvSpPr>
        <p:spPr bwMode="auto">
          <a:xfrm>
            <a:off x="0" y="80963"/>
            <a:ext cx="9144000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/>
              <a:t> </a:t>
            </a:r>
            <a:r>
              <a:rPr lang="ru-RU" sz="2800" u="sng" dirty="0"/>
              <a:t>Еще пример:</a:t>
            </a:r>
          </a:p>
          <a:p>
            <a:r>
              <a:rPr lang="ru-RU" sz="2800" dirty="0"/>
              <a:t>Представить число  – 7,С8</a:t>
            </a:r>
            <a:r>
              <a:rPr lang="ru-RU" sz="2800" baseline="-25000" dirty="0"/>
              <a:t>(16)</a:t>
            </a:r>
            <a:r>
              <a:rPr lang="ru-RU" sz="2800" dirty="0"/>
              <a:t> в формате КВ.</a:t>
            </a:r>
          </a:p>
          <a:p>
            <a:r>
              <a:rPr lang="ru-RU" sz="2800" dirty="0"/>
              <a:t>Перевод:</a:t>
            </a:r>
          </a:p>
          <a:p>
            <a:r>
              <a:rPr lang="ru-RU" sz="2800" dirty="0"/>
              <a:t> –7,</a:t>
            </a:r>
            <a:r>
              <a:rPr lang="ru-RU" sz="2800" dirty="0">
                <a:solidFill>
                  <a:srgbClr val="C00000"/>
                </a:solidFill>
              </a:rPr>
              <a:t>С</a:t>
            </a:r>
            <a:r>
              <a:rPr lang="ru-RU" sz="2800" dirty="0"/>
              <a:t>8</a:t>
            </a:r>
            <a:r>
              <a:rPr lang="ru-RU" sz="2800" baseline="-25000" dirty="0"/>
              <a:t>(16)</a:t>
            </a:r>
            <a:r>
              <a:rPr lang="ru-RU" sz="2800" dirty="0"/>
              <a:t>= –111,</a:t>
            </a:r>
            <a:r>
              <a:rPr lang="ru-RU" sz="2800" dirty="0">
                <a:solidFill>
                  <a:srgbClr val="C00000"/>
                </a:solidFill>
              </a:rPr>
              <a:t>1100</a:t>
            </a:r>
            <a:r>
              <a:rPr lang="ru-RU" sz="2800" dirty="0"/>
              <a:t>1000</a:t>
            </a:r>
            <a:r>
              <a:rPr lang="ru-RU" sz="2800" baseline="-25000" dirty="0"/>
              <a:t>(2)</a:t>
            </a:r>
            <a:r>
              <a:rPr lang="ru-RU" sz="2800" dirty="0"/>
              <a:t>= –1,1111001000</a:t>
            </a:r>
            <a:r>
              <a:rPr lang="ru-RU" sz="2800" baseline="-25000" dirty="0"/>
              <a:t>(2)</a:t>
            </a:r>
            <a:r>
              <a:rPr lang="ru-RU" sz="2800" dirty="0"/>
              <a:t>*10</a:t>
            </a:r>
            <a:r>
              <a:rPr lang="ru-RU" sz="2800" baseline="30000" dirty="0"/>
              <a:t>10</a:t>
            </a:r>
            <a:r>
              <a:rPr lang="ru-RU" sz="2800" dirty="0"/>
              <a:t>.</a:t>
            </a:r>
          </a:p>
          <a:p>
            <a:endParaRPr lang="ru-RU" sz="2800" dirty="0"/>
          </a:p>
          <a:p>
            <a:r>
              <a:rPr lang="ru-RU" sz="2800" dirty="0"/>
              <a:t>М=  – 1,1111001000</a:t>
            </a:r>
            <a:r>
              <a:rPr lang="ru-RU" sz="2800" baseline="-25000" dirty="0"/>
              <a:t>(2)</a:t>
            </a:r>
            <a:r>
              <a:rPr lang="ru-RU" sz="2800" dirty="0"/>
              <a:t>;</a:t>
            </a:r>
          </a:p>
          <a:p>
            <a:r>
              <a:rPr lang="ru-RU" sz="2800" dirty="0"/>
              <a:t>Р=10</a:t>
            </a:r>
            <a:r>
              <a:rPr lang="ru-RU" sz="2800" baseline="-25000" dirty="0"/>
              <a:t>(2)</a:t>
            </a:r>
            <a:r>
              <a:rPr lang="ru-RU" sz="2800" dirty="0"/>
              <a:t>+(127</a:t>
            </a:r>
            <a:r>
              <a:rPr lang="ru-RU" sz="2800" baseline="-25000" dirty="0"/>
              <a:t>(10)</a:t>
            </a:r>
            <a:r>
              <a:rPr lang="ru-RU" sz="2800" dirty="0"/>
              <a:t>=1111111</a:t>
            </a:r>
            <a:r>
              <a:rPr lang="ru-RU" sz="2800" baseline="-25000" dirty="0"/>
              <a:t>(2)</a:t>
            </a:r>
            <a:r>
              <a:rPr lang="ru-RU" sz="2800" dirty="0"/>
              <a:t>)=10000001</a:t>
            </a:r>
            <a:r>
              <a:rPr lang="ru-RU" sz="2800" baseline="-25000" dirty="0"/>
              <a:t>(2)</a:t>
            </a:r>
            <a:r>
              <a:rPr lang="ru-RU" sz="2800" dirty="0"/>
              <a:t>.</a:t>
            </a:r>
          </a:p>
          <a:p>
            <a:endParaRPr lang="ru-RU" sz="2800" dirty="0"/>
          </a:p>
          <a:p>
            <a:r>
              <a:rPr lang="ru-RU" sz="2800" dirty="0"/>
              <a:t>Тогда формат КВ этого числа (красным цветом выделены биты порядка) будет(целая часть мантиссы «скрыта»):</a:t>
            </a:r>
          </a:p>
          <a:p>
            <a:endParaRPr lang="ru-RU" sz="2800" dirty="0"/>
          </a:p>
          <a:p>
            <a:endParaRPr lang="ru-RU" sz="20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707295"/>
              </p:ext>
            </p:extLst>
          </p:nvPr>
        </p:nvGraphicFramePr>
        <p:xfrm>
          <a:off x="323530" y="5108791"/>
          <a:ext cx="8532947" cy="768480"/>
        </p:xfrm>
        <a:graphic>
          <a:graphicData uri="http://schemas.openxmlformats.org/drawingml/2006/table">
            <a:tbl>
              <a:tblPr/>
              <a:tblGrid>
                <a:gridCol w="26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7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4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7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6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677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67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77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67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677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67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677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67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677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67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677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67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677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67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485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677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677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677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677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677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677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677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84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24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байт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байт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байт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байт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 rot="10800000" flipV="1">
            <a:off x="1857356" y="1785926"/>
            <a:ext cx="3714776" cy="57150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rot="10800000" flipV="1">
            <a:off x="928662" y="1643050"/>
            <a:ext cx="7286676" cy="121444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709772"/>
      </p:ext>
    </p:extLst>
  </p:cSld>
  <p:clrMapOvr>
    <a:masterClrMapping/>
  </p:clrMapOvr>
  <p:transition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Прямоугольник 3"/>
          <p:cNvSpPr>
            <a:spLocks noChangeArrowheads="1"/>
          </p:cNvSpPr>
          <p:nvPr/>
        </p:nvSpPr>
        <p:spPr bwMode="auto">
          <a:xfrm>
            <a:off x="0" y="80963"/>
            <a:ext cx="91440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u="sng" dirty="0"/>
              <a:t> Еще пример:</a:t>
            </a:r>
          </a:p>
          <a:p>
            <a:r>
              <a:rPr lang="ru-RU" sz="2800" dirty="0"/>
              <a:t>Представить число  – 0,0С8</a:t>
            </a:r>
            <a:r>
              <a:rPr lang="ru-RU" sz="2800" baseline="-25000" dirty="0"/>
              <a:t>(16)</a:t>
            </a:r>
            <a:r>
              <a:rPr lang="ru-RU" sz="2800" dirty="0"/>
              <a:t> в формате КВ.</a:t>
            </a:r>
          </a:p>
          <a:p>
            <a:r>
              <a:rPr lang="ru-RU" sz="2800" dirty="0"/>
              <a:t>Перевод:</a:t>
            </a:r>
          </a:p>
          <a:p>
            <a:r>
              <a:rPr lang="ru-RU" sz="2800" dirty="0"/>
              <a:t> </a:t>
            </a:r>
            <a:r>
              <a:rPr lang="ru-RU" sz="2400" b="1" dirty="0"/>
              <a:t>–0,0</a:t>
            </a:r>
            <a:r>
              <a:rPr lang="ru-RU" sz="2400" b="1" dirty="0">
                <a:solidFill>
                  <a:srgbClr val="C00000"/>
                </a:solidFill>
              </a:rPr>
              <a:t>С</a:t>
            </a:r>
            <a:r>
              <a:rPr lang="ru-RU" sz="2400" b="1" dirty="0"/>
              <a:t>8</a:t>
            </a:r>
            <a:r>
              <a:rPr lang="ru-RU" sz="2400" b="1" baseline="-25000" dirty="0"/>
              <a:t>(16)</a:t>
            </a:r>
            <a:r>
              <a:rPr lang="ru-RU" sz="2400" b="1" dirty="0"/>
              <a:t>= –0,0000</a:t>
            </a:r>
            <a:r>
              <a:rPr lang="ru-RU" sz="2400" b="1" dirty="0">
                <a:solidFill>
                  <a:srgbClr val="C00000"/>
                </a:solidFill>
              </a:rPr>
              <a:t>1100</a:t>
            </a:r>
            <a:r>
              <a:rPr lang="ru-RU" sz="2400" b="1" dirty="0"/>
              <a:t>1000</a:t>
            </a:r>
            <a:r>
              <a:rPr lang="ru-RU" sz="2400" b="1" baseline="-25000" dirty="0"/>
              <a:t>(2)</a:t>
            </a:r>
            <a:r>
              <a:rPr lang="ru-RU" sz="2400" b="1" dirty="0"/>
              <a:t>= –1,1001000</a:t>
            </a:r>
            <a:r>
              <a:rPr lang="ru-RU" sz="2400" b="1" baseline="-25000" dirty="0"/>
              <a:t>(2)</a:t>
            </a:r>
            <a:r>
              <a:rPr lang="ru-RU" sz="2400" b="1" dirty="0"/>
              <a:t>*10</a:t>
            </a:r>
            <a:r>
              <a:rPr lang="ru-RU" sz="2400" b="1" baseline="30000" dirty="0"/>
              <a:t>−101</a:t>
            </a:r>
            <a:r>
              <a:rPr lang="ru-RU" sz="2800" dirty="0"/>
              <a:t>.</a:t>
            </a:r>
          </a:p>
          <a:p>
            <a:endParaRPr lang="ru-RU" sz="2800" dirty="0"/>
          </a:p>
          <a:p>
            <a:r>
              <a:rPr lang="ru-RU" sz="2800" dirty="0"/>
              <a:t>М=  – 1,</a:t>
            </a:r>
            <a:r>
              <a:rPr lang="en-US" sz="2800" dirty="0"/>
              <a:t>1001000</a:t>
            </a:r>
            <a:r>
              <a:rPr lang="ru-RU" sz="2800" baseline="-25000" dirty="0"/>
              <a:t>(2)</a:t>
            </a:r>
            <a:r>
              <a:rPr lang="ru-RU" sz="2800" dirty="0"/>
              <a:t>;</a:t>
            </a:r>
          </a:p>
          <a:p>
            <a:r>
              <a:rPr lang="ru-RU" sz="2800" dirty="0"/>
              <a:t>Р= – 101</a:t>
            </a:r>
            <a:r>
              <a:rPr lang="ru-RU" sz="2800" baseline="-25000" dirty="0"/>
              <a:t>(2)</a:t>
            </a:r>
            <a:r>
              <a:rPr lang="ru-RU" sz="2800" dirty="0"/>
              <a:t>+(127</a:t>
            </a:r>
            <a:r>
              <a:rPr lang="ru-RU" sz="2800" baseline="-25000" dirty="0"/>
              <a:t>(10)</a:t>
            </a:r>
            <a:r>
              <a:rPr lang="ru-RU" sz="2800" dirty="0"/>
              <a:t>=1111111</a:t>
            </a:r>
            <a:r>
              <a:rPr lang="ru-RU" sz="2800" baseline="-25000" dirty="0"/>
              <a:t>(2)</a:t>
            </a:r>
            <a:r>
              <a:rPr lang="ru-RU" sz="2800" dirty="0"/>
              <a:t>)=01111010</a:t>
            </a:r>
            <a:r>
              <a:rPr lang="ru-RU" sz="2800" baseline="-25000" dirty="0"/>
              <a:t>(2)</a:t>
            </a:r>
            <a:r>
              <a:rPr lang="ru-RU" sz="2800" dirty="0"/>
              <a:t>.</a:t>
            </a:r>
          </a:p>
          <a:p>
            <a:endParaRPr lang="ru-RU" sz="2800" dirty="0"/>
          </a:p>
          <a:p>
            <a:r>
              <a:rPr lang="ru-RU" sz="2800" dirty="0"/>
              <a:t>Тогда формат КВ этого числа (красным цветом выделены биты порядка) будет(целая часть мантиссы «скрыта»):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089794"/>
              </p:ext>
            </p:extLst>
          </p:nvPr>
        </p:nvGraphicFramePr>
        <p:xfrm>
          <a:off x="323530" y="5108791"/>
          <a:ext cx="8532947" cy="768480"/>
        </p:xfrm>
        <a:graphic>
          <a:graphicData uri="http://schemas.openxmlformats.org/drawingml/2006/table">
            <a:tbl>
              <a:tblPr/>
              <a:tblGrid>
                <a:gridCol w="26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7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4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7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6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677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67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77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67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677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67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677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67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677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67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677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67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677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67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485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677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677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677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677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677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677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677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84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24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байт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байт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байт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байт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Прямая со стрелкой 4"/>
          <p:cNvCxnSpPr/>
          <p:nvPr/>
        </p:nvCxnSpPr>
        <p:spPr>
          <a:xfrm rot="10800000" flipV="1">
            <a:off x="1857356" y="1785926"/>
            <a:ext cx="3714776" cy="57150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rot="10800000" flipV="1">
            <a:off x="1500166" y="1714488"/>
            <a:ext cx="5857916" cy="107157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709772"/>
      </p:ext>
    </p:extLst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3999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/>
              <a:t>Любое число в экспоненциальной форме имеет множество представлений.</a:t>
            </a:r>
          </a:p>
          <a:p>
            <a:pPr indent="457200"/>
            <a:r>
              <a:rPr lang="ru-RU" sz="2800" dirty="0"/>
              <a:t>1=0,00001*10</a:t>
            </a:r>
            <a:r>
              <a:rPr lang="ru-RU" sz="2800" baseline="300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ru-RU" sz="2800" dirty="0"/>
              <a:t>=1000*10</a:t>
            </a:r>
            <a:r>
              <a:rPr lang="ru-RU" sz="2800" baseline="30000" dirty="0">
                <a:solidFill>
                  <a:schemeClr val="tx2">
                    <a:lumMod val="75000"/>
                  </a:schemeClr>
                </a:solidFill>
              </a:rPr>
              <a:t>-3</a:t>
            </a:r>
            <a:r>
              <a:rPr lang="ru-RU" sz="2800" dirty="0"/>
              <a:t> и т.д.</a:t>
            </a:r>
          </a:p>
          <a:p>
            <a:pPr indent="457200"/>
            <a:endParaRPr lang="ru-RU" sz="800" dirty="0"/>
          </a:p>
          <a:p>
            <a:pPr indent="457200"/>
            <a:r>
              <a:rPr lang="ru-RU" sz="2800" dirty="0"/>
              <a:t>Среди этих представлений выделили </a:t>
            </a:r>
            <a:r>
              <a:rPr lang="ru-RU" sz="2800" i="1" u="sng" dirty="0"/>
              <a:t>нормализованное представление числа</a:t>
            </a:r>
            <a:r>
              <a:rPr lang="ru-RU" sz="2800" dirty="0"/>
              <a:t>:</a:t>
            </a:r>
          </a:p>
          <a:p>
            <a:pPr indent="457200"/>
            <a:endParaRPr lang="ru-RU" sz="800" dirty="0"/>
          </a:p>
          <a:p>
            <a:pPr indent="457200"/>
            <a:r>
              <a:rPr lang="ru-RU" sz="2800" dirty="0"/>
              <a:t>2008</a:t>
            </a:r>
            <a:r>
              <a:rPr lang="ru-RU" sz="2800" baseline="-25000" dirty="0"/>
              <a:t>(10)</a:t>
            </a:r>
            <a:r>
              <a:rPr lang="ru-RU" sz="2800" dirty="0"/>
              <a:t>=</a:t>
            </a:r>
            <a:r>
              <a:rPr lang="ru-RU" sz="2800" dirty="0">
                <a:solidFill>
                  <a:srgbClr val="FF0000"/>
                </a:solidFill>
              </a:rPr>
              <a:t>0,</a:t>
            </a:r>
            <a:r>
              <a:rPr lang="ru-RU" sz="2800" dirty="0">
                <a:solidFill>
                  <a:srgbClr val="C00000"/>
                </a:solidFill>
              </a:rPr>
              <a:t>2</a:t>
            </a:r>
            <a:r>
              <a:rPr lang="ru-RU" sz="2800" dirty="0"/>
              <a:t>008*10</a:t>
            </a:r>
            <a:r>
              <a:rPr lang="ru-RU" sz="2800" baseline="30000" dirty="0">
                <a:solidFill>
                  <a:schemeClr val="tx2">
                    <a:lumMod val="75000"/>
                  </a:schemeClr>
                </a:solidFill>
              </a:rPr>
              <a:t>4</a:t>
            </a:r>
            <a:endParaRPr lang="ru-RU" sz="2800" dirty="0"/>
          </a:p>
          <a:p>
            <a:pPr indent="457200"/>
            <a:endParaRPr lang="ru-RU" sz="800" dirty="0"/>
          </a:p>
          <a:p>
            <a:pPr indent="457200"/>
            <a:r>
              <a:rPr lang="ru-RU" sz="2800" dirty="0"/>
              <a:t>Для каждого числа это представление – </a:t>
            </a:r>
            <a:r>
              <a:rPr lang="ru-RU" sz="2800" i="1" u="sng" dirty="0"/>
              <a:t>единственное</a:t>
            </a:r>
            <a:r>
              <a:rPr lang="ru-RU" sz="2800" dirty="0"/>
              <a:t>.</a:t>
            </a:r>
          </a:p>
          <a:p>
            <a:pPr indent="457200"/>
            <a:r>
              <a:rPr lang="ru-RU" sz="2800" dirty="0"/>
              <a:t>1=0,1*10</a:t>
            </a:r>
            <a:r>
              <a:rPr lang="ru-RU" sz="2800" baseline="30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ru-RU" sz="2800" dirty="0"/>
          </a:p>
          <a:p>
            <a:pPr indent="457200"/>
            <a:r>
              <a:rPr lang="ru-RU" sz="2800" dirty="0"/>
              <a:t>При нормализированном представлении числа в экспоненциальной форме мантисса (М) должна быть в интервале</a:t>
            </a:r>
          </a:p>
          <a:p>
            <a:pPr indent="457200"/>
            <a:r>
              <a:rPr lang="ru-RU" sz="2800" dirty="0"/>
              <a:t>0,1</a:t>
            </a:r>
            <a:r>
              <a:rPr lang="ru-RU" sz="2800" baseline="-25000" dirty="0"/>
              <a:t>(</a:t>
            </a:r>
            <a:r>
              <a:rPr lang="ru-RU" sz="2800" baseline="-25000" dirty="0" err="1"/>
              <a:t>d</a:t>
            </a:r>
            <a:r>
              <a:rPr lang="ru-RU" sz="2800" baseline="-25000" dirty="0"/>
              <a:t>)</a:t>
            </a:r>
            <a:r>
              <a:rPr lang="ru-RU" sz="2800" dirty="0"/>
              <a:t>≤М&lt;1</a:t>
            </a:r>
            <a:r>
              <a:rPr lang="ru-RU" sz="2800" baseline="-25000" dirty="0"/>
              <a:t>(</a:t>
            </a:r>
            <a:r>
              <a:rPr lang="ru-RU" sz="2800" baseline="-25000" dirty="0" err="1"/>
              <a:t>d</a:t>
            </a:r>
            <a:r>
              <a:rPr lang="ru-RU" sz="2800" baseline="-25000" dirty="0"/>
              <a:t>)</a:t>
            </a:r>
            <a:r>
              <a:rPr lang="ru-RU" sz="2800" dirty="0"/>
              <a:t>, где </a:t>
            </a:r>
            <a:r>
              <a:rPr lang="ru-RU" sz="2800" dirty="0" err="1"/>
              <a:t>d</a:t>
            </a:r>
            <a:r>
              <a:rPr lang="ru-RU" sz="2800" dirty="0"/>
              <a:t> – основание системы счисления.</a:t>
            </a:r>
          </a:p>
        </p:txBody>
      </p:sp>
    </p:spTree>
    <p:extLst>
      <p:ext uri="{BB962C8B-B14F-4D97-AF65-F5344CB8AC3E}">
        <p14:creationId xmlns:p14="http://schemas.microsoft.com/office/powerpoint/2010/main" val="4199653118"/>
      </p:ext>
    </p:extLst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3999" cy="667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/>
              <a:t>Операнды в цифровом процессоре в формате с плавающей точкой (ПТ</a:t>
            </a:r>
            <a:r>
              <a:rPr lang="en-US" sz="2800" dirty="0"/>
              <a:t>) </a:t>
            </a:r>
            <a:r>
              <a:rPr lang="ru-RU" sz="2800" dirty="0"/>
              <a:t>-</a:t>
            </a:r>
            <a:r>
              <a:rPr lang="en-US" sz="2800" dirty="0"/>
              <a:t> float</a:t>
            </a:r>
            <a:r>
              <a:rPr lang="ru-RU" sz="2800" dirty="0"/>
              <a:t> представляют числа в </a:t>
            </a:r>
            <a:r>
              <a:rPr lang="ru-RU" sz="2800" i="1" u="sng" dirty="0"/>
              <a:t>экспоненциальной форме</a:t>
            </a:r>
            <a:r>
              <a:rPr lang="ru-RU" sz="2800" dirty="0"/>
              <a:t>.</a:t>
            </a:r>
          </a:p>
          <a:p>
            <a:pPr indent="457200"/>
            <a:endParaRPr lang="ru-RU" sz="800" dirty="0"/>
          </a:p>
          <a:p>
            <a:pPr indent="457200"/>
            <a:r>
              <a:rPr lang="ru-RU" sz="2800" dirty="0"/>
              <a:t>Такой формат чисел в компьютерах используется в для научно-технических расчетов, когда в вычислениях диапазон чисел может варьироваться от очень </a:t>
            </a:r>
            <a:r>
              <a:rPr lang="ru-RU" sz="2800" i="1" u="sng" dirty="0"/>
              <a:t>малых величин</a:t>
            </a:r>
            <a:r>
              <a:rPr lang="ru-RU" sz="2800" dirty="0"/>
              <a:t> до </a:t>
            </a:r>
            <a:r>
              <a:rPr lang="ru-RU" sz="2800" i="1" u="sng" dirty="0"/>
              <a:t>очень больших</a:t>
            </a:r>
            <a:r>
              <a:rPr lang="ru-RU" sz="2800" dirty="0"/>
              <a:t>, т.е. нужно обеспечить большой диапазон вычислений.  Это плюс.</a:t>
            </a:r>
            <a:endParaRPr lang="en-US" sz="2800" dirty="0"/>
          </a:p>
          <a:p>
            <a:pPr indent="457200"/>
            <a:r>
              <a:rPr lang="ru-RU" sz="2800" dirty="0"/>
              <a:t> Но в отличие от формата с ФТ, в котором выполняются абсолютно точные вычисления, операции в таком формате выполняются </a:t>
            </a:r>
            <a:r>
              <a:rPr lang="ru-RU" sz="2800" dirty="0">
                <a:solidFill>
                  <a:srgbClr val="FF0000"/>
                </a:solidFill>
              </a:rPr>
              <a:t>с приближением</a:t>
            </a:r>
            <a:r>
              <a:rPr lang="ru-RU" sz="2800" dirty="0"/>
              <a:t>, определяемым разрядной сеткой процессора.</a:t>
            </a:r>
          </a:p>
          <a:p>
            <a:pPr indent="457200"/>
            <a:endParaRPr lang="ru-RU" sz="2800" dirty="0"/>
          </a:p>
        </p:txBody>
      </p:sp>
    </p:spTree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Прямоугольник 3"/>
          <p:cNvSpPr>
            <a:spLocks noChangeArrowheads="1"/>
          </p:cNvSpPr>
          <p:nvPr/>
        </p:nvSpPr>
        <p:spPr bwMode="auto">
          <a:xfrm>
            <a:off x="1" y="0"/>
            <a:ext cx="914400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/>
              <a:t>В истории </a:t>
            </a:r>
            <a:r>
              <a:rPr lang="en-US" sz="2800" dirty="0"/>
              <a:t>IT-</a:t>
            </a:r>
            <a:r>
              <a:rPr lang="ru-RU" sz="2800" dirty="0"/>
              <a:t> технологий существовало много форматов чисел в формате с ПТ.</a:t>
            </a:r>
          </a:p>
          <a:p>
            <a:pPr indent="457200"/>
            <a:r>
              <a:rPr lang="ru-RU" sz="2800" dirty="0"/>
              <a:t>В настоящее время общепринятым стандартом представления операндов в формате с плавающей точкой в цифровом процессоре является стандарт </a:t>
            </a:r>
            <a:r>
              <a:rPr lang="ru-RU" sz="2800" b="1" dirty="0"/>
              <a:t>IEEE 754</a:t>
            </a:r>
            <a:r>
              <a:rPr lang="ru-RU" sz="2800" dirty="0"/>
              <a:t>.</a:t>
            </a:r>
          </a:p>
          <a:p>
            <a:endParaRPr lang="ru-RU" sz="800" dirty="0"/>
          </a:p>
          <a:p>
            <a:r>
              <a:rPr lang="ru-RU" sz="2800" dirty="0"/>
              <a:t> 	В IEEE 754: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ru-RU" sz="2800" dirty="0"/>
              <a:t>мантисса представляется в прямом коде;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ru-RU" sz="2800" dirty="0"/>
              <a:t>порядок «смещен» (увеличен) на константу. </a:t>
            </a:r>
          </a:p>
          <a:p>
            <a:endParaRPr lang="ru-RU" sz="800" dirty="0"/>
          </a:p>
          <a:p>
            <a:endParaRPr lang="ru-RU" sz="2400" dirty="0"/>
          </a:p>
        </p:txBody>
      </p:sp>
    </p:spTree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Прямоугольник 3"/>
          <p:cNvSpPr>
            <a:spLocks noChangeArrowheads="1"/>
          </p:cNvSpPr>
          <p:nvPr/>
        </p:nvSpPr>
        <p:spPr bwMode="auto">
          <a:xfrm>
            <a:off x="1" y="0"/>
            <a:ext cx="9144000" cy="6535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800" dirty="0"/>
          </a:p>
          <a:p>
            <a:r>
              <a:rPr lang="ru-RU" sz="2800" dirty="0"/>
              <a:t>	Смещение порядка на константу позволяет обойтись без явного бита знака порядка. Если значение смещенного порядка больше константы смещения, он – положительный, если меньше – отрицательный. Такое решение позволило реализовать более простые алгоритмы операций над порядками.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/>
              <a:t>Если константа смещения равна 127, то:</a:t>
            </a:r>
          </a:p>
          <a:p>
            <a:endParaRPr lang="ru-RU" sz="2800" dirty="0"/>
          </a:p>
          <a:p>
            <a:r>
              <a:rPr lang="ru-RU" sz="2800" dirty="0"/>
              <a:t>0,1*10</a:t>
            </a:r>
            <a:r>
              <a:rPr lang="ru-RU" sz="2800" baseline="30000" dirty="0">
                <a:solidFill>
                  <a:schemeClr val="tx2">
                    <a:lumMod val="75000"/>
                  </a:schemeClr>
                </a:solidFill>
              </a:rPr>
              <a:t>-3 </a:t>
            </a:r>
            <a:r>
              <a:rPr lang="ru-RU" sz="2800" dirty="0"/>
              <a:t> будет записано, как 0,1*10</a:t>
            </a:r>
            <a:r>
              <a:rPr lang="ru-RU" sz="2800" baseline="30000" dirty="0">
                <a:solidFill>
                  <a:schemeClr val="tx2">
                    <a:lumMod val="75000"/>
                  </a:schemeClr>
                </a:solidFill>
              </a:rPr>
              <a:t>-124</a:t>
            </a:r>
            <a:r>
              <a:rPr lang="ru-RU" sz="2800" dirty="0"/>
              <a:t>;</a:t>
            </a:r>
          </a:p>
          <a:p>
            <a:endParaRPr lang="ru-RU" sz="2800" dirty="0"/>
          </a:p>
          <a:p>
            <a:r>
              <a:rPr lang="ru-RU" sz="2800" dirty="0"/>
              <a:t>0,2008*10</a:t>
            </a:r>
            <a:r>
              <a:rPr lang="ru-RU" sz="2800" baseline="30000" dirty="0">
                <a:solidFill>
                  <a:schemeClr val="tx2">
                    <a:lumMod val="75000"/>
                  </a:schemeClr>
                </a:solidFill>
              </a:rPr>
              <a:t>4  </a:t>
            </a:r>
            <a:r>
              <a:rPr lang="ru-RU" sz="2800" dirty="0"/>
              <a:t>будет записано, как 0,2008*10</a:t>
            </a:r>
            <a:r>
              <a:rPr lang="ru-RU" sz="2800" baseline="30000" dirty="0">
                <a:solidFill>
                  <a:schemeClr val="tx2">
                    <a:lumMod val="75000"/>
                  </a:schemeClr>
                </a:solidFill>
              </a:rPr>
              <a:t>131</a:t>
            </a:r>
            <a:endParaRPr lang="ru-RU" sz="2800" dirty="0"/>
          </a:p>
          <a:p>
            <a:endParaRPr lang="ru-RU" sz="2800" baseline="30000" dirty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800" dirty="0"/>
          </a:p>
        </p:txBody>
      </p:sp>
    </p:spTree>
  </p:cSld>
  <p:clrMapOvr>
    <a:masterClrMapping/>
  </p:clrMapOvr>
  <p:transition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Прямоугольник 3"/>
          <p:cNvSpPr>
            <a:spLocks noChangeArrowheads="1"/>
          </p:cNvSpPr>
          <p:nvPr/>
        </p:nvSpPr>
        <p:spPr bwMode="auto">
          <a:xfrm>
            <a:off x="1" y="0"/>
            <a:ext cx="9144000" cy="726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/>
              <a:t>	Есть два формата представления чисел с плавающей точкой стандарта </a:t>
            </a:r>
            <a:r>
              <a:rPr lang="ru-RU" sz="2800" b="1" dirty="0"/>
              <a:t>IEEE 754</a:t>
            </a:r>
            <a:r>
              <a:rPr lang="ru-RU" sz="2800" dirty="0"/>
              <a:t> в оперативной памяти процессора :</a:t>
            </a:r>
          </a:p>
          <a:p>
            <a:endParaRPr lang="ru-RU" sz="1000" dirty="0"/>
          </a:p>
          <a:p>
            <a:pPr marL="457200" indent="-457200">
              <a:buFont typeface="Wingdings" pitchFamily="2" charset="2"/>
              <a:buChar char="Ø"/>
            </a:pPr>
            <a:r>
              <a:rPr lang="ru-RU" sz="2800" dirty="0"/>
              <a:t> «короткое вещественное (КВ)»,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ru-RU" sz="2800" dirty="0"/>
              <a:t> «длинное вещественное (ДВ)».</a:t>
            </a:r>
          </a:p>
          <a:p>
            <a:r>
              <a:rPr lang="ru-RU" sz="2800" dirty="0"/>
              <a:t>Они отличаются диапазоном представимых в них чисел.</a:t>
            </a:r>
            <a:endParaRPr lang="ru-RU" sz="1000" dirty="0"/>
          </a:p>
          <a:p>
            <a:r>
              <a:rPr lang="ru-RU" sz="2800" dirty="0"/>
              <a:t> </a:t>
            </a:r>
          </a:p>
          <a:p>
            <a:pPr indent="457200"/>
            <a:r>
              <a:rPr lang="ru-RU" sz="2800" dirty="0"/>
              <a:t>В самом процессоре арифметические операции выполняются всегда в формате:</a:t>
            </a:r>
          </a:p>
          <a:p>
            <a:pPr indent="457200"/>
            <a:r>
              <a:rPr lang="ru-RU" sz="2800" dirty="0"/>
              <a:t>«внутреннее (расширенное) вещественное (ВВ)».</a:t>
            </a:r>
          </a:p>
          <a:p>
            <a:pPr indent="457200"/>
            <a:endParaRPr lang="ru-RU" sz="800" dirty="0"/>
          </a:p>
          <a:p>
            <a:pPr indent="457200"/>
            <a:r>
              <a:rPr lang="ru-RU" sz="2800" dirty="0"/>
              <a:t> Т.е. при передаче из оперативной памяти в процессор форматы КВ и ДВ преобразуются в ВВ и наоборот. </a:t>
            </a:r>
          </a:p>
          <a:p>
            <a:pPr indent="457200"/>
            <a:endParaRPr lang="ru-RU" sz="2800" dirty="0"/>
          </a:p>
          <a:p>
            <a:pPr indent="457200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80759746"/>
      </p:ext>
    </p:extLst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Рисунок 4" descr="IEEE 75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3" y="0"/>
            <a:ext cx="8451850" cy="38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Прямоугольник 3"/>
          <p:cNvSpPr>
            <a:spLocks noChangeArrowheads="1"/>
          </p:cNvSpPr>
          <p:nvPr/>
        </p:nvSpPr>
        <p:spPr bwMode="auto">
          <a:xfrm>
            <a:off x="0" y="3971925"/>
            <a:ext cx="91440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200" dirty="0"/>
              <a:t>Используются следующие обозначения: М – мантисса числа; S – знак мантиссы; Р – порядок числа.</a:t>
            </a:r>
          </a:p>
          <a:p>
            <a:r>
              <a:rPr lang="ru-RU" sz="2200" dirty="0"/>
              <a:t> </a:t>
            </a:r>
            <a:r>
              <a:rPr lang="ru-RU" sz="2200" i="1" u="sng" dirty="0"/>
              <a:t>В формате КВ  </a:t>
            </a:r>
            <a:r>
              <a:rPr lang="ru-RU" sz="2200" dirty="0"/>
              <a:t>под мантиссу отводится 24 бит, а под порядок – 8 бит. Величина порядка операнда смещена на 127</a:t>
            </a:r>
            <a:r>
              <a:rPr lang="ru-RU" sz="2200" baseline="-25000" dirty="0"/>
              <a:t>(10)</a:t>
            </a:r>
            <a:r>
              <a:rPr lang="ru-RU" sz="2200" dirty="0"/>
              <a:t>, т.е. Р=Р</a:t>
            </a:r>
            <a:r>
              <a:rPr lang="ru-RU" sz="2200" baseline="-25000" dirty="0"/>
              <a:t>х</a:t>
            </a:r>
            <a:r>
              <a:rPr lang="ru-RU" sz="2200" dirty="0"/>
              <a:t>+127</a:t>
            </a:r>
            <a:r>
              <a:rPr lang="ru-RU" sz="2200" baseline="-25000" dirty="0"/>
              <a:t>(10)</a:t>
            </a:r>
            <a:r>
              <a:rPr lang="ru-RU" sz="2200" dirty="0"/>
              <a:t>.</a:t>
            </a:r>
          </a:p>
          <a:p>
            <a:r>
              <a:rPr lang="ru-RU" sz="2200" i="1" u="sng" dirty="0"/>
              <a:t>В формате ДВ  </a:t>
            </a:r>
            <a:r>
              <a:rPr lang="ru-RU" sz="2200" dirty="0"/>
              <a:t>под мантиссу отводится 53 бит, а под порядок – </a:t>
            </a:r>
            <a:br>
              <a:rPr lang="ru-RU" sz="2200" dirty="0"/>
            </a:br>
            <a:r>
              <a:rPr lang="ru-RU" sz="2200" dirty="0"/>
              <a:t>11 бит. Величина порядка операнда смещена на 1023</a:t>
            </a:r>
            <a:r>
              <a:rPr lang="ru-RU" sz="2200" baseline="-25000" dirty="0"/>
              <a:t>(10)</a:t>
            </a:r>
            <a:r>
              <a:rPr lang="ru-RU" sz="2200" dirty="0"/>
              <a:t>, т.е. Р=Р</a:t>
            </a:r>
            <a:r>
              <a:rPr lang="ru-RU" sz="2200" baseline="-25000" dirty="0"/>
              <a:t>х</a:t>
            </a:r>
            <a:r>
              <a:rPr lang="ru-RU" sz="2200" dirty="0"/>
              <a:t>+1023</a:t>
            </a:r>
            <a:r>
              <a:rPr lang="ru-RU" sz="2200" baseline="-25000" dirty="0"/>
              <a:t>(10)</a:t>
            </a:r>
            <a:r>
              <a:rPr lang="ru-RU" sz="22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787" y="245700"/>
            <a:ext cx="232307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КВ (4 байта)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158" y="1428736"/>
            <a:ext cx="2159566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ДВ (8 байт)</a:t>
            </a:r>
          </a:p>
        </p:txBody>
      </p:sp>
      <p:cxnSp>
        <p:nvCxnSpPr>
          <p:cNvPr id="7" name="Прямая со стрелкой 6"/>
          <p:cNvCxnSpPr>
            <a:stCxn id="4" idx="3"/>
          </p:cNvCxnSpPr>
          <p:nvPr/>
        </p:nvCxnSpPr>
        <p:spPr>
          <a:xfrm>
            <a:off x="2768859" y="507310"/>
            <a:ext cx="1303075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1000100" y="1928802"/>
            <a:ext cx="1214446" cy="57150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5143504" y="1285860"/>
            <a:ext cx="1714512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2357422" y="3429000"/>
            <a:ext cx="1714512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143064"/>
      </p:ext>
    </p:extLst>
  </p:cSld>
  <p:clrMapOvr>
    <a:masterClrMapping/>
  </p:clrMapOvr>
  <p:transition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Прямоугольник 3"/>
          <p:cNvSpPr>
            <a:spLocks noChangeArrowheads="1"/>
          </p:cNvSpPr>
          <p:nvPr/>
        </p:nvSpPr>
        <p:spPr bwMode="auto">
          <a:xfrm>
            <a:off x="653" y="0"/>
            <a:ext cx="9143999" cy="69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«Скрытый» бит мантиссы</a:t>
            </a:r>
          </a:p>
          <a:p>
            <a:pPr algn="ctr"/>
            <a:endParaRPr lang="ru-RU" sz="1000" b="1" dirty="0"/>
          </a:p>
          <a:p>
            <a:r>
              <a:rPr lang="ru-RU" sz="2400" dirty="0"/>
              <a:t>	Поскольку при нормализованном представлении операнда (0,1</a:t>
            </a:r>
            <a:r>
              <a:rPr lang="ru-RU" sz="2400" baseline="-25000" dirty="0"/>
              <a:t>(2)</a:t>
            </a:r>
            <a:r>
              <a:rPr lang="ru-RU" sz="2400" dirty="0"/>
              <a:t>≤ М&lt;1</a:t>
            </a:r>
            <a:r>
              <a:rPr lang="ru-RU" sz="2400" baseline="-25000" dirty="0"/>
              <a:t>(2)</a:t>
            </a:r>
            <a:r>
              <a:rPr lang="ru-RU" sz="2400" dirty="0"/>
              <a:t>) в двоичной системе счисления первая цифра мантиссы после запятой всегда будет равна «1», т.е. 0,</a:t>
            </a:r>
            <a:r>
              <a:rPr lang="ru-RU" sz="2400" dirty="0">
                <a:solidFill>
                  <a:srgbClr val="C00000"/>
                </a:solidFill>
              </a:rPr>
              <a:t>1</a:t>
            </a:r>
            <a:r>
              <a:rPr lang="ru-RU" sz="2400" dirty="0"/>
              <a:t>…………</a:t>
            </a:r>
          </a:p>
          <a:p>
            <a:r>
              <a:rPr lang="ru-RU" sz="2400" dirty="0"/>
              <a:t> это можно использовать </a:t>
            </a:r>
            <a:r>
              <a:rPr lang="ru-RU" sz="2400" i="1" u="sng" dirty="0"/>
              <a:t>для увеличения диапазона </a:t>
            </a:r>
            <a:r>
              <a:rPr lang="ru-RU" sz="2400" dirty="0"/>
              <a:t>представимых чисел в </a:t>
            </a:r>
            <a:r>
              <a:rPr lang="ru-RU" sz="2400" i="1" u="sng" dirty="0"/>
              <a:t>оперативной памяти</a:t>
            </a:r>
            <a:r>
              <a:rPr lang="ru-RU" sz="2400" dirty="0"/>
              <a:t>, для чего диапазон представления мантиссы нормализованного числа в стандарте IEEE 754 меняется на диапазон</a:t>
            </a:r>
          </a:p>
          <a:p>
            <a:r>
              <a:rPr lang="ru-RU" sz="2400" dirty="0"/>
              <a:t>1</a:t>
            </a:r>
            <a:r>
              <a:rPr lang="ru-RU" sz="2400" baseline="-25000" dirty="0"/>
              <a:t>(2)</a:t>
            </a:r>
            <a:r>
              <a:rPr lang="ru-RU" sz="2400" dirty="0"/>
              <a:t>≤М&lt;2</a:t>
            </a:r>
            <a:r>
              <a:rPr lang="ru-RU" sz="2400" baseline="-25000" dirty="0"/>
              <a:t>(2)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r>
              <a:rPr lang="ru-RU" sz="2400" dirty="0"/>
              <a:t>	Причем единица целой части мантиссы учитывается неявно (</a:t>
            </a:r>
            <a:r>
              <a:rPr lang="ru-RU" sz="2400" dirty="0">
                <a:solidFill>
                  <a:srgbClr val="C00000"/>
                </a:solidFill>
              </a:rPr>
              <a:t>неявная единица</a:t>
            </a:r>
            <a:r>
              <a:rPr lang="ru-RU" sz="2400" dirty="0"/>
              <a:t>), т.е. под нее не отводится бит. </a:t>
            </a:r>
            <a:r>
              <a:rPr lang="ru-RU" sz="2400" i="1" u="sng" dirty="0"/>
              <a:t>В таком виде операнд хранится в памяти процессора</a:t>
            </a:r>
            <a:r>
              <a:rPr lang="ru-RU" sz="2400" dirty="0"/>
              <a:t>. При выполнении арифметических операций над операндом, при его извлечении из памяти в регистр процессора (формат ВВ) этот скрытый бит восстанавливается, т.е. присутствует в явном виде</a:t>
            </a:r>
          </a:p>
        </p:txBody>
      </p:sp>
    </p:spTree>
  </p:cSld>
  <p:clrMapOvr>
    <a:masterClrMapping/>
  </p:clrMapOvr>
  <p:transition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Прямоугольник 3"/>
          <p:cNvSpPr>
            <a:spLocks noChangeArrowheads="1"/>
          </p:cNvSpPr>
          <p:nvPr/>
        </p:nvSpPr>
        <p:spPr bwMode="auto">
          <a:xfrm>
            <a:off x="653" y="0"/>
            <a:ext cx="9143999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Алгоритм преобразования вещественного десятичного числа в двоичное число с плавающей точкой формата IEEE 754</a:t>
            </a:r>
          </a:p>
          <a:p>
            <a:pPr algn="ctr"/>
            <a:r>
              <a:rPr lang="ru-RU" sz="2800" b="1" dirty="0"/>
              <a:t>( на примере числа = 8,125</a:t>
            </a:r>
            <a:r>
              <a:rPr lang="ru-RU" sz="2800" b="1" baseline="-25000" dirty="0"/>
              <a:t>(10)</a:t>
            </a:r>
            <a:r>
              <a:rPr lang="ru-RU" sz="2800" b="1" dirty="0"/>
              <a:t>)</a:t>
            </a:r>
          </a:p>
          <a:p>
            <a:endParaRPr lang="ru-RU" sz="800" b="1" dirty="0"/>
          </a:p>
          <a:p>
            <a:r>
              <a:rPr lang="ru-RU" sz="2800" dirty="0"/>
              <a:t>1.Перевести целую часть вещественного числа в двоичную систему и поставить после нее десятичную точку (для заданного примера: 1000).</a:t>
            </a:r>
          </a:p>
          <a:p>
            <a:endParaRPr lang="ru-RU" sz="800" dirty="0"/>
          </a:p>
          <a:p>
            <a:r>
              <a:rPr lang="ru-RU" sz="2800" dirty="0"/>
              <a:t>2. Перевести дробную часть вещественного числа в двоичную систему с точностью для определения значений всех битов мантиссы, предусмотренных форматом (КВ, ДВ, ВВ) (для заданного примера:  0,0010…0)</a:t>
            </a:r>
          </a:p>
        </p:txBody>
      </p:sp>
    </p:spTree>
    <p:extLst>
      <p:ext uri="{BB962C8B-B14F-4D97-AF65-F5344CB8AC3E}">
        <p14:creationId xmlns:p14="http://schemas.microsoft.com/office/powerpoint/2010/main" val="4189533850"/>
      </p:ext>
    </p:extLst>
  </p:cSld>
  <p:clrMapOvr>
    <a:masterClrMapping/>
  </p:clrMapOvr>
  <p:transition>
    <p:wedge/>
  </p:transition>
</p:sld>
</file>

<file path=ppt/theme/theme1.xml><?xml version="1.0" encoding="utf-8"?>
<a:theme xmlns:a="http://schemas.openxmlformats.org/drawingml/2006/main" name="1_Палитра">
  <a:themeElements>
    <a:clrScheme name="1_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Палитра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kern="1200" cap="none" spc="0" normalizeH="0" baseline="0" noProof="0" dirty="0" smtClean="0">
            <a:ln>
              <a:noFill/>
            </a:ln>
            <a:solidFill>
              <a:srgbClr val="8893A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txDef>
  </a:objectDefaults>
  <a:extraClrSchemeLst>
    <a:extraClrScheme>
      <a:clrScheme name="1_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11901</TotalTime>
  <Words>1311</Words>
  <Application>Microsoft Office PowerPoint</Application>
  <PresentationFormat>Экран (4:3)</PresentationFormat>
  <Paragraphs>281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Wingdings</vt:lpstr>
      <vt:lpstr>1_Палитра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SPIIRAS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Gor</dc:creator>
  <cp:lastModifiedBy>ke</cp:lastModifiedBy>
  <cp:revision>750</cp:revision>
  <cp:lastPrinted>2002-06-14T06:50:34Z</cp:lastPrinted>
  <dcterms:created xsi:type="dcterms:W3CDTF">2000-07-05T10:59:49Z</dcterms:created>
  <dcterms:modified xsi:type="dcterms:W3CDTF">2022-01-29T13:43:02Z</dcterms:modified>
</cp:coreProperties>
</file>