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17"/>
  </p:notesMasterIdLst>
  <p:handoutMasterIdLst>
    <p:handoutMasterId r:id="rId18"/>
  </p:handoutMasterIdLst>
  <p:sldIdLst>
    <p:sldId id="442" r:id="rId2"/>
    <p:sldId id="479" r:id="rId3"/>
    <p:sldId id="444" r:id="rId4"/>
    <p:sldId id="480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86" r:id="rId13"/>
    <p:sldId id="452" r:id="rId14"/>
    <p:sldId id="482" r:id="rId15"/>
    <p:sldId id="481" r:id="rId16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96"/>
    <a:srgbClr val="0000FF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9583" autoAdjust="0"/>
  </p:normalViewPr>
  <p:slideViewPr>
    <p:cSldViewPr>
      <p:cViewPr varScale="1">
        <p:scale>
          <a:sx n="97" d="100"/>
          <a:sy n="97" d="100"/>
        </p:scale>
        <p:origin x="1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6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77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CEDBA8-F41B-4ADD-B7CD-DCD0A48DFBC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3557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>
                <a:solidFill>
                  <a:srgbClr val="0070C0"/>
                </a:solidFill>
              </a:rPr>
              <a:t>РИ-2008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0" y="1571612"/>
            <a:ext cx="91440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4000" dirty="0"/>
              <a:t>Алгоритмы операций</a:t>
            </a:r>
            <a:endParaRPr lang="en-US" sz="4000" dirty="0"/>
          </a:p>
          <a:p>
            <a:pPr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4000" dirty="0"/>
              <a:t> сложения/вычитания</a:t>
            </a:r>
            <a:endParaRPr lang="en-US" sz="4000" dirty="0"/>
          </a:p>
          <a:p>
            <a:pPr algn="ctr">
              <a:lnSpc>
                <a:spcPct val="120000"/>
              </a:lnSpc>
              <a:spcBef>
                <a:spcPts val="1200"/>
              </a:spcBef>
              <a:defRPr/>
            </a:pPr>
            <a:r>
              <a:rPr lang="ru-RU" sz="4000" dirty="0"/>
              <a:t>чисел с ФТ</a:t>
            </a:r>
          </a:p>
        </p:txBody>
      </p:sp>
    </p:spTree>
  </p:cSld>
  <p:clrMapOvr>
    <a:masterClrMapping/>
  </p:clrMapOvr>
  <p:transition spd="med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b="1" dirty="0"/>
              <a:t>Первый способ</a:t>
            </a:r>
            <a:r>
              <a:rPr lang="ru-RU" sz="2000" dirty="0"/>
              <a:t> основан на том, что если знаки исходных слагаемых одинаковы, а знак суммы противоположен знаку слагаемых –  это переполнение.</a:t>
            </a:r>
          </a:p>
          <a:p>
            <a:pPr indent="457200"/>
            <a:r>
              <a:rPr lang="ru-RU" sz="2000" dirty="0"/>
              <a:t>Посмотрим тот же пример для восьмиразрядного процессора, работающего в дополнительном коде с целыми числами в формате с ФТ.</a:t>
            </a:r>
            <a:endParaRPr lang="en-US" sz="2000" dirty="0"/>
          </a:p>
          <a:p>
            <a:pPr indent="457200"/>
            <a:r>
              <a:rPr lang="en-US" sz="2000" dirty="0"/>
              <a:t>X</a:t>
            </a:r>
            <a:r>
              <a:rPr lang="ru-RU" sz="2000" dirty="0"/>
              <a:t>=53</a:t>
            </a:r>
            <a:r>
              <a:rPr lang="ru-RU" sz="2000" baseline="-25000" dirty="0"/>
              <a:t>(8)</a:t>
            </a:r>
            <a:r>
              <a:rPr lang="ru-RU" sz="2000" dirty="0"/>
              <a:t>=101011</a:t>
            </a:r>
            <a:r>
              <a:rPr lang="ru-RU" sz="2000" baseline="-25000" dirty="0"/>
              <a:t>(2)</a:t>
            </a:r>
            <a:r>
              <a:rPr lang="ru-RU" sz="2000" dirty="0"/>
              <a:t>; </a:t>
            </a:r>
            <a:r>
              <a:rPr lang="en-US" sz="2000" dirty="0"/>
              <a:t>Y</a:t>
            </a:r>
            <a:r>
              <a:rPr lang="ru-RU" sz="2000" dirty="0"/>
              <a:t>=161</a:t>
            </a:r>
            <a:r>
              <a:rPr lang="ru-RU" sz="2000" baseline="-25000" dirty="0"/>
              <a:t>(8)</a:t>
            </a:r>
            <a:r>
              <a:rPr lang="ru-RU" sz="2000" dirty="0"/>
              <a:t>=1110001</a:t>
            </a:r>
            <a:r>
              <a:rPr lang="ru-RU" sz="2000" baseline="-25000" dirty="0"/>
              <a:t>(2)</a:t>
            </a:r>
            <a:r>
              <a:rPr lang="ru-RU" sz="2000" dirty="0"/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44" y="2071678"/>
          <a:ext cx="5929350" cy="1500198"/>
        </p:xfrm>
        <a:graphic>
          <a:graphicData uri="http://schemas.openxmlformats.org/drawingml/2006/table">
            <a:tbl>
              <a:tblPr/>
              <a:tblGrid>
                <a:gridCol w="592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29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[X]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[Y]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[S]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0" y="379095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SF=</a:t>
            </a:r>
            <a:r>
              <a:rPr lang="ru-RU" sz="2000" dirty="0"/>
              <a:t>1</a:t>
            </a:r>
            <a:r>
              <a:rPr lang="en-US" sz="2000" dirty="0"/>
              <a:t>; </a:t>
            </a:r>
            <a:r>
              <a:rPr lang="ru-RU" sz="2000" dirty="0"/>
              <a:t>С</a:t>
            </a:r>
            <a:r>
              <a:rPr lang="en-US" sz="2000" dirty="0"/>
              <a:t>F=</a:t>
            </a:r>
            <a:r>
              <a:rPr lang="ru-RU" sz="2000" dirty="0"/>
              <a:t>0;</a:t>
            </a:r>
            <a:r>
              <a:rPr lang="en-US" sz="2000" dirty="0"/>
              <a:t> ZF=0; OF=</a:t>
            </a:r>
            <a:r>
              <a:rPr lang="ru-RU" sz="2000" dirty="0"/>
              <a:t>1</a:t>
            </a:r>
            <a:r>
              <a:rPr lang="en-US" sz="2000" dirty="0"/>
              <a:t>.</a:t>
            </a:r>
          </a:p>
          <a:p>
            <a:pPr indent="457200"/>
            <a:r>
              <a:rPr lang="ru-RU" sz="2000" dirty="0"/>
              <a:t>Флаг </a:t>
            </a:r>
            <a:r>
              <a:rPr lang="en-US" sz="2000" dirty="0"/>
              <a:t>OF</a:t>
            </a:r>
            <a:r>
              <a:rPr lang="ru-RU" sz="2000" dirty="0"/>
              <a:t>=1, так как знаки исходных слагаемых положительные, а знак суммы – отрицательный. В этом случае </a:t>
            </a:r>
            <a:r>
              <a:rPr lang="ru-RU" sz="2000" i="1" u="sng" dirty="0"/>
              <a:t>результатом операции сложения будет значение флага </a:t>
            </a:r>
            <a:r>
              <a:rPr lang="en-US" sz="2000" i="1" u="sng" dirty="0"/>
              <a:t>OF</a:t>
            </a:r>
            <a:r>
              <a:rPr lang="ru-RU" sz="2000" i="1" u="sng" dirty="0"/>
              <a:t>=1</a:t>
            </a:r>
            <a:r>
              <a:rPr lang="ru-RU" sz="2000" dirty="0"/>
              <a:t>, а не значение регистра РСМ (там неверный результат). </a:t>
            </a:r>
          </a:p>
          <a:p>
            <a:pPr indent="457200"/>
            <a:endParaRPr lang="ru-RU" sz="2000" dirty="0"/>
          </a:p>
          <a:p>
            <a:pPr indent="457200"/>
            <a:r>
              <a:rPr lang="ru-RU" sz="2000" dirty="0"/>
              <a:t>Недостатком этого способа является </a:t>
            </a:r>
            <a:r>
              <a:rPr lang="ru-RU" sz="2000" i="1" u="sng" dirty="0"/>
              <a:t>необходимость хранения знаков слагаемых операндов до момента получения суммы</a:t>
            </a:r>
            <a:r>
              <a:rPr lang="ru-RU" sz="2000" dirty="0"/>
              <a:t>, что требует дополнительных аппаратных или программных затрат.</a:t>
            </a:r>
          </a:p>
        </p:txBody>
      </p:sp>
      <p:sp>
        <p:nvSpPr>
          <p:cNvPr id="7" name="Овал 6"/>
          <p:cNvSpPr/>
          <p:nvPr/>
        </p:nvSpPr>
        <p:spPr>
          <a:xfrm>
            <a:off x="1357290" y="3143248"/>
            <a:ext cx="500066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357290" y="2214554"/>
            <a:ext cx="500066" cy="785818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b="1" dirty="0"/>
              <a:t>Второй способ</a:t>
            </a:r>
            <a:r>
              <a:rPr lang="ru-RU" sz="2400" dirty="0"/>
              <a:t> основан на сравнении значений переносов из старшего числового бита в знаковый и из знакового бита – во флаг </a:t>
            </a:r>
            <a:r>
              <a:rPr lang="en-US" sz="2400" dirty="0"/>
              <a:t>CF</a:t>
            </a:r>
            <a:r>
              <a:rPr lang="ru-RU" sz="2400" dirty="0"/>
              <a:t>.</a:t>
            </a:r>
          </a:p>
          <a:p>
            <a:pPr indent="457200"/>
            <a:r>
              <a:rPr lang="ru-RU" sz="2400" dirty="0"/>
              <a:t>Если значение переносов равны – переполнения нет, если не равны – есть переполнение.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14280" y="2928934"/>
          <a:ext cx="8644000" cy="1500198"/>
        </p:xfrm>
        <a:graphic>
          <a:graphicData uri="http://schemas.openxmlformats.org/drawingml/2006/table">
            <a:tbl>
              <a:tblPr/>
              <a:tblGrid>
                <a:gridCol w="8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[X]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[Y]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[S]</a:t>
                      </a:r>
                      <a:r>
                        <a:rPr lang="ru-RU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Дуга 19"/>
          <p:cNvSpPr/>
          <p:nvPr/>
        </p:nvSpPr>
        <p:spPr>
          <a:xfrm>
            <a:off x="7786710" y="2428868"/>
            <a:ext cx="642942" cy="914400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/>
          <p:cNvSpPr/>
          <p:nvPr/>
        </p:nvSpPr>
        <p:spPr>
          <a:xfrm>
            <a:off x="1785918" y="2500306"/>
            <a:ext cx="857256" cy="842962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/>
          <p:cNvSpPr/>
          <p:nvPr/>
        </p:nvSpPr>
        <p:spPr>
          <a:xfrm>
            <a:off x="3071802" y="2428868"/>
            <a:ext cx="714380" cy="914400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/>
          <p:cNvSpPr/>
          <p:nvPr/>
        </p:nvSpPr>
        <p:spPr>
          <a:xfrm>
            <a:off x="4000496" y="2500306"/>
            <a:ext cx="714380" cy="914400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/>
          <p:cNvSpPr/>
          <p:nvPr/>
        </p:nvSpPr>
        <p:spPr>
          <a:xfrm>
            <a:off x="4929190" y="2428868"/>
            <a:ext cx="642942" cy="914400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Дуга 25"/>
          <p:cNvSpPr/>
          <p:nvPr/>
        </p:nvSpPr>
        <p:spPr>
          <a:xfrm>
            <a:off x="5786446" y="2500306"/>
            <a:ext cx="714380" cy="842962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уга 26"/>
          <p:cNvSpPr/>
          <p:nvPr/>
        </p:nvSpPr>
        <p:spPr>
          <a:xfrm>
            <a:off x="6786578" y="2428868"/>
            <a:ext cx="571504" cy="914400"/>
          </a:xfrm>
          <a:prstGeom prst="arc">
            <a:avLst>
              <a:gd name="adj1" fmla="val 10976141"/>
              <a:gd name="adj2" fmla="val 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072462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72330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00760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72066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43372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43240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71670" y="1928802"/>
            <a:ext cx="285752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2000232" y="1928802"/>
            <a:ext cx="1500198" cy="42862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0" y="2357430"/>
            <a:ext cx="1820370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переполнение</a:t>
            </a:r>
          </a:p>
        </p:txBody>
      </p:sp>
      <p:cxnSp>
        <p:nvCxnSpPr>
          <p:cNvPr id="39" name="Прямая со стрелкой 38"/>
          <p:cNvCxnSpPr>
            <a:stCxn id="38" idx="0"/>
          </p:cNvCxnSpPr>
          <p:nvPr/>
        </p:nvCxnSpPr>
        <p:spPr>
          <a:xfrm rot="5400000" flipH="1" flipV="1">
            <a:off x="1312332" y="1740969"/>
            <a:ext cx="214314" cy="101860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16200000" flipH="1">
            <a:off x="7679553" y="2893215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16200000" flipH="1">
            <a:off x="2964645" y="2964653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16200000" flipH="1">
            <a:off x="1678761" y="2964653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rot="16200000" flipH="1">
            <a:off x="3893339" y="2964653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rot="16200000" flipH="1">
            <a:off x="4822033" y="2964653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rot="16200000" flipH="1">
            <a:off x="5679289" y="2893215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 rot="16200000" flipH="1">
            <a:off x="6679421" y="2893215"/>
            <a:ext cx="214315" cy="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/>
              <a:t>Также по значению этих переносов можно определить, в какую область произошло переполнение:</a:t>
            </a:r>
          </a:p>
          <a:p>
            <a:pPr indent="457200"/>
            <a:endParaRPr lang="ru-RU" sz="800" dirty="0"/>
          </a:p>
          <a:p>
            <a:pPr>
              <a:buFont typeface="Wingdings" pitchFamily="2" charset="2"/>
              <a:buChar char="Ø"/>
            </a:pPr>
            <a:r>
              <a:rPr lang="ru-RU" sz="2400" dirty="0"/>
              <a:t> 00 – нет переполнения, сумма положительная,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/>
              <a:t> 01 – переполнение в область положительных чисел,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/>
              <a:t> 10 – переполнение в область отрицательных чисел,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/>
              <a:t> 11 – нет переполнения, сумма отрицательная.</a:t>
            </a:r>
          </a:p>
          <a:p>
            <a:pPr>
              <a:buFont typeface="Wingdings" pitchFamily="2" charset="2"/>
              <a:buChar char="Ø"/>
            </a:pPr>
            <a:endParaRPr lang="ru-RU" sz="800" dirty="0"/>
          </a:p>
          <a:p>
            <a:pPr lvl="0" indent="457200"/>
            <a:r>
              <a:rPr lang="ru-RU" sz="2400" dirty="0"/>
              <a:t>Недостаток этого способа в том, что при его аппаратной реализации необходимо обеспечить доступ к цепям переноса в сумматоре (это не всегда возможно), а при программной – получить значения этих переносов возможно только с очень большими затратами программного кода.</a:t>
            </a:r>
          </a:p>
          <a:p>
            <a:endParaRPr lang="ru-RU" dirty="0"/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400" dirty="0"/>
              <a:t>Рассмотрим пример такого способа для восьмиразрядного процессора, работающего в дополнительном коде с целыми числами в формате с ФТ (строка «С» таблицы показывает значение переноса в каждом разряде).</a:t>
            </a:r>
          </a:p>
          <a:p>
            <a:r>
              <a:rPr lang="en-US" sz="2400" dirty="0"/>
              <a:t>X</a:t>
            </a:r>
            <a:r>
              <a:rPr lang="ru-RU" sz="2400" dirty="0"/>
              <a:t>=−53</a:t>
            </a:r>
            <a:r>
              <a:rPr lang="ru-RU" sz="2400" baseline="-25000" dirty="0"/>
              <a:t>(8)</a:t>
            </a:r>
            <a:r>
              <a:rPr lang="ru-RU" sz="2400" dirty="0"/>
              <a:t>= − 101011</a:t>
            </a:r>
            <a:r>
              <a:rPr lang="ru-RU" sz="2400" baseline="-25000" dirty="0"/>
              <a:t>(2)</a:t>
            </a:r>
            <a:r>
              <a:rPr lang="ru-RU" sz="2400" dirty="0"/>
              <a:t>; </a:t>
            </a:r>
            <a:r>
              <a:rPr lang="en-US" sz="2400" dirty="0"/>
              <a:t>Y</a:t>
            </a:r>
            <a:r>
              <a:rPr lang="ru-RU" sz="2400" dirty="0"/>
              <a:t>= − 161</a:t>
            </a:r>
            <a:r>
              <a:rPr lang="ru-RU" sz="2400" baseline="-25000" dirty="0"/>
              <a:t>(8)</a:t>
            </a:r>
            <a:r>
              <a:rPr lang="ru-RU" sz="2400" dirty="0"/>
              <a:t>= − 1110001</a:t>
            </a:r>
            <a:r>
              <a:rPr lang="ru-RU" sz="2400" baseline="-25000" dirty="0"/>
              <a:t>(2)</a:t>
            </a:r>
            <a:r>
              <a:rPr lang="ru-RU" sz="2400" dirty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2143116"/>
          <a:ext cx="8001060" cy="1571636"/>
        </p:xfrm>
        <a:graphic>
          <a:graphicData uri="http://schemas.openxmlformats.org/drawingml/2006/table">
            <a:tbl>
              <a:tblPr/>
              <a:tblGrid>
                <a:gridCol w="80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С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24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2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0" y="4572008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/>
              <a:t>Флаг </a:t>
            </a:r>
            <a:r>
              <a:rPr lang="en-US" sz="2400" dirty="0"/>
              <a:t>OF</a:t>
            </a:r>
            <a:r>
              <a:rPr lang="ru-RU" sz="2400" dirty="0"/>
              <a:t>=1, так как значение переноса из старшего числового бита равно 0, а из знакового бита равно 1 (переполнение в область отрицательных чисел). В этом случае результатом операции сложения будет значение флага </a:t>
            </a:r>
            <a:r>
              <a:rPr lang="en-US" sz="2400" dirty="0"/>
              <a:t>OF</a:t>
            </a:r>
            <a:r>
              <a:rPr lang="ru-RU" sz="2400" dirty="0"/>
              <a:t>=1, а не значение регистра РСМ (там неверный результат). 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>
            <a:off x="1285852" y="3643314"/>
            <a:ext cx="1428760" cy="71438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/>
          <p:cNvSpPr/>
          <p:nvPr/>
        </p:nvSpPr>
        <p:spPr>
          <a:xfrm>
            <a:off x="1643042" y="2924943"/>
            <a:ext cx="1488798" cy="3855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Примеры команд сложения</a:t>
            </a:r>
            <a:r>
              <a:rPr lang="en-US" sz="2800" b="1" dirty="0"/>
              <a:t>/</a:t>
            </a:r>
            <a:r>
              <a:rPr lang="ru-RU" sz="2800" b="1" dirty="0"/>
              <a:t>вычитания в процессоре </a:t>
            </a:r>
            <a:r>
              <a:rPr lang="en-US" sz="2800" b="1" dirty="0"/>
              <a:t>i8086: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ADD AX,BX  -&gt;  AX:=AX+BX; </a:t>
            </a:r>
            <a:r>
              <a:rPr lang="ru-RU" sz="2400" dirty="0"/>
              <a:t>сложение 16-х регистров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ADD BL,AL   -&gt;  BL:=BL+AL;</a:t>
            </a:r>
            <a:r>
              <a:rPr lang="ru-RU" sz="2800" dirty="0"/>
              <a:t> </a:t>
            </a:r>
            <a:r>
              <a:rPr lang="ru-RU" sz="2400" dirty="0"/>
              <a:t>сложение 8-х регистров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</a:rPr>
              <a:t>  ADC AX,BX  -&gt;  AX:=AX+BX+C</a:t>
            </a:r>
            <a:r>
              <a:rPr lang="ru-RU" sz="2800" dirty="0">
                <a:solidFill>
                  <a:srgbClr val="C00000"/>
                </a:solidFill>
              </a:rPr>
              <a:t>; </a:t>
            </a:r>
            <a:r>
              <a:rPr lang="ru-RU" sz="2800" dirty="0"/>
              <a:t>сложение 16-х регистров с учетом переноса от предыдущего сложения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SUB AX,BX  -&gt;  AX:=AX-BX;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SUB BL,AL   -&gt;  BL:=BL-AL;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</a:rPr>
              <a:t>  SBB AX,BX  -&gt;  AX:=AX-BX-C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Пример обработки переполнения при вычислении </a:t>
            </a:r>
            <a:r>
              <a:rPr lang="en-US" sz="2000" b="1" dirty="0"/>
              <a:t>y=</a:t>
            </a:r>
            <a:r>
              <a:rPr lang="en-US" sz="2000" b="1" dirty="0" err="1"/>
              <a:t>a+b</a:t>
            </a:r>
            <a:r>
              <a:rPr lang="ru-RU" sz="2000" b="1" dirty="0"/>
              <a:t>: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2396" y="424762"/>
            <a:ext cx="91417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dseg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segment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>a       </a:t>
            </a:r>
            <a:r>
              <a:rPr lang="en-US" b="1" dirty="0" err="1"/>
              <a:t>dw</a:t>
            </a:r>
            <a:r>
              <a:rPr lang="en-US" b="1" dirty="0"/>
              <a:t>     </a:t>
            </a:r>
            <a:r>
              <a:rPr lang="ru-RU" b="1" dirty="0"/>
              <a:t>	</a:t>
            </a:r>
            <a:r>
              <a:rPr lang="en-US" b="1" dirty="0"/>
              <a:t>?</a:t>
            </a:r>
            <a:r>
              <a:rPr lang="ru-RU" b="1" dirty="0"/>
              <a:t>	; операнд </a:t>
            </a:r>
            <a:r>
              <a:rPr lang="en-US" b="1" dirty="0"/>
              <a:t>a</a:t>
            </a:r>
            <a:r>
              <a:rPr lang="ru-RU" b="1" dirty="0"/>
              <a:t> (слово - 16 бит)</a:t>
            </a:r>
            <a:endParaRPr lang="en-US" b="1" dirty="0"/>
          </a:p>
          <a:p>
            <a:r>
              <a:rPr lang="en-US" b="1" dirty="0"/>
              <a:t>b       </a:t>
            </a:r>
            <a:r>
              <a:rPr lang="en-US" b="1" dirty="0" err="1"/>
              <a:t>dw</a:t>
            </a:r>
            <a:r>
              <a:rPr lang="en-US" b="1" dirty="0"/>
              <a:t>     </a:t>
            </a:r>
            <a:r>
              <a:rPr lang="ru-RU" b="1" dirty="0"/>
              <a:t>	</a:t>
            </a:r>
            <a:r>
              <a:rPr lang="en-US" b="1" dirty="0"/>
              <a:t>?	</a:t>
            </a:r>
            <a:r>
              <a:rPr lang="ru-RU" b="1" dirty="0"/>
              <a:t>; операнд </a:t>
            </a:r>
            <a:r>
              <a:rPr lang="en-US" b="1" dirty="0"/>
              <a:t> b</a:t>
            </a:r>
            <a:r>
              <a:rPr lang="ru-RU" b="1" dirty="0"/>
              <a:t> (слово - 16 бит) </a:t>
            </a:r>
            <a:r>
              <a:rPr lang="en-US" b="1" dirty="0"/>
              <a:t>	</a:t>
            </a:r>
          </a:p>
          <a:p>
            <a:r>
              <a:rPr lang="en-US" b="1" dirty="0"/>
              <a:t>y       </a:t>
            </a:r>
            <a:r>
              <a:rPr lang="en-US" b="1" dirty="0" err="1"/>
              <a:t>dw</a:t>
            </a:r>
            <a:r>
              <a:rPr lang="en-US" b="1" dirty="0"/>
              <a:t>     </a:t>
            </a:r>
            <a:r>
              <a:rPr lang="ru-RU" b="1" dirty="0"/>
              <a:t>	</a:t>
            </a:r>
            <a:r>
              <a:rPr lang="en-US" b="1" dirty="0"/>
              <a:t>?	</a:t>
            </a:r>
            <a:r>
              <a:rPr lang="ru-RU" b="1" dirty="0"/>
              <a:t>; результат </a:t>
            </a:r>
            <a:r>
              <a:rPr lang="en-US" b="1" dirty="0"/>
              <a:t>y</a:t>
            </a:r>
            <a:r>
              <a:rPr lang="ru-RU" b="1" dirty="0"/>
              <a:t> (слово - 16 бит)</a:t>
            </a:r>
            <a:endParaRPr lang="en-US" b="1" dirty="0"/>
          </a:p>
          <a:p>
            <a:r>
              <a:rPr lang="en-US" b="1" dirty="0"/>
              <a:t>err    </a:t>
            </a:r>
            <a:r>
              <a:rPr lang="en-US" b="1" dirty="0" err="1"/>
              <a:t>db</a:t>
            </a:r>
            <a:r>
              <a:rPr lang="ru-RU" b="1" dirty="0"/>
              <a:t>	</a:t>
            </a:r>
            <a:r>
              <a:rPr lang="en-US" b="1" dirty="0"/>
              <a:t>?</a:t>
            </a:r>
            <a:r>
              <a:rPr lang="ru-RU" b="1" dirty="0"/>
              <a:t>	</a:t>
            </a:r>
            <a:r>
              <a:rPr lang="en-US" b="1" dirty="0"/>
              <a:t>;</a:t>
            </a:r>
            <a:r>
              <a:rPr lang="ru-RU" b="1" dirty="0"/>
              <a:t>индикатор переполнения, если =0, то его нет, иначе есть</a:t>
            </a:r>
            <a:endParaRPr lang="en-US" b="1" dirty="0"/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dseg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ends</a:t>
            </a:r>
          </a:p>
          <a:p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cseg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segment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assume 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cs:cseg,ds:dseg,ss:stseg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mov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	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ax,dseg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/>
              <a:t>; загрузка адреса</a:t>
            </a:r>
            <a:endParaRPr lang="en-US" b="1" dirty="0"/>
          </a:p>
          <a:p>
            <a:r>
              <a:rPr lang="en-US" b="1" dirty="0"/>
              <a:t>        	</a:t>
            </a:r>
            <a:r>
              <a:rPr lang="en-US" b="1" dirty="0" err="1"/>
              <a:t>mov</a:t>
            </a:r>
            <a:r>
              <a:rPr lang="en-US" b="1" dirty="0"/>
              <a:t>     	</a:t>
            </a:r>
            <a:r>
              <a:rPr lang="en-US" b="1" dirty="0" err="1"/>
              <a:t>ds,ax</a:t>
            </a:r>
            <a:r>
              <a:rPr lang="ru-RU" b="1" dirty="0"/>
              <a:t>	; начала сегмента данных в ОП</a:t>
            </a:r>
            <a:endParaRPr lang="en-US" b="1" dirty="0"/>
          </a:p>
          <a:p>
            <a:r>
              <a:rPr lang="en-US" b="1" dirty="0"/>
              <a:t>        	</a:t>
            </a:r>
            <a:r>
              <a:rPr lang="en-US" b="1" u="sng" dirty="0" err="1">
                <a:solidFill>
                  <a:schemeClr val="tx2"/>
                </a:solidFill>
              </a:rPr>
              <a:t>mov</a:t>
            </a:r>
            <a:r>
              <a:rPr lang="en-US" b="1" u="sng" dirty="0">
                <a:solidFill>
                  <a:schemeClr val="tx2"/>
                </a:solidFill>
              </a:rPr>
              <a:t>	err,0</a:t>
            </a:r>
            <a:r>
              <a:rPr lang="en-US" b="1" dirty="0"/>
              <a:t>	;</a:t>
            </a:r>
            <a:r>
              <a:rPr lang="ru-RU" b="1" dirty="0"/>
              <a:t>обнуление индикатора</a:t>
            </a:r>
            <a:r>
              <a:rPr lang="en-US" b="1" dirty="0"/>
              <a:t> </a:t>
            </a:r>
            <a:r>
              <a:rPr lang="ru-RU" b="1" dirty="0"/>
              <a:t>перед началом вычисления</a:t>
            </a:r>
            <a:r>
              <a:rPr lang="en-US" b="1" dirty="0"/>
              <a:t>	</a:t>
            </a:r>
          </a:p>
          <a:p>
            <a:r>
              <a:rPr lang="en-US" b="1" dirty="0"/>
              <a:t>	</a:t>
            </a:r>
            <a:r>
              <a:rPr lang="en-US" b="1" dirty="0" err="1"/>
              <a:t>mov</a:t>
            </a:r>
            <a:r>
              <a:rPr lang="en-US" b="1" dirty="0"/>
              <a:t>     	ax, a</a:t>
            </a:r>
          </a:p>
          <a:p>
            <a:r>
              <a:rPr lang="en-US" b="1" dirty="0"/>
              <a:t>	add	ax, b</a:t>
            </a:r>
          </a:p>
          <a:p>
            <a:r>
              <a:rPr lang="en-US" b="1" dirty="0"/>
              <a:t>	</a:t>
            </a:r>
            <a:r>
              <a:rPr lang="en-US" b="1" dirty="0" err="1"/>
              <a:t>jo</a:t>
            </a:r>
            <a:r>
              <a:rPr lang="en-US" b="1" dirty="0"/>
              <a:t>	</a:t>
            </a:r>
            <a:r>
              <a:rPr lang="en-US" b="1" dirty="0" err="1"/>
              <a:t>overf</a:t>
            </a:r>
            <a:r>
              <a:rPr lang="en-US" b="1" dirty="0"/>
              <a:t> 	</a:t>
            </a:r>
            <a:r>
              <a:rPr lang="ru-RU" b="1" dirty="0"/>
              <a:t>; проверка флага </a:t>
            </a:r>
            <a:r>
              <a:rPr lang="en-US" b="1" dirty="0"/>
              <a:t>OF</a:t>
            </a:r>
          </a:p>
          <a:p>
            <a:r>
              <a:rPr lang="en-US" b="1" dirty="0"/>
              <a:t>	</a:t>
            </a:r>
            <a:r>
              <a:rPr lang="en-US" b="1" dirty="0" err="1"/>
              <a:t>mov</a:t>
            </a:r>
            <a:r>
              <a:rPr lang="en-US" b="1" dirty="0"/>
              <a:t>     	</a:t>
            </a:r>
            <a:r>
              <a:rPr lang="en-US" b="1" dirty="0" err="1"/>
              <a:t>y,ax</a:t>
            </a:r>
            <a:r>
              <a:rPr lang="ru-RU" b="1" dirty="0"/>
              <a:t>	; пересылка результата в память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jmp</a:t>
            </a:r>
            <a:r>
              <a:rPr lang="en-US" b="1" dirty="0"/>
              <a:t>	quit</a:t>
            </a:r>
          </a:p>
          <a:p>
            <a:r>
              <a:rPr lang="en-US" b="1" dirty="0" err="1"/>
              <a:t>overf</a:t>
            </a:r>
            <a:r>
              <a:rPr lang="en-US" b="1" dirty="0"/>
              <a:t>:	</a:t>
            </a:r>
            <a:r>
              <a:rPr lang="en-US" b="1" u="sng" dirty="0" err="1">
                <a:solidFill>
                  <a:srgbClr val="C00000"/>
                </a:solidFill>
              </a:rPr>
              <a:t>mov</a:t>
            </a:r>
            <a:r>
              <a:rPr lang="en-US" b="1" u="sng" dirty="0">
                <a:solidFill>
                  <a:srgbClr val="C00000"/>
                </a:solidFill>
              </a:rPr>
              <a:t>	err,1</a:t>
            </a:r>
            <a:r>
              <a:rPr lang="en-US" b="1" dirty="0"/>
              <a:t>	;</a:t>
            </a:r>
            <a:r>
              <a:rPr lang="ru-RU" b="1" dirty="0"/>
              <a:t>есть переполнение, установка индикатора в «1»</a:t>
            </a:r>
            <a:r>
              <a:rPr lang="en-US" b="1" dirty="0"/>
              <a:t>	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quit: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mov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ax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, 4c00h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; код завершения 0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21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; выход в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dos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code ends        </a:t>
            </a:r>
            <a:r>
              <a:rPr lang="ru-RU" b="1" dirty="0"/>
              <a:t>	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73121"/>
              </p:ext>
            </p:extLst>
          </p:nvPr>
        </p:nvGraphicFramePr>
        <p:xfrm>
          <a:off x="0" y="3429000"/>
          <a:ext cx="6215070" cy="1285884"/>
        </p:xfrm>
        <a:graphic>
          <a:graphicData uri="http://schemas.openxmlformats.org/drawingml/2006/table">
            <a:tbl>
              <a:tblPr/>
              <a:tblGrid>
                <a:gridCol w="621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5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[X]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endParaRPr lang="en-US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[Y]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US" sz="20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[S]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1E439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1E4396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5011341"/>
            <a:ext cx="9144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/>
          </a:p>
          <a:p>
            <a:r>
              <a:rPr lang="ru-RU" dirty="0"/>
              <a:t>Переведем полученный результат в восьмеричную систему счисления. Получаем S=110</a:t>
            </a:r>
            <a:r>
              <a:rPr lang="ru-RU" baseline="-25000" dirty="0"/>
              <a:t>(8)</a:t>
            </a:r>
            <a:r>
              <a:rPr lang="ru-RU" dirty="0"/>
              <a:t>. Выполним проверку сложения через восьмеричную систему: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                                    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верен</a:t>
            </a:r>
            <a:r>
              <a:rPr lang="en-US" dirty="0"/>
              <a:t>.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14282" y="5760720"/>
          <a:ext cx="2000265" cy="1097280"/>
        </p:xfrm>
        <a:graphic>
          <a:graphicData uri="http://schemas.openxmlformats.org/drawingml/2006/table">
            <a:tbl>
              <a:tblPr/>
              <a:tblGrid>
                <a:gridCol w="40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55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2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0" y="0"/>
            <a:ext cx="9144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Алгоритм сложения целых чисел </a:t>
            </a:r>
            <a:br>
              <a:rPr lang="ru-RU" sz="2400" b="1" dirty="0"/>
            </a:br>
            <a:r>
              <a:rPr lang="ru-RU" sz="2400" b="1" dirty="0"/>
              <a:t>в дополнительном коде</a:t>
            </a:r>
          </a:p>
          <a:p>
            <a:pPr indent="457200"/>
            <a:r>
              <a:rPr lang="ru-RU" sz="2200" dirty="0"/>
              <a:t>Так как в данном коде знаковый и числовой разряды рассматриваются как единое целое, то сумматор дополнительного кода выполняет над ними одинаковые действия.</a:t>
            </a:r>
          </a:p>
          <a:p>
            <a:r>
              <a:rPr lang="ru-RU" sz="2200" dirty="0"/>
              <a:t>Примеры сложения (</a:t>
            </a:r>
            <a:r>
              <a:rPr lang="en-US" sz="2200" dirty="0"/>
              <a:t>S</a:t>
            </a:r>
            <a:r>
              <a:rPr lang="ru-RU" sz="2200" dirty="0"/>
              <a:t>=X+Y) в разных форматах с ФТ для восьмиразрядного процессора. </a:t>
            </a:r>
          </a:p>
          <a:p>
            <a:r>
              <a:rPr lang="ru-RU" b="1" u="sng" dirty="0"/>
              <a:t>Пример:</a:t>
            </a:r>
            <a:r>
              <a:rPr lang="ru-RU" b="1" dirty="0"/>
              <a:t> </a:t>
            </a:r>
            <a:r>
              <a:rPr lang="en-US" b="1" dirty="0"/>
              <a:t>X</a:t>
            </a:r>
            <a:r>
              <a:rPr lang="ru-RU" b="1" dirty="0"/>
              <a:t>=53</a:t>
            </a:r>
            <a:r>
              <a:rPr lang="ru-RU" b="1" baseline="-25000" dirty="0"/>
              <a:t>(8)</a:t>
            </a:r>
            <a:r>
              <a:rPr lang="ru-RU" b="1" dirty="0"/>
              <a:t>=101011</a:t>
            </a:r>
            <a:r>
              <a:rPr lang="ru-RU" b="1" baseline="-25000" dirty="0"/>
              <a:t>(2)</a:t>
            </a:r>
            <a:r>
              <a:rPr lang="ru-RU" b="1" dirty="0"/>
              <a:t>; </a:t>
            </a:r>
            <a:r>
              <a:rPr lang="en-US" b="1" dirty="0"/>
              <a:t>Y</a:t>
            </a:r>
            <a:r>
              <a:rPr lang="ru-RU" b="1" dirty="0"/>
              <a:t>=35</a:t>
            </a:r>
            <a:r>
              <a:rPr lang="ru-RU" b="1" baseline="-25000" dirty="0"/>
              <a:t>(8)</a:t>
            </a:r>
            <a:r>
              <a:rPr lang="ru-RU" b="1" dirty="0"/>
              <a:t>=11101</a:t>
            </a:r>
            <a:r>
              <a:rPr lang="ru-RU" b="1" baseline="-25000" dirty="0"/>
              <a:t>(2)</a:t>
            </a:r>
            <a:r>
              <a:rPr lang="ru-RU" b="1" dirty="0"/>
              <a:t>.</a:t>
            </a:r>
          </a:p>
          <a:p>
            <a:r>
              <a:rPr lang="en-US" dirty="0"/>
              <a:t>SF=0; </a:t>
            </a:r>
            <a:r>
              <a:rPr lang="ru-RU" dirty="0"/>
              <a:t>С</a:t>
            </a:r>
            <a:r>
              <a:rPr lang="en-US" dirty="0"/>
              <a:t>F=</a:t>
            </a:r>
            <a:r>
              <a:rPr lang="ru-RU" dirty="0"/>
              <a:t>0;</a:t>
            </a:r>
            <a:r>
              <a:rPr lang="en-US" dirty="0"/>
              <a:t> ZF=0; OF=0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rot="10800000" flipV="1">
            <a:off x="357158" y="4500570"/>
            <a:ext cx="1071570" cy="50006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уга 10"/>
          <p:cNvSpPr/>
          <p:nvPr/>
        </p:nvSpPr>
        <p:spPr>
          <a:xfrm>
            <a:off x="857224" y="3286124"/>
            <a:ext cx="500066" cy="285752"/>
          </a:xfrm>
          <a:prstGeom prst="arc">
            <a:avLst>
              <a:gd name="adj1" fmla="val 11979252"/>
              <a:gd name="adj2" fmla="val 835007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2942" y="3088427"/>
            <a:ext cx="28575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781292" y="3457759"/>
            <a:ext cx="144016" cy="148340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0" y="485776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SF=0; </a:t>
            </a:r>
            <a:r>
              <a:rPr lang="ru-RU" dirty="0"/>
              <a:t>С</a:t>
            </a:r>
            <a:r>
              <a:rPr lang="en-US" dirty="0"/>
              <a:t>F=</a:t>
            </a:r>
            <a:r>
              <a:rPr lang="ru-RU" dirty="0"/>
              <a:t>0;</a:t>
            </a:r>
            <a:r>
              <a:rPr lang="en-US" dirty="0"/>
              <a:t> ZF=0; OF=0</a:t>
            </a:r>
            <a:endParaRPr lang="ru-RU" dirty="0"/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781292" y="3327622"/>
            <a:ext cx="144016" cy="7200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8867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u="sng" dirty="0"/>
              <a:t>Пример:</a:t>
            </a:r>
            <a:r>
              <a:rPr lang="ru-RU" sz="2400" dirty="0"/>
              <a:t> </a:t>
            </a:r>
            <a:r>
              <a:rPr lang="en-US" sz="2400" dirty="0"/>
              <a:t>	X</a:t>
            </a:r>
            <a:r>
              <a:rPr lang="ru-RU" sz="2400" dirty="0"/>
              <a:t>= – 53</a:t>
            </a:r>
            <a:r>
              <a:rPr lang="ru-RU" sz="2400" baseline="-25000" dirty="0"/>
              <a:t>(8)</a:t>
            </a:r>
            <a:r>
              <a:rPr lang="ru-RU" sz="2400" dirty="0"/>
              <a:t>= – 101011</a:t>
            </a:r>
            <a:r>
              <a:rPr lang="ru-RU" sz="2400" baseline="-25000" dirty="0"/>
              <a:t>(2)</a:t>
            </a:r>
            <a:r>
              <a:rPr lang="ru-RU" sz="2400" dirty="0"/>
              <a:t>= – 0101011</a:t>
            </a:r>
            <a:r>
              <a:rPr lang="ru-RU" sz="2400" baseline="-25000" dirty="0"/>
              <a:t>(2)</a:t>
            </a:r>
            <a:r>
              <a:rPr lang="en-US" sz="2400" dirty="0"/>
              <a:t>				Y</a:t>
            </a:r>
            <a:r>
              <a:rPr lang="ru-RU" sz="2400" dirty="0"/>
              <a:t>=35</a:t>
            </a:r>
            <a:r>
              <a:rPr lang="ru-RU" sz="2400" baseline="-25000" dirty="0"/>
              <a:t>(8)</a:t>
            </a:r>
            <a:r>
              <a:rPr lang="ru-RU" sz="2400" dirty="0"/>
              <a:t>=11101</a:t>
            </a:r>
            <a:r>
              <a:rPr lang="ru-RU" sz="2400" baseline="-25000" dirty="0"/>
              <a:t>(2)</a:t>
            </a:r>
            <a:r>
              <a:rPr lang="ru-RU" sz="2400" dirty="0"/>
              <a:t> =0011101</a:t>
            </a:r>
            <a:r>
              <a:rPr lang="ru-RU" sz="2400" baseline="-25000" dirty="0"/>
              <a:t>(2)</a:t>
            </a:r>
            <a:endParaRPr lang="ru-RU" sz="2400" dirty="0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88677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600" dirty="0"/>
          </a:p>
          <a:p>
            <a:pPr algn="ctr"/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162168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SF=</a:t>
            </a:r>
            <a:r>
              <a:rPr lang="ru-RU" sz="2400" dirty="0"/>
              <a:t>1</a:t>
            </a:r>
            <a:r>
              <a:rPr lang="en-US" sz="2400" dirty="0"/>
              <a:t>; </a:t>
            </a:r>
            <a:r>
              <a:rPr lang="ru-RU" sz="2400" dirty="0"/>
              <a:t>С</a:t>
            </a:r>
            <a:r>
              <a:rPr lang="en-US" sz="2400" dirty="0"/>
              <a:t>F=</a:t>
            </a:r>
            <a:r>
              <a:rPr lang="ru-RU" sz="2400" dirty="0"/>
              <a:t>0;</a:t>
            </a:r>
            <a:r>
              <a:rPr lang="en-US" sz="2400" dirty="0"/>
              <a:t> ZF=0; OF=0.</a:t>
            </a:r>
          </a:p>
          <a:p>
            <a:endParaRPr lang="ru-RU" sz="2400" dirty="0"/>
          </a:p>
          <a:p>
            <a:r>
              <a:rPr lang="ru-RU" sz="2400" dirty="0"/>
              <a:t>Переведем полученный результат в восьмеричную систему счисления. Так как результат сложения имеет отрицательный знак, то вначале нужно перевести его из дополнительного кода в двоичную систему счисления. Получаем:</a:t>
            </a:r>
          </a:p>
          <a:p>
            <a:r>
              <a:rPr lang="ru-RU" sz="2400" dirty="0"/>
              <a:t>S= – 0001110</a:t>
            </a:r>
            <a:r>
              <a:rPr lang="ru-RU" sz="2400" baseline="-25000" dirty="0"/>
              <a:t>(2)</a:t>
            </a:r>
            <a:r>
              <a:rPr lang="ru-RU" sz="2400" dirty="0"/>
              <a:t>= – 1110</a:t>
            </a:r>
            <a:r>
              <a:rPr lang="ru-RU" sz="2400" baseline="-25000" dirty="0"/>
              <a:t>(2)</a:t>
            </a:r>
            <a:r>
              <a:rPr lang="ru-RU" sz="2400" dirty="0"/>
              <a:t>= – 16</a:t>
            </a:r>
            <a:r>
              <a:rPr lang="ru-RU" sz="2400" baseline="-25000" dirty="0"/>
              <a:t>(8)</a:t>
            </a:r>
            <a:r>
              <a:rPr lang="ru-RU" sz="2400" dirty="0"/>
              <a:t>. Выполним проверку сложения через восьмеричную систему:</a:t>
            </a:r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верен</a:t>
            </a:r>
            <a:r>
              <a:rPr lang="en-US" dirty="0"/>
              <a:t>.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928670"/>
          <a:ext cx="5786450" cy="1052520"/>
        </p:xfrm>
        <a:graphic>
          <a:graphicData uri="http://schemas.openxmlformats.org/drawingml/2006/table">
            <a:tbl>
              <a:tblPr/>
              <a:tblGrid>
                <a:gridCol w="57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0840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800" b="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0" baseline="-25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b="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0" baseline="-25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</a:t>
                      </a:r>
                      <a:endParaRPr lang="ru-RU" sz="1800" b="0" kern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300"/>
                        </a:spcAft>
                      </a:pPr>
                      <a:r>
                        <a:rPr lang="ru-RU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1800" b="0" kern="12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0" baseline="-250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2</a:t>
                      </a:r>
                      <a:endParaRPr lang="ru-RU" sz="1800" b="0" kern="12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28576" y="5238760"/>
          <a:ext cx="2557475" cy="1190637"/>
        </p:xfrm>
        <a:graphic>
          <a:graphicData uri="http://schemas.openxmlformats.org/drawingml/2006/table">
            <a:tbl>
              <a:tblPr/>
              <a:tblGrid>
                <a:gridCol w="51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9"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9"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9"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8255"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rot="10800000">
            <a:off x="1142976" y="4714884"/>
            <a:ext cx="4071966" cy="85725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1214414" y="1643050"/>
            <a:ext cx="357190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214942" y="5429264"/>
            <a:ext cx="28648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результат инверсии + 1</a:t>
            </a: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Алгоритм сложения дробных чисел с ФТ</a:t>
            </a:r>
            <a:r>
              <a:rPr lang="ru-RU" sz="2800" dirty="0"/>
              <a:t>.</a:t>
            </a:r>
          </a:p>
          <a:p>
            <a:endParaRPr lang="ru-RU" sz="800" u="sng" dirty="0"/>
          </a:p>
          <a:p>
            <a:r>
              <a:rPr lang="ru-RU" sz="2400" u="sng" dirty="0"/>
              <a:t>Пример:</a:t>
            </a:r>
            <a:r>
              <a:rPr lang="ru-RU" sz="2400" dirty="0"/>
              <a:t> 	</a:t>
            </a:r>
            <a:r>
              <a:rPr lang="en-US" sz="2400" dirty="0"/>
              <a:t>X</a:t>
            </a:r>
            <a:r>
              <a:rPr lang="ru-RU" sz="2400" dirty="0"/>
              <a:t>= – 0,53</a:t>
            </a:r>
            <a:r>
              <a:rPr lang="ru-RU" sz="2400" baseline="-25000" dirty="0"/>
              <a:t>(8)</a:t>
            </a:r>
            <a:r>
              <a:rPr lang="ru-RU" sz="2400" dirty="0"/>
              <a:t>= – 0,101011</a:t>
            </a:r>
            <a:r>
              <a:rPr lang="ru-RU" sz="2400" baseline="-25000" dirty="0"/>
              <a:t>(2)</a:t>
            </a:r>
          </a:p>
          <a:p>
            <a:r>
              <a:rPr lang="ru-RU" sz="2400" dirty="0"/>
              <a:t>		</a:t>
            </a:r>
            <a:r>
              <a:rPr lang="en-US" sz="2400" dirty="0"/>
              <a:t>Y=</a:t>
            </a:r>
            <a:r>
              <a:rPr lang="ru-RU" sz="2400" dirty="0"/>
              <a:t>0,</a:t>
            </a:r>
            <a:r>
              <a:rPr lang="en-US" sz="2400" dirty="0"/>
              <a:t>35</a:t>
            </a:r>
            <a:r>
              <a:rPr lang="ru-RU" sz="2400" baseline="-25000" dirty="0"/>
              <a:t>(8)</a:t>
            </a:r>
            <a:r>
              <a:rPr lang="en-US" sz="2400" dirty="0"/>
              <a:t>=</a:t>
            </a:r>
            <a:r>
              <a:rPr lang="ru-RU" sz="2400" dirty="0"/>
              <a:t>0,0</a:t>
            </a:r>
            <a:r>
              <a:rPr lang="en-US" sz="2400" dirty="0"/>
              <a:t>11101</a:t>
            </a:r>
            <a:r>
              <a:rPr lang="en-US" sz="2400" baseline="-25000" dirty="0"/>
              <a:t>(2)</a:t>
            </a:r>
            <a:r>
              <a:rPr lang="ru-RU" sz="2400" dirty="0"/>
              <a:t>.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500174"/>
          <a:ext cx="6219862" cy="914400"/>
        </p:xfrm>
        <a:graphic>
          <a:graphicData uri="http://schemas.openxmlformats.org/drawingml/2006/table">
            <a:tbl>
              <a:tblPr/>
              <a:tblGrid>
                <a:gridCol w="6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3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[X]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[Y]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[S]</a:t>
                      </a:r>
                      <a:r>
                        <a:rPr lang="en-US" sz="20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0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2571744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SF=1; </a:t>
            </a:r>
            <a:r>
              <a:rPr lang="ru-RU" sz="2000" dirty="0"/>
              <a:t>С</a:t>
            </a:r>
            <a:r>
              <a:rPr lang="en-US" sz="2000" dirty="0"/>
              <a:t>F=</a:t>
            </a:r>
            <a:r>
              <a:rPr lang="ru-RU" sz="2000" dirty="0"/>
              <a:t>0;</a:t>
            </a:r>
            <a:r>
              <a:rPr lang="en-US" sz="2000" dirty="0"/>
              <a:t> ZF=0; OF=0.</a:t>
            </a:r>
            <a:endParaRPr lang="ru-RU" sz="2000" dirty="0"/>
          </a:p>
          <a:p>
            <a:r>
              <a:rPr lang="ru-RU" sz="2000" dirty="0"/>
              <a:t>Переведем полученный результат в восьмеричную систему счисления. Так как результат сложения имеет отрицательный знак, то вначале нужно перевести его из дополнительного кода в двоичную систему счисления. Получим S= – 0,0011100</a:t>
            </a:r>
            <a:r>
              <a:rPr lang="ru-RU" sz="2000" baseline="-25000" dirty="0"/>
              <a:t>(2)</a:t>
            </a:r>
            <a:r>
              <a:rPr lang="ru-RU" sz="2000" dirty="0"/>
              <a:t>= – 0,001110</a:t>
            </a:r>
            <a:r>
              <a:rPr lang="ru-RU" sz="2000" baseline="-25000" dirty="0"/>
              <a:t>(2)</a:t>
            </a:r>
            <a:r>
              <a:rPr lang="ru-RU" sz="2000" dirty="0"/>
              <a:t>= – 0,16</a:t>
            </a:r>
            <a:r>
              <a:rPr lang="ru-RU" sz="2000" baseline="-25000" dirty="0"/>
              <a:t>(8)</a:t>
            </a:r>
            <a:r>
              <a:rPr lang="ru-RU" sz="2000" dirty="0"/>
              <a:t>. Выполним проверку сложения через восьмеричную систему: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214282" y="4643446"/>
          <a:ext cx="2533662" cy="1176345"/>
        </p:xfrm>
        <a:graphic>
          <a:graphicData uri="http://schemas.openxmlformats.org/drawingml/2006/table">
            <a:tbl>
              <a:tblPr/>
              <a:tblGrid>
                <a:gridCol w="42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2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11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0,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24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0,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5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 – 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  <a:cs typeface="Times New Roman"/>
                        </a:rPr>
                        <a:t>,</a:t>
                      </a:r>
                      <a:endParaRPr lang="ru-RU" sz="24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0" y="5842337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2000" dirty="0"/>
              <a:t>Алгоритм сложения дробных чисел в формате с ФТ ничем </a:t>
            </a:r>
            <a:r>
              <a:rPr lang="ru-RU" sz="2000" i="1" u="sng" dirty="0"/>
              <a:t>не отличается </a:t>
            </a:r>
            <a:r>
              <a:rPr lang="ru-RU" sz="2000" dirty="0"/>
              <a:t>от алгоритма сложения целых чисел в формате с ФТ. Аналогичен алгоритм и для смешанных чисел в формате с ФТ.</a:t>
            </a:r>
          </a:p>
        </p:txBody>
      </p:sp>
      <p:cxnSp>
        <p:nvCxnSpPr>
          <p:cNvPr id="11" name="Прямая со стрелкой 10"/>
          <p:cNvCxnSpPr/>
          <p:nvPr/>
        </p:nvCxnSpPr>
        <p:spPr>
          <a:xfrm rot="10800000">
            <a:off x="2500298" y="4071942"/>
            <a:ext cx="2214578" cy="78581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4714884"/>
            <a:ext cx="28648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результат инверсии + 1</a:t>
            </a:r>
          </a:p>
        </p:txBody>
      </p:sp>
      <p:sp>
        <p:nvSpPr>
          <p:cNvPr id="16" name="Овал 15"/>
          <p:cNvSpPr/>
          <p:nvPr/>
        </p:nvSpPr>
        <p:spPr>
          <a:xfrm>
            <a:off x="1428728" y="2071678"/>
            <a:ext cx="357190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Алгоритм вычитания операндов</a:t>
            </a:r>
          </a:p>
          <a:p>
            <a:pPr algn="ctr"/>
            <a:endParaRPr lang="ru-RU" sz="1000" b="1" dirty="0"/>
          </a:p>
          <a:p>
            <a:pPr indent="457200"/>
            <a:r>
              <a:rPr lang="ru-RU" sz="2800" dirty="0"/>
              <a:t>В настоящее время в цифровых процессорах используется как </a:t>
            </a:r>
            <a:r>
              <a:rPr lang="ru-RU" sz="2800" b="1" dirty="0"/>
              <a:t>сумматор</a:t>
            </a:r>
            <a:r>
              <a:rPr lang="ru-RU" sz="2800" dirty="0"/>
              <a:t>, так и </a:t>
            </a:r>
            <a:r>
              <a:rPr lang="ru-RU" sz="2800" b="1" dirty="0" err="1"/>
              <a:t>вычитатель</a:t>
            </a:r>
            <a:r>
              <a:rPr lang="ru-RU" sz="2800" dirty="0"/>
              <a:t>.</a:t>
            </a:r>
          </a:p>
          <a:p>
            <a:pPr indent="457200"/>
            <a:r>
              <a:rPr lang="ru-RU" sz="2800" dirty="0" err="1"/>
              <a:t>Вычитатель</a:t>
            </a:r>
            <a:r>
              <a:rPr lang="ru-RU" sz="2800" dirty="0"/>
              <a:t> – это комбинационная схема на два входа и один выход, во многом аналогичная сумматору. На один вход подается уменьшаемое, на другой – вычитаемое, а на выходе получается разность и результат </a:t>
            </a:r>
            <a:r>
              <a:rPr lang="ru-RU" sz="2800" i="1" u="sng" dirty="0" err="1"/>
              <a:t>заема</a:t>
            </a:r>
            <a:r>
              <a:rPr lang="ru-RU" sz="2800" dirty="0"/>
              <a:t> для старшего разряда.</a:t>
            </a:r>
          </a:p>
          <a:p>
            <a:pPr indent="457200"/>
            <a:r>
              <a:rPr lang="ru-RU" sz="2800" dirty="0"/>
              <a:t>Но в простых цифровых процессорах нет </a:t>
            </a:r>
            <a:r>
              <a:rPr lang="ru-RU" sz="2800" dirty="0" err="1"/>
              <a:t>вычитателя</a:t>
            </a:r>
            <a:r>
              <a:rPr lang="ru-RU" sz="2800" dirty="0"/>
              <a:t>,  и для операции вычитания используется сумматор.</a:t>
            </a:r>
          </a:p>
          <a:p>
            <a:pPr indent="457200"/>
            <a:r>
              <a:rPr lang="ru-RU" sz="2800" dirty="0"/>
              <a:t>В этом случае операция вычитания Х – </a:t>
            </a:r>
            <a:r>
              <a:rPr lang="en-US" sz="2800" dirty="0"/>
              <a:t>Y</a:t>
            </a:r>
            <a:r>
              <a:rPr lang="ru-RU" sz="2800" dirty="0"/>
              <a:t> выполняется на сумматоре как Х+( –</a:t>
            </a:r>
            <a:r>
              <a:rPr lang="en-US" sz="2800" dirty="0"/>
              <a:t>Y</a:t>
            </a:r>
            <a:r>
              <a:rPr lang="ru-RU" sz="2800" dirty="0"/>
              <a:t>).</a:t>
            </a:r>
          </a:p>
          <a:p>
            <a:endParaRPr lang="ru-RU" sz="2800" dirty="0"/>
          </a:p>
        </p:txBody>
      </p:sp>
    </p:spTree>
  </p:cSld>
  <p:clrMapOvr>
    <a:masterClrMapping/>
  </p:clrMapOvr>
  <p:transition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Поэтому в ОА для сложения параллельным способом, который был представлен ранее на рисунке, есть две микрооперации:</a:t>
            </a:r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инверсия РСМ (РСМ:= ¬РСМ),</a:t>
            </a:r>
          </a:p>
          <a:p>
            <a:pPr indent="457200"/>
            <a:r>
              <a:rPr lang="ru-RU" sz="2400" dirty="0"/>
              <a:t>прибавление 1 в младший разряд сумматора (СМ:= СМ+1).</a:t>
            </a:r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Вместе эти две микрооперации позволят получить на входе сумматора СМ значение операнда, находящегося в РСМ (в дополнительном коде) со знаком «минус».</a:t>
            </a:r>
          </a:p>
          <a:p>
            <a:endParaRPr lang="ru-RU" sz="2000" dirty="0"/>
          </a:p>
        </p:txBody>
      </p:sp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83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«Исключительные» случаи </a:t>
            </a:r>
            <a:br>
              <a:rPr lang="ru-RU" sz="2400" b="1" dirty="0"/>
            </a:br>
            <a:r>
              <a:rPr lang="ru-RU" sz="2400" b="1" dirty="0"/>
              <a:t>при выполнении операции сложения (вычитания)</a:t>
            </a:r>
            <a:endParaRPr lang="ru-RU" sz="2400" dirty="0"/>
          </a:p>
          <a:p>
            <a:pPr indent="457200"/>
            <a:r>
              <a:rPr lang="ru-RU" sz="2400" dirty="0"/>
              <a:t>В цифровом процессоре при сложении или вычитании</a:t>
            </a:r>
          </a:p>
          <a:p>
            <a:pPr indent="457200"/>
            <a:r>
              <a:rPr lang="en-US" sz="2400" dirty="0"/>
              <a:t> [ 25 – (– 50)=25+50]</a:t>
            </a:r>
            <a:r>
              <a:rPr lang="ru-RU" sz="2400" dirty="0"/>
              <a:t> возможны случаи, когда полученный результат не помещается в разрядную сетку процессора.  Пример: сложить </a:t>
            </a:r>
            <a:r>
              <a:rPr lang="en-US" sz="2400" dirty="0"/>
              <a:t>X </a:t>
            </a:r>
            <a:r>
              <a:rPr lang="ru-RU" sz="2400" dirty="0"/>
              <a:t>и </a:t>
            </a:r>
            <a:r>
              <a:rPr lang="en-US" sz="2400" dirty="0"/>
              <a:t>Y</a:t>
            </a:r>
            <a:endParaRPr lang="ru-RU" sz="2400" dirty="0"/>
          </a:p>
          <a:p>
            <a:pPr indent="457200"/>
            <a:r>
              <a:rPr lang="en-US" sz="2400" dirty="0"/>
              <a:t>X</a:t>
            </a:r>
            <a:r>
              <a:rPr lang="ru-RU" sz="2400" dirty="0"/>
              <a:t>=53</a:t>
            </a:r>
            <a:r>
              <a:rPr lang="ru-RU" sz="2400" baseline="-25000" dirty="0"/>
              <a:t>(8)</a:t>
            </a:r>
            <a:r>
              <a:rPr lang="ru-RU" sz="2400" dirty="0"/>
              <a:t>=101011</a:t>
            </a:r>
            <a:r>
              <a:rPr lang="ru-RU" sz="2400" baseline="-25000" dirty="0"/>
              <a:t>(2)</a:t>
            </a:r>
            <a:r>
              <a:rPr lang="ru-RU" sz="2400" dirty="0"/>
              <a:t>; </a:t>
            </a:r>
            <a:r>
              <a:rPr lang="en-US" sz="2400" dirty="0"/>
              <a:t>Y</a:t>
            </a:r>
            <a:r>
              <a:rPr lang="ru-RU" sz="2400" dirty="0"/>
              <a:t>=161</a:t>
            </a:r>
            <a:r>
              <a:rPr lang="ru-RU" sz="2400" baseline="-25000" dirty="0"/>
              <a:t>(8)</a:t>
            </a:r>
            <a:r>
              <a:rPr lang="ru-RU" sz="2400" dirty="0"/>
              <a:t>=1110001</a:t>
            </a:r>
            <a:r>
              <a:rPr lang="ru-RU" sz="2400" baseline="-25000" dirty="0"/>
              <a:t>(2)</a:t>
            </a:r>
            <a:r>
              <a:rPr lang="ru-RU" sz="2400" dirty="0"/>
              <a:t>.</a:t>
            </a:r>
            <a:endParaRPr lang="ru-RU" dirty="0"/>
          </a:p>
          <a:p>
            <a:pPr indent="457200"/>
            <a:endParaRPr lang="en-US" dirty="0"/>
          </a:p>
          <a:p>
            <a:pPr indent="457200"/>
            <a:endParaRPr lang="ru-RU" dirty="0"/>
          </a:p>
          <a:p>
            <a:pPr indent="457200"/>
            <a:endParaRPr lang="ru-RU" dirty="0"/>
          </a:p>
          <a:p>
            <a:endParaRPr lang="en-US" dirty="0"/>
          </a:p>
          <a:p>
            <a:endParaRPr lang="ru-RU" sz="2400" dirty="0"/>
          </a:p>
          <a:p>
            <a:r>
              <a:rPr lang="en-US" sz="2400" dirty="0"/>
              <a:t>SF=</a:t>
            </a:r>
            <a:r>
              <a:rPr lang="ru-RU" sz="2400" dirty="0"/>
              <a:t>1</a:t>
            </a:r>
            <a:r>
              <a:rPr lang="en-US" sz="2400" dirty="0"/>
              <a:t>; </a:t>
            </a:r>
            <a:r>
              <a:rPr lang="ru-RU" sz="2400" dirty="0"/>
              <a:t>С</a:t>
            </a:r>
            <a:r>
              <a:rPr lang="en-US" sz="2400" dirty="0"/>
              <a:t>F=</a:t>
            </a:r>
            <a:r>
              <a:rPr lang="ru-RU" sz="2400" dirty="0"/>
              <a:t>0;</a:t>
            </a:r>
            <a:r>
              <a:rPr lang="en-US" sz="2400" dirty="0"/>
              <a:t> ZF=0; OF=</a:t>
            </a:r>
            <a:r>
              <a:rPr lang="ru-RU" sz="2400" dirty="0"/>
              <a:t>1</a:t>
            </a:r>
            <a:r>
              <a:rPr lang="en-US" sz="2400" dirty="0"/>
              <a:t>.</a:t>
            </a:r>
            <a:r>
              <a:rPr lang="ru-RU" sz="2400" dirty="0"/>
              <a:t> </a:t>
            </a:r>
          </a:p>
          <a:p>
            <a:r>
              <a:rPr lang="ru-RU" sz="2400" dirty="0"/>
              <a:t>Переведем полученный результат в восьмеричную систему счисления. Получаем S= -144</a:t>
            </a:r>
            <a:r>
              <a:rPr lang="ru-RU" sz="2400" baseline="-25000" dirty="0"/>
              <a:t>(8)</a:t>
            </a:r>
            <a:r>
              <a:rPr lang="ru-RU" sz="2400" dirty="0"/>
              <a:t>. Выполним проверку сложения через восьмеричную систему: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sz="2400" dirty="0"/>
              <a:t>Т.е. </a:t>
            </a:r>
            <a:r>
              <a:rPr lang="ru-RU" sz="2400" dirty="0" err="1"/>
              <a:t>р</a:t>
            </a:r>
            <a:r>
              <a:rPr lang="en-US" sz="2400" dirty="0" err="1"/>
              <a:t>езультат</a:t>
            </a:r>
            <a:r>
              <a:rPr lang="en-US" sz="2400" dirty="0"/>
              <a:t> </a:t>
            </a:r>
            <a:r>
              <a:rPr lang="ru-RU" sz="2400" dirty="0"/>
              <a:t>не</a:t>
            </a:r>
            <a:r>
              <a:rPr lang="en-US" sz="2400" dirty="0" err="1"/>
              <a:t>верен</a:t>
            </a:r>
            <a:r>
              <a:rPr lang="ru-RU" sz="2400" dirty="0"/>
              <a:t>, из-за переполнения разрядной сетки</a:t>
            </a:r>
            <a:r>
              <a:rPr lang="en-US" sz="2400" dirty="0"/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38088" y="2786057"/>
          <a:ext cx="5719800" cy="1214448"/>
        </p:xfrm>
        <a:graphic>
          <a:graphicData uri="http://schemas.openxmlformats.org/drawingml/2006/table">
            <a:tbl>
              <a:tblPr/>
              <a:tblGrid>
                <a:gridCol w="5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81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6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[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]</a:t>
                      </a:r>
                      <a:r>
                        <a:rPr lang="ru-RU" sz="1800" b="1" baseline="-250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19064" y="5600712"/>
          <a:ext cx="2109795" cy="828684"/>
        </p:xfrm>
        <a:graphic>
          <a:graphicData uri="http://schemas.openxmlformats.org/drawingml/2006/table">
            <a:tbl>
              <a:tblPr/>
              <a:tblGrid>
                <a:gridCol w="42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X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endParaRPr lang="en-US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228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=</a:t>
                      </a:r>
                      <a:endParaRPr lang="ru-RU" sz="18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ru-RU" sz="18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285852" y="3643314"/>
            <a:ext cx="500066" cy="3571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214414" y="2857496"/>
            <a:ext cx="642942" cy="642942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786050" y="4000504"/>
            <a:ext cx="1000132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endParaRPr lang="ru-RU" dirty="0"/>
          </a:p>
          <a:p>
            <a:pPr indent="457200"/>
            <a:r>
              <a:rPr lang="ru-RU" sz="2400" dirty="0"/>
              <a:t>Переполнение разрядной сетки может быть только в случае если: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400" dirty="0"/>
              <a:t>выполняется </a:t>
            </a:r>
            <a:r>
              <a:rPr lang="ru-RU" sz="2400" i="1" u="sng" dirty="0"/>
              <a:t>сложение</a:t>
            </a:r>
            <a:r>
              <a:rPr lang="ru-RU" sz="2400" dirty="0"/>
              <a:t> операндов  </a:t>
            </a:r>
            <a:r>
              <a:rPr lang="ru-RU" sz="2400" i="1" u="sng" dirty="0"/>
              <a:t>с одинаковыми знаками;</a:t>
            </a:r>
          </a:p>
          <a:p>
            <a:pPr indent="457200">
              <a:buFont typeface="Wingdings" pitchFamily="2" charset="2"/>
              <a:buChar char="Ø"/>
            </a:pPr>
            <a:r>
              <a:rPr lang="ru-RU" sz="2400" dirty="0"/>
              <a:t>выполняется </a:t>
            </a:r>
            <a:r>
              <a:rPr lang="ru-RU" sz="2400" i="1" u="sng" dirty="0"/>
              <a:t>вычитание</a:t>
            </a:r>
            <a:r>
              <a:rPr lang="ru-RU" sz="2400" dirty="0"/>
              <a:t> операндов  </a:t>
            </a:r>
            <a:r>
              <a:rPr lang="ru-RU" sz="2400" i="1" u="sng" dirty="0"/>
              <a:t>с разными знаками.</a:t>
            </a:r>
            <a:br>
              <a:rPr lang="ru-RU" sz="2400" dirty="0"/>
            </a:br>
            <a:endParaRPr lang="ru-RU" sz="2400" dirty="0"/>
          </a:p>
          <a:p>
            <a:pPr indent="457200"/>
            <a:r>
              <a:rPr lang="ru-RU" sz="2400" dirty="0"/>
              <a:t>Такой случай называется «исключительным», так как сложение (вычитание) не может быть завершено с получением правильного результата.</a:t>
            </a:r>
          </a:p>
        </p:txBody>
      </p:sp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endParaRPr lang="ru-RU" sz="2400" dirty="0"/>
          </a:p>
          <a:p>
            <a:pPr indent="457200"/>
            <a:r>
              <a:rPr lang="ru-RU" sz="2400" dirty="0"/>
              <a:t>В алгоритме сложения (вычитания) предусматривается ветвь для обработки этой ситуации.</a:t>
            </a:r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«Исключительный» случай переполнения разрядной сетки получил название – «</a:t>
            </a:r>
            <a:r>
              <a:rPr lang="ru-RU" sz="2400" b="1" i="1" u="sng" dirty="0"/>
              <a:t>переполнение</a:t>
            </a:r>
            <a:r>
              <a:rPr lang="ru-RU" sz="2400" dirty="0"/>
              <a:t>».</a:t>
            </a:r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Переполнение может быть обнаружено или аппаратными, или программными средствами. В случае возникновения переполнения, операция сложения (вычитания) завершается установлением значения флага </a:t>
            </a:r>
            <a:r>
              <a:rPr lang="en-US" sz="2400" dirty="0"/>
              <a:t>OF </a:t>
            </a:r>
            <a:r>
              <a:rPr lang="ru-RU" sz="2400" dirty="0"/>
              <a:t>(</a:t>
            </a:r>
            <a:r>
              <a:rPr lang="en-US" sz="2400" dirty="0"/>
              <a:t>overflow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равным «1».</a:t>
            </a:r>
          </a:p>
          <a:p>
            <a:pPr indent="457200"/>
            <a:endParaRPr lang="ru-RU" sz="2400" dirty="0"/>
          </a:p>
          <a:p>
            <a:pPr indent="457200"/>
            <a:r>
              <a:rPr lang="ru-RU" sz="2400" dirty="0"/>
              <a:t>Переполнение может быть обнаружено по одному из следующих способов.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13401</TotalTime>
  <Words>1771</Words>
  <Application>Microsoft Office PowerPoint</Application>
  <PresentationFormat>Экран (4:3)</PresentationFormat>
  <Paragraphs>416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733</cp:revision>
  <cp:lastPrinted>2002-06-14T06:50:34Z</cp:lastPrinted>
  <dcterms:created xsi:type="dcterms:W3CDTF">2000-07-05T10:59:49Z</dcterms:created>
  <dcterms:modified xsi:type="dcterms:W3CDTF">2022-01-29T14:10:41Z</dcterms:modified>
</cp:coreProperties>
</file>