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897" r:id="rId1"/>
  </p:sldMasterIdLst>
  <p:notesMasterIdLst>
    <p:notesMasterId r:id="rId5"/>
  </p:notesMasterIdLst>
  <p:handoutMasterIdLst>
    <p:handoutMasterId r:id="rId6"/>
  </p:handoutMasterIdLst>
  <p:sldIdLst>
    <p:sldId id="487" r:id="rId2"/>
    <p:sldId id="483" r:id="rId3"/>
    <p:sldId id="488" r:id="rId4"/>
  </p:sldIdLst>
  <p:sldSz cx="9144000" cy="6858000" type="screen4x3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396"/>
    <a:srgbClr val="0000FF"/>
    <a:srgbClr val="663300"/>
    <a:srgbClr val="7DFBB0"/>
    <a:srgbClr val="8893A0"/>
    <a:srgbClr val="FFD7D7"/>
    <a:srgbClr val="E3FFD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 autoAdjust="0"/>
    <p:restoredTop sz="99583" autoAdjust="0"/>
  </p:normalViewPr>
  <p:slideViewPr>
    <p:cSldViewPr>
      <p:cViewPr varScale="1">
        <p:scale>
          <a:sx n="99" d="100"/>
          <a:sy n="99" d="100"/>
        </p:scale>
        <p:origin x="132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E2FDA0C-E23B-4550-A52F-A7BBF16B3E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96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38AC775-52E8-494B-954C-D3E8A55D4F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0770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3AC568-660B-4C8C-A3F7-0500B290D3AA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4581" name="Нижний колонтитул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>
                <a:solidFill>
                  <a:srgbClr val="0070C0"/>
                </a:solidFill>
              </a:rPr>
              <a:t>РИ-2008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B704FDE3-4721-44C4-A6DA-2AD8BF7C1E26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4" r:id="rId1"/>
    <p:sldLayoutId id="2147484245" r:id="rId2"/>
    <p:sldLayoutId id="2147484246" r:id="rId3"/>
    <p:sldLayoutId id="2147484247" r:id="rId4"/>
    <p:sldLayoutId id="2147484248" r:id="rId5"/>
    <p:sldLayoutId id="2147484249" r:id="rId6"/>
    <p:sldLayoutId id="2147484250" r:id="rId7"/>
    <p:sldLayoutId id="2147484251" r:id="rId8"/>
    <p:sldLayoutId id="2147484252" r:id="rId9"/>
    <p:sldLayoutId id="2147484253" r:id="rId10"/>
    <p:sldLayoutId id="2147484254" r:id="rId11"/>
    <p:sldLayoutId id="2147484255" r:id="rId12"/>
    <p:sldLayoutId id="2147484256" r:id="rId13"/>
    <p:sldLayoutId id="2147484257" r:id="rId14"/>
    <p:sldLayoutId id="214748425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2500306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3600" dirty="0"/>
              <a:t>Сложение  операндов, у которых</a:t>
            </a:r>
          </a:p>
          <a:p>
            <a:pPr algn="ctr"/>
            <a:r>
              <a:rPr lang="ru-RU" sz="3600" dirty="0"/>
              <a:t>  разрядность кратна разрядности процессора </a:t>
            </a:r>
          </a:p>
        </p:txBody>
      </p:sp>
    </p:spTree>
    <p:extLst>
      <p:ext uri="{BB962C8B-B14F-4D97-AF65-F5344CB8AC3E}">
        <p14:creationId xmlns:p14="http://schemas.microsoft.com/office/powerpoint/2010/main" val="4078951252"/>
      </p:ext>
    </p:extLst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/>
            <a:r>
              <a:rPr lang="ru-RU" sz="2800" dirty="0"/>
              <a:t>Если на </a:t>
            </a:r>
            <a:r>
              <a:rPr lang="en-US" sz="2800" dirty="0"/>
              <a:t>n-</a:t>
            </a:r>
            <a:r>
              <a:rPr lang="ru-RU" sz="2800" dirty="0"/>
              <a:t>разрядном процессоре (например,</a:t>
            </a:r>
            <a:r>
              <a:rPr lang="en-US" sz="2800" dirty="0"/>
              <a:t>16</a:t>
            </a:r>
            <a:r>
              <a:rPr lang="ru-RU" sz="2800" dirty="0"/>
              <a:t>-разрядном ) надо сложить 2</a:t>
            </a:r>
            <a:r>
              <a:rPr lang="en-US" sz="2800" dirty="0"/>
              <a:t>*n-</a:t>
            </a:r>
            <a:r>
              <a:rPr lang="ru-RU" sz="2800" dirty="0"/>
              <a:t>разрядные операнды (</a:t>
            </a:r>
            <a:r>
              <a:rPr lang="en-US" sz="2800" dirty="0"/>
              <a:t>32</a:t>
            </a:r>
            <a:r>
              <a:rPr lang="ru-RU" sz="2800" dirty="0"/>
              <a:t>-разрядные)</a:t>
            </a:r>
            <a:r>
              <a:rPr lang="en-US" sz="2800" dirty="0"/>
              <a:t> </a:t>
            </a:r>
            <a:r>
              <a:rPr lang="en-US" sz="2800" b="1" i="1" dirty="0"/>
              <a:t>X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i="1" dirty="0"/>
              <a:t>Y</a:t>
            </a:r>
            <a:r>
              <a:rPr lang="ru-RU" sz="2800" dirty="0"/>
              <a:t>, то это можно сделать следующим образом.</a:t>
            </a:r>
          </a:p>
          <a:p>
            <a:pPr indent="457200"/>
            <a:r>
              <a:rPr lang="ru-RU" sz="2800" dirty="0"/>
              <a:t> </a:t>
            </a:r>
            <a:r>
              <a:rPr lang="ru-RU" sz="2800" b="1" i="1" dirty="0"/>
              <a:t>Х</a:t>
            </a:r>
            <a:r>
              <a:rPr lang="ru-RU" sz="2800" dirty="0"/>
              <a:t> поместить в регистры АХ и ВХ;</a:t>
            </a:r>
          </a:p>
          <a:p>
            <a:pPr indent="457200"/>
            <a:r>
              <a:rPr lang="ru-RU" sz="2800" dirty="0"/>
              <a:t> </a:t>
            </a:r>
            <a:r>
              <a:rPr lang="en-US" sz="2800" b="1" i="1" dirty="0"/>
              <a:t>Y</a:t>
            </a:r>
            <a:r>
              <a:rPr lang="en-US" sz="2800" dirty="0"/>
              <a:t> </a:t>
            </a:r>
            <a:r>
              <a:rPr lang="ru-RU" sz="2800" dirty="0"/>
              <a:t>поместить в регистры СХ и </a:t>
            </a:r>
            <a:r>
              <a:rPr lang="en-US" sz="2800" dirty="0"/>
              <a:t>DX</a:t>
            </a:r>
            <a:r>
              <a:rPr lang="ru-RU" sz="2800" dirty="0"/>
              <a:t>.</a:t>
            </a:r>
          </a:p>
          <a:p>
            <a:endParaRPr lang="ru-RU" sz="800" dirty="0"/>
          </a:p>
          <a:p>
            <a:r>
              <a:rPr lang="en-US" sz="2800" dirty="0"/>
              <a:t>AX:=X</a:t>
            </a:r>
            <a:r>
              <a:rPr lang="ru-RU" sz="2800" dirty="0"/>
              <a:t> (младшие </a:t>
            </a:r>
            <a:r>
              <a:rPr lang="en-US" sz="2800" dirty="0"/>
              <a:t>16</a:t>
            </a:r>
            <a:r>
              <a:rPr lang="ru-RU" sz="2800" dirty="0"/>
              <a:t> бит); </a:t>
            </a:r>
            <a:r>
              <a:rPr lang="en-US" sz="2800" dirty="0"/>
              <a:t>BX:=X</a:t>
            </a:r>
            <a:r>
              <a:rPr lang="ru-RU" sz="2800" dirty="0"/>
              <a:t> (старшие </a:t>
            </a:r>
            <a:r>
              <a:rPr lang="en-US" sz="2800" dirty="0"/>
              <a:t>16</a:t>
            </a:r>
            <a:r>
              <a:rPr lang="ru-RU" sz="2800" dirty="0"/>
              <a:t> бит);</a:t>
            </a:r>
          </a:p>
          <a:p>
            <a:endParaRPr lang="ru-RU" sz="2800" dirty="0"/>
          </a:p>
          <a:p>
            <a:endParaRPr lang="ru-RU" sz="800" dirty="0"/>
          </a:p>
          <a:p>
            <a:r>
              <a:rPr lang="en-US" sz="2800" dirty="0"/>
              <a:t>CX:=Y</a:t>
            </a:r>
            <a:r>
              <a:rPr lang="ru-RU" sz="2800" dirty="0"/>
              <a:t> (младшие </a:t>
            </a:r>
            <a:r>
              <a:rPr lang="en-US" sz="2800" dirty="0"/>
              <a:t>16</a:t>
            </a:r>
            <a:r>
              <a:rPr lang="ru-RU" sz="2800" dirty="0"/>
              <a:t> бит); </a:t>
            </a:r>
            <a:r>
              <a:rPr lang="en-US" sz="2800" dirty="0"/>
              <a:t>DX:=Y</a:t>
            </a:r>
            <a:r>
              <a:rPr lang="ru-RU" sz="2800" dirty="0"/>
              <a:t> (старшие 16 бит);</a:t>
            </a:r>
          </a:p>
          <a:p>
            <a:r>
              <a:rPr lang="ru-RU" sz="800" dirty="0"/>
              <a:t> </a:t>
            </a:r>
          </a:p>
          <a:p>
            <a:r>
              <a:rPr lang="en-US" sz="2800" dirty="0"/>
              <a:t>	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78951252"/>
      </p:ext>
    </p:extLst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3"/>
          <p:cNvSpPr>
            <a:spLocks noChangeArrowheads="1"/>
          </p:cNvSpPr>
          <p:nvPr/>
        </p:nvSpPr>
        <p:spPr bwMode="auto">
          <a:xfrm>
            <a:off x="0" y="0"/>
            <a:ext cx="91440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800" dirty="0"/>
              <a:t> Тогда:</a:t>
            </a:r>
          </a:p>
          <a:p>
            <a:r>
              <a:rPr lang="en-US" sz="2800" dirty="0"/>
              <a:t>	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dseg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segment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para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dirty="0" err="1"/>
              <a:t>xlow</a:t>
            </a:r>
            <a:r>
              <a:rPr lang="en-US" sz="2400" dirty="0"/>
              <a:t>	</a:t>
            </a:r>
            <a:r>
              <a:rPr lang="en-US" sz="2400" dirty="0" err="1"/>
              <a:t>dw</a:t>
            </a:r>
            <a:r>
              <a:rPr lang="en-US" sz="2400" dirty="0"/>
              <a:t>	?; </a:t>
            </a:r>
            <a:r>
              <a:rPr lang="ru-RU" sz="2400" dirty="0"/>
              <a:t>младшие 16 бит операнда </a:t>
            </a:r>
            <a:r>
              <a:rPr lang="en-US" sz="2400" b="1" i="1" dirty="0"/>
              <a:t>X</a:t>
            </a:r>
            <a:endParaRPr lang="ru-RU" sz="2400" dirty="0"/>
          </a:p>
          <a:p>
            <a:r>
              <a:rPr lang="en-US" sz="2400" dirty="0" err="1"/>
              <a:t>xhigh</a:t>
            </a:r>
            <a:r>
              <a:rPr lang="ru-RU" sz="2400" dirty="0"/>
              <a:t>	</a:t>
            </a:r>
            <a:r>
              <a:rPr lang="en-US" sz="2400" dirty="0" err="1"/>
              <a:t>dw</a:t>
            </a:r>
            <a:r>
              <a:rPr lang="ru-RU" sz="2400" dirty="0"/>
              <a:t>	</a:t>
            </a:r>
            <a:r>
              <a:rPr lang="en-US" sz="2400" dirty="0"/>
              <a:t>?</a:t>
            </a:r>
            <a:r>
              <a:rPr lang="ru-RU" sz="2400" dirty="0"/>
              <a:t>; старшие 16 бит операнда </a:t>
            </a:r>
            <a:r>
              <a:rPr lang="en-US" sz="2400" b="1" i="1" dirty="0"/>
              <a:t>X</a:t>
            </a:r>
          </a:p>
          <a:p>
            <a:r>
              <a:rPr lang="en-US" sz="2400" dirty="0" err="1"/>
              <a:t>ylow</a:t>
            </a:r>
            <a:r>
              <a:rPr lang="en-US" sz="2400" dirty="0"/>
              <a:t>	</a:t>
            </a:r>
            <a:r>
              <a:rPr lang="en-US" sz="2400" dirty="0" err="1"/>
              <a:t>dw</a:t>
            </a:r>
            <a:r>
              <a:rPr lang="en-US" sz="2400" dirty="0"/>
              <a:t>	?; </a:t>
            </a:r>
            <a:r>
              <a:rPr lang="ru-RU" sz="2400" dirty="0"/>
              <a:t>младшие 16 бит операнда </a:t>
            </a:r>
            <a:r>
              <a:rPr lang="en-US" sz="2400" b="1" i="1" dirty="0"/>
              <a:t>Y</a:t>
            </a:r>
            <a:endParaRPr lang="ru-RU" sz="2400" dirty="0"/>
          </a:p>
          <a:p>
            <a:r>
              <a:rPr lang="en-US" sz="2400" dirty="0" err="1"/>
              <a:t>yhigh</a:t>
            </a:r>
            <a:r>
              <a:rPr lang="ru-RU" sz="2400" dirty="0"/>
              <a:t>	</a:t>
            </a:r>
            <a:r>
              <a:rPr lang="en-US" sz="2400" dirty="0" err="1"/>
              <a:t>dw</a:t>
            </a:r>
            <a:r>
              <a:rPr lang="ru-RU" sz="2400" dirty="0"/>
              <a:t>	</a:t>
            </a:r>
            <a:r>
              <a:rPr lang="en-US" sz="2400" dirty="0"/>
              <a:t>?</a:t>
            </a:r>
            <a:r>
              <a:rPr lang="ru-RU" sz="2400" dirty="0"/>
              <a:t>; старшие 16 бит операнда </a:t>
            </a:r>
            <a:r>
              <a:rPr lang="en-US" sz="2400" b="1" i="1" dirty="0"/>
              <a:t>Y</a:t>
            </a:r>
          </a:p>
          <a:p>
            <a:r>
              <a:rPr lang="en-US" sz="2400" dirty="0"/>
              <a:t>err	db	?;</a:t>
            </a:r>
            <a:r>
              <a:rPr lang="ru-RU" sz="2400" dirty="0"/>
              <a:t>индикатор переполнения, если =0, то его нет, </a:t>
            </a:r>
            <a:r>
              <a:rPr lang="en-US" sz="2400" dirty="0"/>
              <a:t>		  ;</a:t>
            </a:r>
            <a:r>
              <a:rPr lang="ru-RU" sz="2400" dirty="0"/>
              <a:t>иначе есть</a:t>
            </a:r>
            <a:endParaRPr lang="en-US" sz="2400" dirty="0"/>
          </a:p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dseg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ends</a:t>
            </a:r>
          </a:p>
          <a:p>
            <a:endParaRPr lang="ru-RU" sz="800" dirty="0"/>
          </a:p>
          <a:p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	AX, XLOW	</a:t>
            </a:r>
            <a:r>
              <a:rPr lang="ru-RU" sz="2400" dirty="0"/>
              <a:t>; из ОЗУ младшие </a:t>
            </a:r>
            <a:r>
              <a:rPr lang="en-US" sz="2400" dirty="0"/>
              <a:t>16</a:t>
            </a:r>
            <a:r>
              <a:rPr lang="ru-RU" sz="2400" dirty="0"/>
              <a:t> бит </a:t>
            </a:r>
            <a:r>
              <a:rPr lang="en-US" sz="2400" b="1" i="1" dirty="0"/>
              <a:t>X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	BX, XHIGH</a:t>
            </a:r>
            <a:r>
              <a:rPr lang="ru-RU" sz="2400" dirty="0"/>
              <a:t>	 ; из ОЗУ старшие </a:t>
            </a:r>
            <a:r>
              <a:rPr lang="en-US" sz="2400" dirty="0"/>
              <a:t>16</a:t>
            </a:r>
            <a:r>
              <a:rPr lang="ru-RU" sz="2400" dirty="0"/>
              <a:t> бит</a:t>
            </a:r>
            <a:r>
              <a:rPr lang="en-US" sz="2400" dirty="0"/>
              <a:t> </a:t>
            </a:r>
            <a:r>
              <a:rPr lang="en-US" sz="2400" b="1" i="1" dirty="0"/>
              <a:t>X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	CX, YLOW</a:t>
            </a:r>
            <a:r>
              <a:rPr lang="ru-RU" sz="2400" dirty="0"/>
              <a:t>	 ; из ОЗУ младшие </a:t>
            </a:r>
            <a:r>
              <a:rPr lang="en-US" sz="2400" dirty="0"/>
              <a:t>16</a:t>
            </a:r>
            <a:r>
              <a:rPr lang="ru-RU" sz="2400" dirty="0"/>
              <a:t> бит</a:t>
            </a:r>
            <a:r>
              <a:rPr lang="en-US" sz="2400" dirty="0"/>
              <a:t> </a:t>
            </a:r>
            <a:r>
              <a:rPr lang="en-US" sz="2400" b="1" i="1" dirty="0"/>
              <a:t>Y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mov</a:t>
            </a:r>
            <a:r>
              <a:rPr lang="en-US" sz="2400" dirty="0"/>
              <a:t>	DX, YHIGH</a:t>
            </a:r>
            <a:r>
              <a:rPr lang="ru-RU" sz="2400" dirty="0"/>
              <a:t>	 ; из ОЗУ старшие </a:t>
            </a:r>
            <a:r>
              <a:rPr lang="en-US" sz="2400" dirty="0"/>
              <a:t>16</a:t>
            </a:r>
            <a:r>
              <a:rPr lang="ru-RU" sz="2400" dirty="0"/>
              <a:t> бит</a:t>
            </a:r>
            <a:r>
              <a:rPr lang="en-US" sz="2400" dirty="0"/>
              <a:t> </a:t>
            </a:r>
            <a:r>
              <a:rPr lang="en-US" sz="2400" b="1" i="1" dirty="0"/>
              <a:t>Y</a:t>
            </a:r>
          </a:p>
          <a:p>
            <a:r>
              <a:rPr lang="en-US" sz="2400" dirty="0"/>
              <a:t>	ADD	AX, CX</a:t>
            </a:r>
            <a:r>
              <a:rPr lang="ru-RU" sz="2400" dirty="0"/>
              <a:t>	 ; сложение младших </a:t>
            </a:r>
            <a:r>
              <a:rPr lang="en-US" sz="2400" dirty="0"/>
              <a:t>16</a:t>
            </a:r>
            <a:r>
              <a:rPr lang="ru-RU" sz="2400" dirty="0"/>
              <a:t> бит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ADC</a:t>
            </a:r>
            <a:r>
              <a:rPr lang="en-US" sz="2400" dirty="0"/>
              <a:t>	BX, DX	</a:t>
            </a:r>
            <a:r>
              <a:rPr lang="ru-RU" sz="2400" dirty="0"/>
              <a:t> ; сложение старших </a:t>
            </a:r>
            <a:r>
              <a:rPr lang="en-US" sz="2400" dirty="0"/>
              <a:t>16</a:t>
            </a:r>
            <a:r>
              <a:rPr lang="ru-RU" sz="2400" dirty="0"/>
              <a:t> бит</a:t>
            </a:r>
            <a:endParaRPr lang="en-US" sz="2400" dirty="0"/>
          </a:p>
          <a:p>
            <a:r>
              <a:rPr lang="en-US" sz="2400" dirty="0"/>
              <a:t>	JO	err</a:t>
            </a:r>
            <a:endParaRPr lang="ru-RU" sz="2400" dirty="0"/>
          </a:p>
          <a:p>
            <a:r>
              <a:rPr lang="ru-RU" sz="2400" dirty="0"/>
              <a:t>Результат сложения будет в (</a:t>
            </a:r>
            <a:r>
              <a:rPr lang="en-US" sz="2400" dirty="0"/>
              <a:t>BX</a:t>
            </a:r>
            <a:r>
              <a:rPr lang="ru-RU" sz="2400" dirty="0"/>
              <a:t>-старшие</a:t>
            </a:r>
            <a:r>
              <a:rPr lang="en-US" sz="2400" dirty="0"/>
              <a:t>,AX</a:t>
            </a:r>
            <a:r>
              <a:rPr lang="ru-RU" sz="2400" dirty="0"/>
              <a:t>-младшие разряды).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42844" y="3571876"/>
            <a:ext cx="8501122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4282" y="6143644"/>
            <a:ext cx="8501122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51252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13395</TotalTime>
  <Words>272</Words>
  <Application>Microsoft Office PowerPoint</Application>
  <PresentationFormat>Экран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732</cp:revision>
  <cp:lastPrinted>2002-06-14T06:50:34Z</cp:lastPrinted>
  <dcterms:created xsi:type="dcterms:W3CDTF">2000-07-05T10:59:49Z</dcterms:created>
  <dcterms:modified xsi:type="dcterms:W3CDTF">2022-01-29T14:27:10Z</dcterms:modified>
</cp:coreProperties>
</file>