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97" r:id="rId1"/>
  </p:sldMasterIdLst>
  <p:notesMasterIdLst>
    <p:notesMasterId r:id="rId27"/>
  </p:notesMasterIdLst>
  <p:handoutMasterIdLst>
    <p:handoutMasterId r:id="rId28"/>
  </p:handoutMasterIdLst>
  <p:sldIdLst>
    <p:sldId id="499" r:id="rId2"/>
    <p:sldId id="500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</p:sldIdLst>
  <p:sldSz cx="9144000" cy="6858000" type="screen4x3"/>
  <p:notesSz cx="6797675" cy="9926638"/>
  <p:embeddedFontLst>
    <p:embeddedFont>
      <p:font typeface="Tahoma" panose="020B0604030504040204" pitchFamily="34" charset="0"/>
      <p:regular r:id="rId29"/>
      <p:bold r:id="rId30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4396"/>
    <a:srgbClr val="663300"/>
    <a:srgbClr val="7DFBB0"/>
    <a:srgbClr val="8893A0"/>
    <a:srgbClr val="FFD7D7"/>
    <a:srgbClr val="E3FFD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 autoAdjust="0"/>
    <p:restoredTop sz="99583" autoAdjust="0"/>
  </p:normalViewPr>
  <p:slideViewPr>
    <p:cSldViewPr>
      <p:cViewPr varScale="1">
        <p:scale>
          <a:sx n="97" d="100"/>
          <a:sy n="97" d="100"/>
        </p:scale>
        <p:origin x="1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2FDA0C-E23B-4550-A52F-A7BBF16B3E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7334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38AC775-52E8-494B-954C-D3E8A55D4F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200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05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89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131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866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636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561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949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995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744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49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59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427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332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53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899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515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7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8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6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34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191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06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99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4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>
                <a:solidFill>
                  <a:srgbClr val="0070C0"/>
                </a:solidFill>
              </a:rPr>
              <a:t>РИ-2008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704FDE3-4721-44C4-A6DA-2AD8BF7C1E26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-43863" y="2320333"/>
            <a:ext cx="914400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sz="3600" b="1" dirty="0">
                <a:solidFill>
                  <a:srgbClr val="000000"/>
                </a:solidFill>
                <a:latin typeface="Tahoma" pitchFamily="34" charset="0"/>
              </a:rPr>
              <a:t>СЛОЖЕНИЕ/ВЫЧИТАНИЕ</a:t>
            </a:r>
          </a:p>
          <a:p>
            <a:pPr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sz="3600" b="1" dirty="0">
                <a:solidFill>
                  <a:srgbClr val="000000"/>
                </a:solidFill>
                <a:latin typeface="Tahoma" pitchFamily="34" charset="0"/>
              </a:rPr>
              <a:t>ЧИСЕЛ С</a:t>
            </a:r>
            <a:r>
              <a:rPr lang="ru-RU" sz="4000" b="1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ru-RU" sz="5400" dirty="0">
                <a:solidFill>
                  <a:srgbClr val="000000"/>
                </a:solidFill>
                <a:latin typeface="Tahoma" pitchFamily="34" charset="0"/>
              </a:rPr>
              <a:t>ПТ</a:t>
            </a:r>
          </a:p>
        </p:txBody>
      </p:sp>
    </p:spTree>
    <p:extLst>
      <p:ext uri="{BB962C8B-B14F-4D97-AF65-F5344CB8AC3E}">
        <p14:creationId xmlns:p14="http://schemas.microsoft.com/office/powerpoint/2010/main" val="181552141"/>
      </p:ext>
    </p:extLst>
  </p:cSld>
  <p:clrMapOvr>
    <a:masterClrMapping/>
  </p:clrMapOvr>
  <p:transition spd="med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/>
              <a:t>Когда порядки выравнены производится сложение мантисс.</a:t>
            </a:r>
          </a:p>
          <a:p>
            <a:pPr indent="457200"/>
            <a:endParaRPr lang="ru-RU" sz="2800" dirty="0"/>
          </a:p>
          <a:p>
            <a:pPr indent="457200"/>
            <a:r>
              <a:rPr lang="ru-RU" sz="2800" dirty="0"/>
              <a:t>После сложения мантисс процессор проверяет результат на </a:t>
            </a:r>
            <a:r>
              <a:rPr lang="ru-RU" sz="2800" i="1" u="sng" dirty="0"/>
              <a:t>нарушение нормализации</a:t>
            </a:r>
            <a:r>
              <a:rPr lang="ru-RU" sz="2800" dirty="0"/>
              <a:t> (возможны три случая):</a:t>
            </a:r>
          </a:p>
          <a:p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0,1</a:t>
            </a:r>
            <a:r>
              <a:rPr lang="ru-RU" sz="2800" baseline="-25000" dirty="0"/>
              <a:t>(d)</a:t>
            </a:r>
            <a:r>
              <a:rPr lang="ru-RU" sz="2800" dirty="0"/>
              <a:t>≤М</a:t>
            </a:r>
            <a:r>
              <a:rPr lang="en-US" sz="2800" baseline="-25000" dirty="0"/>
              <a:t>Z </a:t>
            </a:r>
            <a:r>
              <a:rPr lang="ru-RU" sz="2800" dirty="0"/>
              <a:t>&lt;1</a:t>
            </a:r>
            <a:r>
              <a:rPr lang="ru-RU" sz="2800" baseline="-25000" dirty="0"/>
              <a:t>(</a:t>
            </a:r>
            <a:r>
              <a:rPr lang="ru-RU" sz="2800" baseline="-25000" dirty="0" err="1"/>
              <a:t>d</a:t>
            </a:r>
            <a:r>
              <a:rPr lang="ru-RU" sz="2800" baseline="-25000" dirty="0"/>
              <a:t>)</a:t>
            </a:r>
            <a:r>
              <a:rPr lang="ru-RU" sz="2800" dirty="0"/>
              <a:t>– нарушения нормализации нет;</a:t>
            </a:r>
            <a:endParaRPr lang="en-US" sz="2800" dirty="0"/>
          </a:p>
          <a:p>
            <a:pPr marL="457200" indent="-457200">
              <a:buAutoNum type="arabicParenR"/>
            </a:pPr>
            <a:endParaRPr lang="ru-RU" sz="2800" dirty="0"/>
          </a:p>
          <a:p>
            <a:r>
              <a:rPr lang="ru-RU" sz="2800" dirty="0"/>
              <a:t>2) М</a:t>
            </a:r>
            <a:r>
              <a:rPr lang="en-US" sz="2800" baseline="-25000" dirty="0"/>
              <a:t>Z</a:t>
            </a:r>
            <a:r>
              <a:rPr lang="ru-RU" sz="2800" dirty="0"/>
              <a:t>≥1 – нарушение нормализации влево, т.е. мантисса не поместилась в разрядную сетку (способы обнаружения нарушения нормализации влево такие же, как и способы обнаружения переполнения при сложении чисел с ФТ).</a:t>
            </a:r>
          </a:p>
          <a:p>
            <a:pPr indent="457200"/>
            <a:r>
              <a:rPr lang="ru-RU" sz="2800" dirty="0"/>
              <a:t>В этом случае выполняется операция нормализации вправо. </a:t>
            </a:r>
          </a:p>
        </p:txBody>
      </p:sp>
    </p:spTree>
    <p:extLst>
      <p:ext uri="{BB962C8B-B14F-4D97-AF65-F5344CB8AC3E}">
        <p14:creationId xmlns:p14="http://schemas.microsoft.com/office/powerpoint/2010/main" val="729977255"/>
      </p:ext>
    </p:extLst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i="1" u="sng" dirty="0"/>
              <a:t>Операция нормализации вправо: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Мантисса суммы арифметически сдвигается вправо на один разряд, а </a:t>
            </a:r>
            <a:r>
              <a:rPr lang="ru-RU" sz="2800" dirty="0">
                <a:solidFill>
                  <a:srgbClr val="FF0000"/>
                </a:solidFill>
              </a:rPr>
              <a:t>порядок увеличивается</a:t>
            </a:r>
            <a:r>
              <a:rPr lang="ru-RU" sz="2800" dirty="0"/>
              <a:t> на 1.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/>
              <a:t>После сдвига процессор проверяет, не превышает ли порядок суммы максимально допустимый. Если такая ситуация возникла, процессор фиксирует переполнение при сложении чисел с плавающей точкой.</a:t>
            </a:r>
          </a:p>
          <a:p>
            <a:endParaRPr lang="ru-RU" sz="2800" dirty="0"/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2141676" y="1358724"/>
            <a:ext cx="3420456" cy="99013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25146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/>
              <a:t>3) М</a:t>
            </a:r>
            <a:r>
              <a:rPr lang="en-US" sz="2800" baseline="-25000" dirty="0"/>
              <a:t>z</a:t>
            </a:r>
            <a:r>
              <a:rPr lang="ru-RU" sz="2800" dirty="0"/>
              <a:t>&lt;0,1</a:t>
            </a:r>
            <a:r>
              <a:rPr lang="ru-RU" sz="2800" baseline="-25000" dirty="0"/>
              <a:t>(</a:t>
            </a:r>
            <a:r>
              <a:rPr lang="en-US" sz="2800" baseline="-25000" dirty="0"/>
              <a:t>d</a:t>
            </a:r>
            <a:r>
              <a:rPr lang="ru-RU" sz="2800" baseline="-25000" dirty="0"/>
              <a:t>)</a:t>
            </a:r>
            <a:r>
              <a:rPr lang="ru-RU" sz="2800" dirty="0"/>
              <a:t> – нарушение нормализации вправо, т.е. старший разряд мантиссы равен 0.</a:t>
            </a:r>
            <a:endParaRPr lang="en-US" sz="2800" dirty="0"/>
          </a:p>
          <a:p>
            <a:pPr indent="457200"/>
            <a:r>
              <a:rPr lang="ru-RU" sz="2800" dirty="0"/>
              <a:t>В этом случае процессор в цикле применяет операцию нормализации влево.</a:t>
            </a:r>
            <a:endParaRPr lang="en-US" sz="2800" dirty="0"/>
          </a:p>
          <a:p>
            <a:pPr indent="457200"/>
            <a:r>
              <a:rPr lang="ru-RU" sz="2800" i="1" u="sng" dirty="0"/>
              <a:t>Операция нормализации влево:</a:t>
            </a:r>
          </a:p>
          <a:p>
            <a:pPr indent="457200"/>
            <a:endParaRPr lang="en-US" sz="2800" dirty="0"/>
          </a:p>
          <a:p>
            <a:pPr indent="457200">
              <a:buFont typeface="Wingdings" pitchFamily="2" charset="2"/>
              <a:buChar char="Ø"/>
            </a:pPr>
            <a:r>
              <a:rPr lang="ru-RU" sz="2800" dirty="0"/>
              <a:t>мантисса суммы арифметически сдвигается влево,</a:t>
            </a:r>
            <a:endParaRPr lang="en-US" sz="2800" dirty="0"/>
          </a:p>
          <a:p>
            <a:pPr indent="457200">
              <a:buFont typeface="Wingdings" pitchFamily="2" charset="2"/>
              <a:buChar char="Ø"/>
            </a:pPr>
            <a:endParaRPr lang="en-US" sz="2800" dirty="0"/>
          </a:p>
          <a:p>
            <a:pPr indent="457200">
              <a:buFont typeface="Wingdings" pitchFamily="2" charset="2"/>
              <a:buChar char="Ø"/>
            </a:pPr>
            <a:r>
              <a:rPr lang="ru-RU" sz="2800" dirty="0"/>
              <a:t>порядок уменьшается на 1,</a:t>
            </a:r>
            <a:endParaRPr lang="en-US" sz="2800" dirty="0"/>
          </a:p>
          <a:p>
            <a:pPr indent="457200">
              <a:buFont typeface="Wingdings" pitchFamily="2" charset="2"/>
              <a:buChar char="Ø"/>
            </a:pPr>
            <a:endParaRPr lang="en-US" sz="2800" dirty="0"/>
          </a:p>
          <a:p>
            <a:pPr indent="457200">
              <a:buFont typeface="Wingdings" pitchFamily="2" charset="2"/>
              <a:buChar char="Ø"/>
            </a:pPr>
            <a:r>
              <a:rPr lang="ru-RU" sz="2800" dirty="0"/>
              <a:t>эти действия повторяется до тех пор, пока не выполнится условие 0,</a:t>
            </a:r>
            <a:r>
              <a:rPr lang="en-US" sz="2800" dirty="0"/>
              <a:t>1</a:t>
            </a:r>
            <a:r>
              <a:rPr lang="ru-RU" sz="2800" baseline="-25000" dirty="0"/>
              <a:t>(</a:t>
            </a:r>
            <a:r>
              <a:rPr lang="en-US" sz="2800" baseline="-25000" dirty="0"/>
              <a:t>d</a:t>
            </a:r>
            <a:r>
              <a:rPr lang="ru-RU" sz="2800" baseline="-25000" dirty="0"/>
              <a:t>)</a:t>
            </a:r>
            <a:r>
              <a:rPr lang="ru-RU" sz="2800" dirty="0"/>
              <a:t>≤М</a:t>
            </a:r>
            <a:r>
              <a:rPr lang="en-US" sz="2800" baseline="-25000" dirty="0"/>
              <a:t>z</a:t>
            </a:r>
            <a:r>
              <a:rPr lang="ru-RU" sz="2800" dirty="0"/>
              <a:t>&lt;1</a:t>
            </a:r>
            <a:r>
              <a:rPr lang="ru-RU" sz="2800" baseline="-25000" dirty="0"/>
              <a:t>(</a:t>
            </a:r>
            <a:r>
              <a:rPr lang="en-US" sz="2800" baseline="-25000" dirty="0"/>
              <a:t>d</a:t>
            </a:r>
            <a:r>
              <a:rPr lang="ru-RU" sz="2800" baseline="-25000" dirty="0"/>
              <a:t>)</a:t>
            </a:r>
            <a:r>
              <a:rPr lang="ru-RU" sz="2800" dirty="0"/>
              <a:t>, т.е. в старшем бите мантиссы будет "1".</a:t>
            </a:r>
            <a:endParaRPr lang="en-US" sz="2800" dirty="0"/>
          </a:p>
          <a:p>
            <a:pPr indent="4572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393689"/>
      </p:ext>
    </p:ext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/>
              <a:t>При этом процессор проверяет, не оказался ли Р</a:t>
            </a:r>
            <a:r>
              <a:rPr lang="en-US" sz="2800" baseline="-25000" dirty="0"/>
              <a:t>Z</a:t>
            </a:r>
            <a:r>
              <a:rPr lang="ru-RU" sz="2800" dirty="0"/>
              <a:t>&lt;</a:t>
            </a:r>
            <a:r>
              <a:rPr lang="en-US" sz="2800" dirty="0" err="1"/>
              <a:t>P</a:t>
            </a:r>
            <a:r>
              <a:rPr lang="en-US" sz="2800" baseline="-25000" dirty="0" err="1"/>
              <a:t>min</a:t>
            </a:r>
            <a:r>
              <a:rPr lang="ru-RU" sz="2800" dirty="0"/>
              <a:t>.</a:t>
            </a:r>
            <a:endParaRPr lang="en-US" sz="2800" dirty="0"/>
          </a:p>
          <a:p>
            <a:pPr indent="457200"/>
            <a:endParaRPr lang="en-US" sz="2800" dirty="0"/>
          </a:p>
          <a:p>
            <a:pPr indent="457200"/>
            <a:r>
              <a:rPr lang="ru-RU" sz="2800" dirty="0"/>
              <a:t>Если получается, что Р</a:t>
            </a:r>
            <a:r>
              <a:rPr lang="en-US" sz="2800" baseline="-25000" dirty="0"/>
              <a:t>z</a:t>
            </a:r>
            <a:r>
              <a:rPr lang="ru-RU" sz="2800" dirty="0"/>
              <a:t>&lt;</a:t>
            </a:r>
            <a:r>
              <a:rPr lang="en-US" sz="2800" dirty="0" err="1"/>
              <a:t>P</a:t>
            </a:r>
            <a:r>
              <a:rPr lang="en-US" sz="2800" baseline="-25000" dirty="0" err="1"/>
              <a:t>min</a:t>
            </a:r>
            <a:r>
              <a:rPr lang="ru-RU" sz="2800" dirty="0"/>
              <a:t>, то возникает исключительная ситуация – «потеря значимости».</a:t>
            </a:r>
            <a:endParaRPr lang="en-US" sz="2800" dirty="0"/>
          </a:p>
          <a:p>
            <a:pPr indent="457200"/>
            <a:endParaRPr lang="en-US" sz="2800" dirty="0"/>
          </a:p>
          <a:p>
            <a:pPr indent="457200"/>
            <a:r>
              <a:rPr lang="ru-RU" sz="2800" dirty="0"/>
              <a:t>В этом случае в некоторых процессорах результат принимается равным 0, а в других возникает исключительный случай «потеря значимости».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5413061"/>
      </p:ext>
    </p:ext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797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400" dirty="0"/>
              <a:t>Рассмотрим детально алгоритм сложения (вычитания) с плавающей точкой в формате КВ, входными данными для которого являются операнды X и Y, хранящиеся в оперативной памяти в формате КВ.</a:t>
            </a:r>
          </a:p>
          <a:p>
            <a:pPr indent="457200"/>
            <a:endParaRPr lang="ru-RU" sz="800" dirty="0"/>
          </a:p>
          <a:p>
            <a:pPr lvl="0" indent="-457200">
              <a:buFont typeface="+mj-lt"/>
              <a:buAutoNum type="arabicPeriod"/>
            </a:pPr>
            <a:r>
              <a:rPr lang="ru-RU" sz="2400" dirty="0"/>
              <a:t>Извлекаются операнды из ОП и размещаются в процессоре с плавающей точкой в формате ВВ (из-за сложности структурной схемы ОА такого процессора она здесь не приводится – будет рассмотрена в других дисциплинах). </a:t>
            </a:r>
            <a:r>
              <a:rPr lang="ru-RU" sz="2400" u="sng" dirty="0"/>
              <a:t>Порядок и мантисса</a:t>
            </a:r>
            <a:r>
              <a:rPr lang="ru-RU" sz="2400" dirty="0"/>
              <a:t> каждого операнда записываются в </a:t>
            </a:r>
            <a:r>
              <a:rPr lang="ru-RU" sz="2400" u="sng" dirty="0"/>
              <a:t>отдельные регистры </a:t>
            </a:r>
            <a:r>
              <a:rPr lang="ru-RU" sz="2400" dirty="0"/>
              <a:t>(регистр порядка, регистр мантисс). При извлечении операнда из ОП </a:t>
            </a:r>
            <a:r>
              <a:rPr lang="ru-RU" sz="2400" i="1" u="sng" dirty="0"/>
              <a:t>восстанавливается скрытый бит мантиссы</a:t>
            </a:r>
            <a:r>
              <a:rPr lang="ru-RU" sz="2400" dirty="0"/>
              <a:t>. Условно  на лекциях и лабораторных работах ограничим разрядность регистра мантиссы 17 битами, включая знак.</a:t>
            </a:r>
          </a:p>
          <a:p>
            <a:pPr lvl="0"/>
            <a:endParaRPr lang="en-US" sz="2400" dirty="0"/>
          </a:p>
          <a:p>
            <a:pPr indent="-457200">
              <a:buFont typeface="+mj-lt"/>
              <a:buAutoNum type="arabicPeriod" startAt="2"/>
            </a:pPr>
            <a:r>
              <a:rPr lang="ru-RU" sz="2400" dirty="0"/>
              <a:t>С использованием арифметики целых чисел с ФТ определяется разность порядков первого и второго операндов (</a:t>
            </a:r>
            <a:r>
              <a:rPr lang="ru-RU" sz="2400" dirty="0" err="1"/>
              <a:t>Р</a:t>
            </a:r>
            <a:r>
              <a:rPr lang="ru-RU" sz="2400" baseline="-25000" dirty="0" err="1"/>
              <a:t>х</a:t>
            </a:r>
            <a:r>
              <a:rPr lang="ru-RU" sz="2400" dirty="0"/>
              <a:t> – </a:t>
            </a:r>
            <a:r>
              <a:rPr lang="ru-RU" sz="2400" dirty="0" err="1"/>
              <a:t>Р</a:t>
            </a:r>
            <a:r>
              <a:rPr lang="ru-RU" sz="2400" baseline="-25000" dirty="0" err="1"/>
              <a:t>у</a:t>
            </a:r>
            <a:r>
              <a:rPr lang="ru-RU" sz="2400" dirty="0"/>
              <a:t>).</a:t>
            </a:r>
          </a:p>
          <a:p>
            <a:pPr lvl="0" indent="-457200">
              <a:buFont typeface="+mj-lt"/>
              <a:buAutoNum type="arabicPeriod" startAt="2"/>
            </a:pP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2795480"/>
      </p:ext>
    </p:extLst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indent="-457200">
              <a:buFont typeface="+mj-lt"/>
              <a:buAutoNum type="arabicPeriod" startAt="3"/>
            </a:pPr>
            <a:endParaRPr lang="ru-RU" sz="2400" dirty="0"/>
          </a:p>
          <a:p>
            <a:pPr lvl="0" indent="-457200">
              <a:buFont typeface="+mj-lt"/>
              <a:buAutoNum type="arabicPeriod" startAt="3"/>
            </a:pPr>
            <a:r>
              <a:rPr lang="ru-RU" sz="2400" dirty="0"/>
              <a:t>С учетом разности порядков выполняется </a:t>
            </a:r>
            <a:r>
              <a:rPr lang="ru-RU" sz="2400" dirty="0" err="1"/>
              <a:t>денормализация</a:t>
            </a:r>
            <a:r>
              <a:rPr lang="ru-RU" sz="2400" dirty="0"/>
              <a:t> одного из операндов так, чтобы порядки чисел были равны (выравнивание порядков).</a:t>
            </a:r>
          </a:p>
          <a:p>
            <a:pPr lvl="0" indent="-457200">
              <a:buFont typeface="+mj-lt"/>
              <a:buAutoNum type="arabicPeriod" startAt="3"/>
            </a:pPr>
            <a:endParaRPr lang="ru-RU" sz="2400" dirty="0"/>
          </a:p>
          <a:p>
            <a:pPr lvl="0" indent="-457200">
              <a:buFont typeface="+mj-lt"/>
              <a:buAutoNum type="arabicPeriod" startAt="3"/>
            </a:pPr>
            <a:r>
              <a:rPr lang="ru-RU" sz="2400" dirty="0"/>
              <a:t>Переводятся мантиссы из прямого кода в дополнительный код. С использованием арифметики дробных чисел с ФТ выполняется сложение мантисс.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1605456"/>
      </p:ext>
    </p:extLst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indent="-457200">
              <a:buFont typeface="+mj-lt"/>
              <a:buAutoNum type="arabicPeriod" startAt="3"/>
            </a:pPr>
            <a:endParaRPr lang="ru-RU" sz="2400" dirty="0"/>
          </a:p>
          <a:p>
            <a:pPr lvl="0" indent="-457200">
              <a:buFont typeface="+mj-lt"/>
              <a:buAutoNum type="arabicPeriod" startAt="5"/>
            </a:pPr>
            <a:r>
              <a:rPr lang="ru-RU" sz="2400" dirty="0"/>
              <a:t>Определяется нарушение нормализации влево или вправо. Если нарушение есть – выполняется соответствующая операция нормализации.</a:t>
            </a:r>
          </a:p>
          <a:p>
            <a:pPr lvl="0" indent="457200"/>
            <a:r>
              <a:rPr lang="ru-RU" sz="2400" dirty="0"/>
              <a:t>Проверяется превышение максимально допустимого порядка, и если оно есть, то фиксируется переполнение. </a:t>
            </a:r>
          </a:p>
          <a:p>
            <a:pPr lvl="0" indent="457200"/>
            <a:r>
              <a:rPr lang="ru-RU" sz="2400" dirty="0"/>
              <a:t>Проверяется достижение порядком величины меньше минимально допустимой, и если оно есть, то фиксируется потеря значимости.</a:t>
            </a:r>
          </a:p>
          <a:p>
            <a:pPr lvl="0" indent="457200"/>
            <a:r>
              <a:rPr lang="ru-RU" sz="2400" dirty="0"/>
              <a:t>Если порядок в пределах допустимого мантисса суммы переводится в прямой код.</a:t>
            </a:r>
          </a:p>
          <a:p>
            <a:pPr lvl="0" indent="457200"/>
            <a:r>
              <a:rPr lang="ru-RU" sz="2400" dirty="0"/>
              <a:t> </a:t>
            </a:r>
          </a:p>
          <a:p>
            <a:pPr lvl="0" indent="-457200">
              <a:buFont typeface="+mj-lt"/>
              <a:buAutoNum type="arabicPeriod" startAt="6"/>
            </a:pPr>
            <a:r>
              <a:rPr lang="ru-RU" sz="2400" dirty="0"/>
              <a:t>Полученный результат записывается в ОП в формате КВ </a:t>
            </a:r>
            <a:br>
              <a:rPr lang="ru-RU" sz="2400" dirty="0"/>
            </a:br>
            <a:r>
              <a:rPr lang="ru-RU" sz="2400" dirty="0"/>
              <a:t>(со скрытием бита мантиссы и объединением содержимого регистра порядка и регистра мантиссы).</a:t>
            </a:r>
          </a:p>
          <a:p>
            <a:pPr lvl="0" indent="-457200">
              <a:buFont typeface="+mj-lt"/>
              <a:buAutoNum type="arabicPeriod"/>
            </a:pPr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7792451"/>
      </p:ext>
    </p:extLst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Рассмотрим примеры.</a:t>
            </a:r>
          </a:p>
          <a:p>
            <a:r>
              <a:rPr lang="ru-RU" sz="2400" dirty="0"/>
              <a:t>Выполнить операции сложения и вычитания над операндами X и Y.</a:t>
            </a:r>
          </a:p>
          <a:p>
            <a:r>
              <a:rPr lang="ru-RU" sz="2400" u="sng" dirty="0"/>
              <a:t>Пример</a:t>
            </a:r>
            <a:r>
              <a:rPr lang="ru-RU" sz="2400" dirty="0"/>
              <a:t> X+Y,</a:t>
            </a:r>
          </a:p>
          <a:p>
            <a:r>
              <a:rPr lang="ru-RU" sz="2400" dirty="0"/>
              <a:t>где </a:t>
            </a:r>
            <a:r>
              <a:rPr lang="en-US" sz="2400" dirty="0"/>
              <a:t>X</a:t>
            </a:r>
            <a:r>
              <a:rPr lang="ru-RU" sz="2400" dirty="0"/>
              <a:t>=24</a:t>
            </a:r>
            <a:r>
              <a:rPr lang="ru-RU" sz="2400" baseline="-25000" dirty="0"/>
              <a:t>(8)</a:t>
            </a:r>
            <a:r>
              <a:rPr lang="ru-RU" sz="2400" dirty="0"/>
              <a:t>, </a:t>
            </a:r>
            <a:r>
              <a:rPr lang="en-US" sz="2400" dirty="0"/>
              <a:t>Y</a:t>
            </a:r>
            <a:r>
              <a:rPr lang="ru-RU" sz="2400" dirty="0"/>
              <a:t>= – 65</a:t>
            </a:r>
            <a:r>
              <a:rPr lang="ru-RU" sz="2400" baseline="-25000" dirty="0"/>
              <a:t>(8). </a:t>
            </a:r>
            <a:r>
              <a:rPr lang="ru-RU" sz="2400" dirty="0"/>
              <a:t>Представим эти операнды </a:t>
            </a:r>
            <a:br>
              <a:rPr lang="ru-RU" sz="2400" dirty="0"/>
            </a:br>
            <a:r>
              <a:rPr lang="ru-RU" sz="2400" dirty="0"/>
              <a:t>в формате КВ, в том виде, в котором они хранятся в ОП.</a:t>
            </a:r>
          </a:p>
          <a:p>
            <a:r>
              <a:rPr lang="en-US" sz="2400" dirty="0"/>
              <a:t>X</a:t>
            </a:r>
            <a:r>
              <a:rPr lang="ru-RU" sz="2400" dirty="0"/>
              <a:t>=24</a:t>
            </a:r>
            <a:r>
              <a:rPr lang="ru-RU" sz="2400" baseline="-25000" dirty="0"/>
              <a:t>(8)</a:t>
            </a:r>
            <a:r>
              <a:rPr lang="ru-RU" sz="2400" dirty="0"/>
              <a:t>=10100</a:t>
            </a:r>
            <a:r>
              <a:rPr lang="ru-RU" sz="2400" baseline="-25000" dirty="0"/>
              <a:t>(2)</a:t>
            </a:r>
            <a:r>
              <a:rPr lang="ru-RU" sz="2400" dirty="0"/>
              <a:t>=1,0100*10</a:t>
            </a:r>
            <a:r>
              <a:rPr lang="ru-RU" sz="2400" baseline="30000" dirty="0"/>
              <a:t>100</a:t>
            </a:r>
            <a:r>
              <a:rPr lang="ru-RU" sz="2400" dirty="0"/>
              <a:t>. Тогда с учетом скрытия старшего бита мантиссы получаем: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-1" y="3286124"/>
          <a:ext cx="9144001" cy="1090000"/>
        </p:xfrm>
        <a:graphic>
          <a:graphicData uri="http://schemas.openxmlformats.org/drawingml/2006/table">
            <a:tbl>
              <a:tblPr/>
              <a:tblGrid>
                <a:gridCol w="632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700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43231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54007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X=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92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</a:rPr>
                        <a:t>байт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</a:rPr>
                        <a:t>байт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</a:rPr>
                        <a:t>байт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</a:rPr>
                        <a:t>байт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4585369"/>
            <a:ext cx="90059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– 65</a:t>
            </a:r>
            <a:r>
              <a:rPr kumimoji="0" lang="ru-RU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(8)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– 110101</a:t>
            </a:r>
            <a:r>
              <a:rPr kumimoji="0" lang="ru-RU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(2)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– 1,10101*10</a:t>
            </a:r>
            <a:r>
              <a:rPr kumimoji="0" lang="ru-RU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101</a:t>
            </a:r>
            <a:r>
              <a:rPr kumimoji="0" 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Тогда с учетом скрытия старшего бита мантиссы получаем: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285684" y="5572140"/>
          <a:ext cx="8858316" cy="1145079"/>
        </p:xfrm>
        <a:graphic>
          <a:graphicData uri="http://schemas.openxmlformats.org/drawingml/2006/table">
            <a:tbl>
              <a:tblPr/>
              <a:tblGrid>
                <a:gridCol w="342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54007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Y=</a:t>
                      </a:r>
                      <a:endParaRPr lang="ru-RU" sz="2000" b="1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ru-RU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00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</a:rPr>
                        <a:t>байт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</a:rPr>
                        <a:t>байт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</a:rPr>
                        <a:t>байт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</a:rPr>
                        <a:t>байт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3071810"/>
            <a:ext cx="4929190" cy="37861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214942" y="3143248"/>
            <a:ext cx="3786214" cy="350046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4929190" y="3429000"/>
            <a:ext cx="3643338" cy="264320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06466"/>
      </p:ext>
    </p:extLst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Рассмотрим выполнение алгоритма сложения по шагам.</a:t>
            </a:r>
          </a:p>
          <a:p>
            <a:r>
              <a:rPr lang="ru-RU" sz="2400" dirty="0"/>
              <a:t>Шаг 1. Операнды извлекаются из ОП (с восстановлением скрытого бита) и помещаются в ОА в регистры мантисс и порядков (здесь разрядность регистра мантисс равна 25, но в лабораторных работах можно ограничить до 17 бит):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16883" y="2168832"/>
          <a:ext cx="4555118" cy="540072"/>
        </p:xfrm>
        <a:graphic>
          <a:graphicData uri="http://schemas.openxmlformats.org/drawingml/2006/table">
            <a:tbl>
              <a:tblPr/>
              <a:tblGrid>
                <a:gridCol w="89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4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007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РП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0" y="2978940"/>
          <a:ext cx="3941916" cy="630084"/>
        </p:xfrm>
        <a:graphic>
          <a:graphicData uri="http://schemas.openxmlformats.org/drawingml/2006/table">
            <a:tbl>
              <a:tblPr/>
              <a:tblGrid>
                <a:gridCol w="115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008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РМ</a:t>
                      </a:r>
                      <a:r>
                        <a:rPr lang="en-US" sz="2400" b="1" kern="1200" baseline="-25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2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kern="12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/>
          </p:nvPr>
        </p:nvGraphicFramePr>
        <p:xfrm>
          <a:off x="41576" y="5049216"/>
          <a:ext cx="4031928" cy="630084"/>
        </p:xfrm>
        <a:graphic>
          <a:graphicData uri="http://schemas.openxmlformats.org/drawingml/2006/table">
            <a:tbl>
              <a:tblPr/>
              <a:tblGrid>
                <a:gridCol w="88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0084"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РМ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-21532" y="4149096"/>
          <a:ext cx="4555118" cy="540072"/>
        </p:xfrm>
        <a:graphic>
          <a:graphicData uri="http://schemas.openxmlformats.org/drawingml/2006/table">
            <a:tbl>
              <a:tblPr/>
              <a:tblGrid>
                <a:gridCol w="89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4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007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РП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863401"/>
      </p:ext>
    </p:extLst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/>
              <a:t>Шаг 2.</a:t>
            </a:r>
            <a:r>
              <a:rPr lang="ru-RU" sz="2800" b="1" dirty="0"/>
              <a:t> </a:t>
            </a:r>
            <a:r>
              <a:rPr lang="ru-RU" sz="2800" dirty="0"/>
              <a:t>Определяется разность порядков</a:t>
            </a:r>
            <a:endParaRPr lang="en-US" sz="2800" dirty="0"/>
          </a:p>
          <a:p>
            <a:r>
              <a:rPr lang="ru-RU" sz="2800" dirty="0"/>
              <a:t>[РП</a:t>
            </a:r>
            <a:r>
              <a:rPr lang="en-US" sz="2800" baseline="-25000" dirty="0"/>
              <a:t>X</a:t>
            </a:r>
            <a:r>
              <a:rPr lang="ru-RU" sz="2800" dirty="0"/>
              <a:t>+( – РП</a:t>
            </a:r>
            <a:r>
              <a:rPr lang="en-US" sz="2800" baseline="-25000" dirty="0"/>
              <a:t>Y</a:t>
            </a:r>
            <a:r>
              <a:rPr lang="ru-RU" sz="2800" dirty="0"/>
              <a:t>)]</a:t>
            </a:r>
            <a:r>
              <a:rPr lang="en-US" sz="2800" baseline="-25000" dirty="0"/>
              <a:t>2</a:t>
            </a:r>
            <a:r>
              <a:rPr lang="ru-RU" sz="2800" dirty="0"/>
              <a:t>:</a:t>
            </a:r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0" y="2798916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/>
              <a:t>Так как разность отрицательная, нужно выровнять порядок первого операнда до порядка второго. Разность записывается в счетчик разности порядков: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38656" y="1088688"/>
          <a:ext cx="7593748" cy="1097280"/>
        </p:xfrm>
        <a:graphic>
          <a:graphicData uri="http://schemas.openxmlformats.org/drawingml/2006/table">
            <a:tbl>
              <a:tblPr/>
              <a:tblGrid>
                <a:gridCol w="231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4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400" b="1" dirty="0" err="1">
                          <a:latin typeface="Times New Roman"/>
                          <a:ea typeface="Times New Roman"/>
                          <a:cs typeface="Times New Roman"/>
                        </a:rPr>
                        <a:t>РП</a:t>
                      </a:r>
                      <a:r>
                        <a:rPr lang="ru-RU" sz="24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ru-RU" sz="2400" b="1" dirty="0" err="1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(– РП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)=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          +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8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400" b="1" dirty="0" err="1">
                          <a:latin typeface="Times New Roman"/>
                          <a:ea typeface="Times New Roman"/>
                          <a:cs typeface="Times New Roman"/>
                        </a:rPr>
                        <a:t>РП</a:t>
                      </a:r>
                      <a:r>
                        <a:rPr lang="ru-RU" sz="24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+(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 – РП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71400" y="4329120"/>
          <a:ext cx="4050539" cy="540072"/>
        </p:xfrm>
        <a:graphic>
          <a:graphicData uri="http://schemas.openxmlformats.org/drawingml/2006/table">
            <a:tbl>
              <a:tblPr/>
              <a:tblGrid>
                <a:gridCol w="947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9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007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СЧ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Прямая со стрелкой 2"/>
          <p:cNvCxnSpPr/>
          <p:nvPr/>
        </p:nvCxnSpPr>
        <p:spPr>
          <a:xfrm flipH="1" flipV="1">
            <a:off x="2771760" y="2168832"/>
            <a:ext cx="1260168" cy="81010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322002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/>
              <a:t>Вначале рассмотрим сложение чисел в экспоненциальной (показательной) форме в десятичной системе счисления.</a:t>
            </a:r>
            <a:endParaRPr lang="en-US" sz="2800" dirty="0"/>
          </a:p>
          <a:p>
            <a:pPr indent="457200"/>
            <a:endParaRPr lang="ru-RU" sz="2800" dirty="0"/>
          </a:p>
          <a:p>
            <a:r>
              <a:rPr lang="ru-RU" sz="2800" dirty="0"/>
              <a:t>Сложить Х+У, где</a:t>
            </a:r>
            <a:endParaRPr lang="en-US" sz="2800" dirty="0"/>
          </a:p>
          <a:p>
            <a:r>
              <a:rPr lang="ru-RU" sz="2800" dirty="0"/>
              <a:t> Х=20</a:t>
            </a:r>
            <a:r>
              <a:rPr lang="en-US" sz="2800" dirty="0"/>
              <a:t>00000</a:t>
            </a:r>
            <a:r>
              <a:rPr lang="ru-RU" sz="2800" dirty="0"/>
              <a:t>,</a:t>
            </a:r>
            <a:endParaRPr lang="en-US" sz="2800" dirty="0"/>
          </a:p>
          <a:p>
            <a:r>
              <a:rPr lang="ru-RU" sz="2800" dirty="0"/>
              <a:t> У=15</a:t>
            </a:r>
            <a:r>
              <a:rPr lang="en-US" sz="2800" dirty="0"/>
              <a:t>00</a:t>
            </a:r>
            <a:endParaRPr lang="ru-RU" sz="2800" dirty="0"/>
          </a:p>
          <a:p>
            <a:r>
              <a:rPr lang="en-US" sz="2800" dirty="0"/>
              <a:t> </a:t>
            </a:r>
            <a:r>
              <a:rPr lang="ru-RU" sz="2800" dirty="0"/>
              <a:t>Х</a:t>
            </a:r>
            <a:r>
              <a:rPr lang="en-US" sz="2800" dirty="0"/>
              <a:t>+Y</a:t>
            </a:r>
            <a:r>
              <a:rPr lang="ru-RU" sz="2800" dirty="0"/>
              <a:t>=20</a:t>
            </a:r>
            <a:r>
              <a:rPr lang="en-US" sz="2800" dirty="0"/>
              <a:t>00000+1500</a:t>
            </a:r>
            <a:r>
              <a:rPr lang="ru-RU" sz="2800" dirty="0"/>
              <a:t>=200</a:t>
            </a:r>
            <a:r>
              <a:rPr lang="en-US" sz="2800" dirty="0"/>
              <a:t>1500</a:t>
            </a:r>
            <a:r>
              <a:rPr lang="ru-RU" sz="2800" dirty="0"/>
              <a:t> -</a:t>
            </a:r>
          </a:p>
          <a:p>
            <a:endParaRPr lang="ru-RU" sz="2800" dirty="0"/>
          </a:p>
          <a:p>
            <a:r>
              <a:rPr lang="ru-RU" sz="2800" dirty="0"/>
              <a:t>Как сложить эти числа если они будут представлены в экспоненциальной форме?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429256" y="3071810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обычное сложение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678611704"/>
      </p:ext>
    </p:extLst>
  </p:cSld>
  <p:clrMapOvr>
    <a:masterClrMapping/>
  </p:clrMapOvr>
  <p:transition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-30777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Шаг 3. </a:t>
            </a:r>
            <a:r>
              <a:rPr lang="ru-RU" sz="2800" dirty="0" err="1"/>
              <a:t>Денормализация</a:t>
            </a:r>
            <a:r>
              <a:rPr lang="ru-RU" sz="2800" dirty="0"/>
              <a:t> первого операнда.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25325" y="519524"/>
          <a:ext cx="4579403" cy="749187"/>
        </p:xfrm>
        <a:graphic>
          <a:graphicData uri="http://schemas.openxmlformats.org/drawingml/2006/table">
            <a:tbl>
              <a:tblPr/>
              <a:tblGrid>
                <a:gridCol w="201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5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45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45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45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49187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AR(РМ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,1)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-29341" y="1538748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/>
              <a:t>Так как разность порядков отрицательная, то после сдвига значение счетчика разности порядков увеличивается на 1 </a:t>
            </a:r>
            <a:r>
              <a:rPr lang="en-US" sz="2800" dirty="0"/>
              <a:t>(</a:t>
            </a:r>
            <a:r>
              <a:rPr lang="ru-RU" sz="2800" dirty="0"/>
              <a:t>в противном случае его значение уменьшалось бы на 1</a:t>
            </a:r>
            <a:r>
              <a:rPr lang="en-US" sz="2800" dirty="0"/>
              <a:t>)</a:t>
            </a:r>
            <a:r>
              <a:rPr lang="ru-RU" sz="2800" dirty="0"/>
              <a:t>.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/>
          </p:nvPr>
        </p:nvGraphicFramePr>
        <p:xfrm>
          <a:off x="12310" y="3519012"/>
          <a:ext cx="6449941" cy="1097280"/>
        </p:xfrm>
        <a:graphic>
          <a:graphicData uri="http://schemas.openxmlformats.org/drawingml/2006/table">
            <a:tbl>
              <a:tblPr/>
              <a:tblGrid>
                <a:gridCol w="120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04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СЧ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44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СЧ=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0" y="4959204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Так как счетчик равен 0, порядки операндов выравнены</a:t>
            </a:r>
          </a:p>
        </p:txBody>
      </p:sp>
    </p:spTree>
    <p:extLst>
      <p:ext uri="{BB962C8B-B14F-4D97-AF65-F5344CB8AC3E}">
        <p14:creationId xmlns:p14="http://schemas.microsoft.com/office/powerpoint/2010/main" val="3285091464"/>
      </p:ext>
    </p:extLst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/>
              <a:t>Шаг 4. Перевод мантисс в дополнительный код и их сложение:</a:t>
            </a: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-7493" y="3033533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SF=1; OF=0</a:t>
            </a:r>
            <a:r>
              <a:rPr lang="ru-RU" sz="2800" dirty="0"/>
              <a:t> (нет переполнения при сложении мантисс)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Шаг 5. Так как старший числовой разряд мантиссы значащий – нет нарушения нормализации вправо. Перевод мантиссы суммы М</a:t>
            </a:r>
            <a:r>
              <a:rPr lang="en-US" sz="2800" baseline="-25000" dirty="0"/>
              <a:t>Z</a:t>
            </a:r>
            <a:r>
              <a:rPr lang="en-US" sz="2800" dirty="0"/>
              <a:t> </a:t>
            </a:r>
            <a:r>
              <a:rPr lang="ru-RU" sz="2800" dirty="0"/>
              <a:t> в прямой код: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-7503" y="919181"/>
          <a:ext cx="3979472" cy="2070276"/>
        </p:xfrm>
        <a:graphic>
          <a:graphicData uri="http://schemas.openxmlformats.org/drawingml/2006/table">
            <a:tbl>
              <a:tblPr/>
              <a:tblGrid>
                <a:gridCol w="1066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6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6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9009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РМ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09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РМ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092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РМ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0" y="5949336"/>
          <a:ext cx="4008279" cy="722000"/>
        </p:xfrm>
        <a:graphic>
          <a:graphicData uri="http://schemas.openxmlformats.org/drawingml/2006/table">
            <a:tbl>
              <a:tblPr/>
              <a:tblGrid>
                <a:gridCol w="1166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7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7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7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57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57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2200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2400" b="1" dirty="0" err="1">
                          <a:latin typeface="Times New Roman"/>
                          <a:ea typeface="Times New Roman"/>
                          <a:cs typeface="Times New Roman"/>
                        </a:rPr>
                        <a:t>РМ</a:t>
                      </a:r>
                      <a:r>
                        <a:rPr lang="ru-RU" sz="24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4484" y="1243186"/>
            <a:ext cx="36420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+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484" y="1937999"/>
            <a:ext cx="36420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=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965698"/>
      </p:ext>
    </p:extLst>
  </p:cSld>
  <p:clrMapOvr>
    <a:masterClrMapping/>
  </p:clrMapOvr>
  <p:transition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Шаг 6.</a:t>
            </a:r>
            <a:r>
              <a:rPr lang="en-US" sz="2800" dirty="0"/>
              <a:t> </a:t>
            </a:r>
            <a:r>
              <a:rPr lang="ru-RU" sz="2800" dirty="0"/>
              <a:t>Порядок результата РП</a:t>
            </a:r>
            <a:r>
              <a:rPr lang="en-US" sz="2800" baseline="-25000" dirty="0"/>
              <a:t>Z</a:t>
            </a:r>
            <a:r>
              <a:rPr lang="ru-RU" sz="2800" dirty="0"/>
              <a:t>=РП</a:t>
            </a:r>
            <a:r>
              <a:rPr lang="en-US" sz="2800" baseline="-25000" dirty="0"/>
              <a:t>Y</a:t>
            </a:r>
            <a:r>
              <a:rPr lang="en-US" sz="2800" dirty="0"/>
              <a:t> </a:t>
            </a:r>
            <a:r>
              <a:rPr lang="ru-RU" sz="2800" dirty="0"/>
              <a:t>(так как до него происходило выравнивание). Далее объединяются порядок и мантисса суммы (со скрытием старшего числового бита) в формат КВ и записываются в ОП.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-6" y="1858972"/>
          <a:ext cx="9144005" cy="1106265"/>
        </p:xfrm>
        <a:graphic>
          <a:graphicData uri="http://schemas.openxmlformats.org/drawingml/2006/table">
            <a:tbl>
              <a:tblPr/>
              <a:tblGrid>
                <a:gridCol w="26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7734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579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 anchorCtr="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3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байт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байт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байт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байт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0" y="306895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Переводим результат из формата КВ в восьмеричную систему счисления. Получаем: </a:t>
            </a:r>
            <a:r>
              <a:rPr lang="en-US" sz="2800" dirty="0"/>
              <a:t>Z= </a:t>
            </a:r>
            <a:r>
              <a:rPr lang="ru-RU" sz="2800" dirty="0"/>
              <a:t>– </a:t>
            </a:r>
            <a:r>
              <a:rPr lang="en-US" sz="2800" dirty="0"/>
              <a:t>1,00001*</a:t>
            </a:r>
            <a:r>
              <a:rPr lang="ru-RU" sz="2800" dirty="0"/>
              <a:t>10</a:t>
            </a:r>
            <a:r>
              <a:rPr lang="ru-RU" sz="2800" baseline="30000" dirty="0"/>
              <a:t>101</a:t>
            </a:r>
            <a:r>
              <a:rPr lang="ru-RU" sz="2800" dirty="0"/>
              <a:t>= – 100001</a:t>
            </a:r>
            <a:r>
              <a:rPr lang="ru-RU" sz="2800" baseline="-25000" dirty="0"/>
              <a:t>(2)</a:t>
            </a:r>
            <a:r>
              <a:rPr lang="ru-RU" sz="2800" dirty="0"/>
              <a:t>= – 41</a:t>
            </a:r>
            <a:r>
              <a:rPr lang="ru-RU" sz="2800" baseline="-25000" dirty="0"/>
              <a:t>(8)</a:t>
            </a:r>
            <a:r>
              <a:rPr lang="ru-RU" sz="2800" dirty="0"/>
              <a:t>.</a:t>
            </a:r>
          </a:p>
        </p:txBody>
      </p:sp>
      <p:sp>
        <p:nvSpPr>
          <p:cNvPr id="9" name="Прямоугольник 3"/>
          <p:cNvSpPr>
            <a:spLocks noChangeArrowheads="1"/>
          </p:cNvSpPr>
          <p:nvPr/>
        </p:nvSpPr>
        <p:spPr bwMode="auto">
          <a:xfrm>
            <a:off x="15228" y="449315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Проверяем результат: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15230" y="4954815"/>
          <a:ext cx="2126445" cy="1097280"/>
        </p:xfrm>
        <a:graphic>
          <a:graphicData uri="http://schemas.openxmlformats.org/drawingml/2006/table">
            <a:tbl>
              <a:tblPr/>
              <a:tblGrid>
                <a:gridCol w="42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507"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–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07"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507"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"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0" y="618979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Результат верен.</a:t>
            </a:r>
          </a:p>
        </p:txBody>
      </p:sp>
    </p:spTree>
    <p:extLst>
      <p:ext uri="{BB962C8B-B14F-4D97-AF65-F5344CB8AC3E}">
        <p14:creationId xmlns:p14="http://schemas.microsoft.com/office/powerpoint/2010/main" val="1626977256"/>
      </p:ext>
    </p:extLst>
  </p:cSld>
  <p:clrMapOvr>
    <a:masterClrMapping/>
  </p:clrMapOvr>
  <p:transition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u="sng" dirty="0"/>
              <a:t>Пример:</a:t>
            </a:r>
            <a:r>
              <a:rPr lang="ru-RU" sz="2400" dirty="0"/>
              <a:t> Х – </a:t>
            </a:r>
            <a:r>
              <a:rPr lang="en-US" sz="2400" dirty="0"/>
              <a:t>Y</a:t>
            </a:r>
            <a:r>
              <a:rPr lang="ru-RU" sz="2400" dirty="0"/>
              <a:t> с теми же операндами. </a:t>
            </a:r>
          </a:p>
          <a:p>
            <a:endParaRPr lang="ru-RU" sz="1000" dirty="0"/>
          </a:p>
          <a:p>
            <a:pPr indent="457200"/>
            <a:r>
              <a:rPr lang="ru-RU" sz="2400" dirty="0"/>
              <a:t>Так как при выполнении этой операции шаги с первого по третий будут теми же, что и при сложении, покажем операцию вычитания, начиная с шага 4.</a:t>
            </a:r>
          </a:p>
          <a:p>
            <a:r>
              <a:rPr lang="ru-RU" sz="2400" dirty="0"/>
              <a:t>Шаг 4. Перевод мантисс в дополнительный код и вычитание (через сложение):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4152904"/>
            <a:ext cx="9144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CF=0; SF=1; OF=1</a:t>
            </a:r>
            <a:r>
              <a:rPr lang="ru-RU" sz="2400" dirty="0"/>
              <a:t> (нарушение нормализации влево при сложении мантисс).</a:t>
            </a:r>
          </a:p>
          <a:p>
            <a:endParaRPr lang="ru-RU" sz="1200" dirty="0"/>
          </a:p>
          <a:p>
            <a:r>
              <a:rPr lang="ru-RU" sz="2400" dirty="0"/>
              <a:t>Шаг 5. Так как возникло нарушение нормализации влево, выполняется операция нормализации вправо (при </a:t>
            </a:r>
            <a:r>
              <a:rPr lang="en-US" sz="2400" dirty="0"/>
              <a:t>OF</a:t>
            </a:r>
            <a:r>
              <a:rPr lang="ru-RU" sz="2400" dirty="0"/>
              <a:t>=1 арифметический сдвиг вправо в дополнительном коде выполняется с </a:t>
            </a:r>
            <a:r>
              <a:rPr lang="ru-RU" sz="2400" dirty="0" err="1"/>
              <a:t>вдвиганием</a:t>
            </a:r>
            <a:r>
              <a:rPr lang="ru-RU" sz="2400" dirty="0"/>
              <a:t> в знаковый разряд флага </a:t>
            </a:r>
            <a:r>
              <a:rPr lang="en-US" sz="2400" dirty="0"/>
              <a:t>CF</a:t>
            </a:r>
            <a:r>
              <a:rPr lang="ru-RU" sz="2400" dirty="0"/>
              <a:t>).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0" y="2462211"/>
          <a:ext cx="4320802" cy="1506860"/>
        </p:xfrm>
        <a:graphic>
          <a:graphicData uri="http://schemas.openxmlformats.org/drawingml/2006/table">
            <a:tbl>
              <a:tblPr/>
              <a:tblGrid>
                <a:gridCol w="1607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1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1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4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14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4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2744">
                <a:tc>
                  <a:txBody>
                    <a:bodyPr/>
                    <a:lstStyle/>
                    <a:p>
                      <a:pPr algn="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2400" b="1" dirty="0" err="1">
                          <a:latin typeface="Times New Roman"/>
                          <a:ea typeface="Times New Roman"/>
                          <a:cs typeface="Times New Roman"/>
                        </a:rPr>
                        <a:t>РМ</a:t>
                      </a:r>
                      <a:r>
                        <a:rPr lang="ru-RU" sz="24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х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058">
                <a:tc>
                  <a:txBody>
                    <a:bodyPr/>
                    <a:lstStyle/>
                    <a:p>
                      <a:pPr algn="r"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 РМ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058">
                <a:tc>
                  <a:txBody>
                    <a:bodyPr/>
                    <a:lstStyle/>
                    <a:p>
                      <a:pPr algn="r"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2400" b="1" dirty="0" err="1">
                          <a:latin typeface="Times New Roman"/>
                          <a:ea typeface="Times New Roman"/>
                          <a:cs typeface="Times New Roman"/>
                        </a:rPr>
                        <a:t>РМ</a:t>
                      </a:r>
                      <a:r>
                        <a:rPr lang="ru-RU" sz="24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Овал 5"/>
          <p:cNvSpPr/>
          <p:nvPr/>
        </p:nvSpPr>
        <p:spPr>
          <a:xfrm>
            <a:off x="1643042" y="2571744"/>
            <a:ext cx="214314" cy="135732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943060"/>
      </p:ext>
    </p:extLst>
  </p:cSld>
  <p:clrMapOvr>
    <a:masterClrMapping/>
  </p:clrMapOvr>
  <p:transition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90866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Порядок РП</a:t>
            </a:r>
            <a:r>
              <a:rPr lang="en-US" sz="2800" baseline="-25000" dirty="0"/>
              <a:t>z</a:t>
            </a:r>
            <a:r>
              <a:rPr lang="ru-RU" sz="2800" dirty="0"/>
              <a:t> увеличивается на 1.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0" y="188568"/>
          <a:ext cx="4752024" cy="540072"/>
        </p:xfrm>
        <a:graphic>
          <a:graphicData uri="http://schemas.openxmlformats.org/drawingml/2006/table">
            <a:tbl>
              <a:tblPr/>
              <a:tblGrid>
                <a:gridCol w="223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007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AR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(РМ</a:t>
                      </a:r>
                      <a:r>
                        <a:rPr lang="en-US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,1)=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0" y="297894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Так как старший числовой разряд мантиссы стал равен 1, нарушение нормализации устранено. Далее следует перевод мантиссы суммы М</a:t>
            </a:r>
            <a:r>
              <a:rPr lang="en-US" sz="2800" baseline="-25000" dirty="0"/>
              <a:t>Z</a:t>
            </a:r>
            <a:r>
              <a:rPr lang="ru-RU" sz="2800" dirty="0"/>
              <a:t> в прямой код: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33450" y="1628760"/>
          <a:ext cx="7508943" cy="1097280"/>
        </p:xfrm>
        <a:graphic>
          <a:graphicData uri="http://schemas.openxmlformats.org/drawingml/2006/table">
            <a:tbl>
              <a:tblPr/>
              <a:tblGrid>
                <a:gridCol w="1277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2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003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РП</a:t>
                      </a:r>
                      <a:r>
                        <a:rPr lang="en-US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РП</a:t>
                      </a:r>
                      <a:r>
                        <a:rPr lang="en-US" sz="2400" b="1" baseline="-2500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35741" y="4599156"/>
          <a:ext cx="8946846" cy="450060"/>
        </p:xfrm>
        <a:graphic>
          <a:graphicData uri="http://schemas.openxmlformats.org/drawingml/2006/table">
            <a:tbl>
              <a:tblPr/>
              <a:tblGrid>
                <a:gridCol w="156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00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003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45006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ru-RU" sz="2400" b="1" dirty="0" err="1">
                          <a:latin typeface="Times New Roman"/>
                          <a:ea typeface="Times New Roman"/>
                          <a:cs typeface="Times New Roman"/>
                        </a:rPr>
                        <a:t>РМ</a:t>
                      </a:r>
                      <a:r>
                        <a:rPr lang="ru-RU" sz="2400" b="1" baseline="-25000" dirty="0" err="1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382137"/>
      </p:ext>
    </p:extLst>
  </p:cSld>
  <p:clrMapOvr>
    <a:masterClrMapping/>
  </p:clrMapOvr>
  <p:transition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Шаг 6. Объединяются порядок и мантисса разности (со скрытием старшего числового бита) в формат КВ и записываются в ОП.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-18538" y="2348856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Переведем результат из формата КВ в восьмеричную систему счисления. Получаем:</a:t>
            </a:r>
          </a:p>
          <a:p>
            <a:r>
              <a:rPr lang="en-US" sz="2800" dirty="0"/>
              <a:t>Z=1,001001*</a:t>
            </a:r>
            <a:r>
              <a:rPr lang="ru-RU" sz="2800" dirty="0"/>
              <a:t>10</a:t>
            </a:r>
            <a:r>
              <a:rPr lang="ru-RU" sz="2800" baseline="30000" dirty="0"/>
              <a:t>110</a:t>
            </a:r>
            <a:r>
              <a:rPr lang="ru-RU" sz="2800" dirty="0"/>
              <a:t>=100</a:t>
            </a:r>
            <a:r>
              <a:rPr lang="en-US" sz="2800" dirty="0"/>
              <a:t>1</a:t>
            </a:r>
            <a:r>
              <a:rPr lang="ru-RU" sz="2800" dirty="0"/>
              <a:t>001</a:t>
            </a:r>
            <a:r>
              <a:rPr lang="ru-RU" sz="2800" baseline="-25000" dirty="0"/>
              <a:t>(2)</a:t>
            </a:r>
            <a:r>
              <a:rPr lang="ru-RU" sz="2800" dirty="0"/>
              <a:t>=</a:t>
            </a:r>
            <a:r>
              <a:rPr lang="en-US" sz="2800" dirty="0"/>
              <a:t>11</a:t>
            </a:r>
            <a:r>
              <a:rPr lang="ru-RU" sz="2800" dirty="0"/>
              <a:t>1</a:t>
            </a:r>
            <a:r>
              <a:rPr lang="ru-RU" sz="2800" baseline="-25000" dirty="0"/>
              <a:t>(8)</a:t>
            </a:r>
            <a:r>
              <a:rPr lang="ru-RU" sz="2800" dirty="0"/>
              <a:t>.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228575" y="1257288"/>
          <a:ext cx="8908563" cy="821532"/>
        </p:xfrm>
        <a:graphic>
          <a:graphicData uri="http://schemas.openxmlformats.org/drawingml/2006/table">
            <a:tbl>
              <a:tblPr/>
              <a:tblGrid>
                <a:gridCol w="60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013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4231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41076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Z=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6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байт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байт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  <a:cs typeface="Times New Roman"/>
                        </a:rPr>
                        <a:t>байт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  <a:cs typeface="Times New Roman"/>
                        </a:rPr>
                        <a:t>байт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-25715" y="38790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Проверяем результат: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-27370" y="576931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Результат верен</a:t>
            </a:r>
            <a:r>
              <a:rPr lang="ru-RU" sz="2400" dirty="0"/>
              <a:t>.</a:t>
            </a: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/>
          </p:nvPr>
        </p:nvGraphicFramePr>
        <p:xfrm>
          <a:off x="1" y="4442452"/>
          <a:ext cx="2771760" cy="1097280"/>
        </p:xfrm>
        <a:graphic>
          <a:graphicData uri="http://schemas.openxmlformats.org/drawingml/2006/table">
            <a:tbl>
              <a:tblPr/>
              <a:tblGrid>
                <a:gridCol w="5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67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411141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67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/>
              <a:t>Пусть они будут представлены в следующем виде:</a:t>
            </a:r>
          </a:p>
          <a:p>
            <a:r>
              <a:rPr lang="ru-RU" sz="2800" dirty="0"/>
              <a:t>Х=2000000=20*10</a:t>
            </a:r>
            <a:r>
              <a:rPr lang="ru-RU" sz="2800" baseline="30000" dirty="0"/>
              <a:t>5</a:t>
            </a:r>
            <a:r>
              <a:rPr lang="ru-RU" sz="2800" dirty="0"/>
              <a:t> (20е5),</a:t>
            </a:r>
          </a:p>
          <a:p>
            <a:r>
              <a:rPr lang="ru-RU" sz="2800" dirty="0"/>
              <a:t>У=1500=15*10</a:t>
            </a:r>
            <a:r>
              <a:rPr lang="ru-RU" sz="2800" baseline="30000" dirty="0"/>
              <a:t>2</a:t>
            </a:r>
            <a:r>
              <a:rPr lang="ru-RU" sz="2800" dirty="0"/>
              <a:t>(15е2)</a:t>
            </a:r>
          </a:p>
          <a:p>
            <a:r>
              <a:rPr lang="ru-RU" sz="2800" u="sng" dirty="0"/>
              <a:t>Сложение в экспоненциальной форме</a:t>
            </a:r>
          </a:p>
          <a:p>
            <a:endParaRPr lang="ru-RU" sz="800" u="sng" dirty="0"/>
          </a:p>
          <a:p>
            <a:pPr marL="514350" indent="-514350">
              <a:buAutoNum type="arabicPeriod"/>
            </a:pPr>
            <a:r>
              <a:rPr lang="ru-RU" sz="2800" dirty="0"/>
              <a:t>вначале приводим числа к одинаковому порядку:</a:t>
            </a:r>
          </a:p>
          <a:p>
            <a:pPr marL="514350" indent="-514350"/>
            <a:r>
              <a:rPr lang="ru-RU" sz="2800" dirty="0"/>
              <a:t>		Х=20*10</a:t>
            </a:r>
            <a:r>
              <a:rPr lang="ru-RU" sz="2800" baseline="30000" dirty="0"/>
              <a:t>5</a:t>
            </a:r>
          </a:p>
          <a:p>
            <a:pPr marL="514350" indent="-514350"/>
            <a:r>
              <a:rPr lang="ru-RU" sz="2800" dirty="0"/>
              <a:t>		У=0,015*10</a:t>
            </a:r>
            <a:r>
              <a:rPr lang="ru-RU" sz="2800" baseline="30000" dirty="0"/>
              <a:t>5</a:t>
            </a:r>
          </a:p>
          <a:p>
            <a:pPr marL="514350" indent="-514350"/>
            <a:endParaRPr lang="ru-RU" sz="2800" baseline="30000" dirty="0"/>
          </a:p>
          <a:p>
            <a:pPr marL="514350" indent="-514350"/>
            <a:r>
              <a:rPr lang="ru-RU" sz="2800" dirty="0"/>
              <a:t>2. сложение мантисс</a:t>
            </a:r>
          </a:p>
          <a:p>
            <a:pPr marL="514350" indent="-514350"/>
            <a:r>
              <a:rPr lang="ru-RU" sz="2800" dirty="0"/>
              <a:t>		20+0,015=20,015</a:t>
            </a:r>
          </a:p>
          <a:p>
            <a:pPr marL="514350" indent="-514350"/>
            <a:endParaRPr lang="ru-RU" sz="2800" dirty="0"/>
          </a:p>
          <a:p>
            <a:pPr marL="514350" indent="-514350"/>
            <a:r>
              <a:rPr lang="ru-RU" sz="2800" dirty="0"/>
              <a:t>3. результат</a:t>
            </a:r>
          </a:p>
          <a:p>
            <a:pPr marL="514350" indent="-514350"/>
            <a:r>
              <a:rPr lang="ru-RU" sz="2800" dirty="0"/>
              <a:t>		 Х+У=20,015*10</a:t>
            </a:r>
            <a:r>
              <a:rPr lang="ru-RU" sz="2800" baseline="30000" dirty="0"/>
              <a:t>5</a:t>
            </a:r>
            <a:r>
              <a:rPr lang="ru-RU" sz="2800" dirty="0"/>
              <a:t>=2001500</a:t>
            </a:r>
          </a:p>
        </p:txBody>
      </p:sp>
    </p:spTree>
    <p:extLst>
      <p:ext uri="{BB962C8B-B14F-4D97-AF65-F5344CB8AC3E}">
        <p14:creationId xmlns:p14="http://schemas.microsoft.com/office/powerpoint/2010/main" val="1556356726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Алгоритм операции сложения / вычитания в формате</a:t>
            </a:r>
            <a:br>
              <a:rPr lang="ru-RU" sz="2400" b="1" dirty="0"/>
            </a:br>
            <a:r>
              <a:rPr lang="ru-RU" sz="2400" b="1" dirty="0"/>
              <a:t>с плавающей точкой</a:t>
            </a:r>
          </a:p>
          <a:p>
            <a:pPr algn="ctr"/>
            <a:endParaRPr lang="ru-RU" sz="800" b="1" dirty="0"/>
          </a:p>
          <a:p>
            <a:pPr indent="457200"/>
            <a:r>
              <a:rPr lang="ru-RU" sz="2400" dirty="0"/>
              <a:t>Рассмотрим общие положения по сложению /вычитанию операндов с плавающей точкой в цифровом процессоре.</a:t>
            </a:r>
          </a:p>
          <a:p>
            <a:pPr indent="457200"/>
            <a:r>
              <a:rPr lang="ru-RU" sz="2400" dirty="0"/>
              <a:t>Исходя из ранее рассмотренного в формате с плавающей точкой операнды X и Y представляются как:</a:t>
            </a:r>
            <a:endParaRPr lang="en-US" sz="2400" dirty="0"/>
          </a:p>
          <a:p>
            <a:endParaRPr lang="ru-RU" sz="800" dirty="0"/>
          </a:p>
          <a:p>
            <a:r>
              <a:rPr lang="ru-RU" sz="2800" dirty="0"/>
              <a:t>	Х=М</a:t>
            </a:r>
            <a:r>
              <a:rPr lang="en-US" sz="2800" baseline="-25000" dirty="0"/>
              <a:t>X</a:t>
            </a:r>
            <a:r>
              <a:rPr lang="ru-RU" sz="2800" dirty="0"/>
              <a:t>*2</a:t>
            </a:r>
            <a:r>
              <a:rPr lang="ru-RU" sz="2800" baseline="30000" dirty="0"/>
              <a:t>Рх</a:t>
            </a:r>
            <a:r>
              <a:rPr lang="ru-RU" sz="2800" dirty="0"/>
              <a:t>, </a:t>
            </a:r>
            <a:endParaRPr lang="en-US" sz="2800" dirty="0"/>
          </a:p>
          <a:p>
            <a:endParaRPr lang="ru-RU" sz="800" dirty="0"/>
          </a:p>
          <a:p>
            <a:r>
              <a:rPr lang="ru-RU" sz="2800" dirty="0"/>
              <a:t>где 0,1</a:t>
            </a:r>
            <a:r>
              <a:rPr lang="ru-RU" sz="2800" baseline="-25000" dirty="0"/>
              <a:t>(d)</a:t>
            </a:r>
            <a:r>
              <a:rPr lang="ru-RU" sz="2800" dirty="0"/>
              <a:t>≤М</a:t>
            </a:r>
            <a:r>
              <a:rPr lang="en-US" sz="2800" baseline="-25000" dirty="0"/>
              <a:t>X</a:t>
            </a:r>
            <a:r>
              <a:rPr lang="ru-RU" sz="2800" dirty="0"/>
              <a:t>&lt;1</a:t>
            </a:r>
            <a:r>
              <a:rPr lang="ru-RU" sz="2800" baseline="-25000" dirty="0"/>
              <a:t>(d)</a:t>
            </a:r>
            <a:r>
              <a:rPr lang="ru-RU" sz="2800" dirty="0"/>
              <a:t> и </a:t>
            </a:r>
            <a:r>
              <a:rPr lang="en-US" sz="2800" dirty="0" err="1"/>
              <a:t>P</a:t>
            </a:r>
            <a:r>
              <a:rPr lang="en-US" sz="2800" baseline="-25000" dirty="0" err="1"/>
              <a:t>min</a:t>
            </a:r>
            <a:r>
              <a:rPr lang="ru-RU" sz="2800" dirty="0"/>
              <a:t>&lt;=</a:t>
            </a:r>
            <a:r>
              <a:rPr lang="en-US" sz="2800" dirty="0"/>
              <a:t>P</a:t>
            </a:r>
            <a:r>
              <a:rPr lang="en-US" sz="2800" baseline="-25000" dirty="0"/>
              <a:t>X</a:t>
            </a:r>
            <a:r>
              <a:rPr lang="ru-RU" sz="2800" dirty="0"/>
              <a:t>&lt;=</a:t>
            </a:r>
            <a:r>
              <a:rPr lang="en-US" sz="2800" dirty="0" err="1"/>
              <a:t>P</a:t>
            </a:r>
            <a:r>
              <a:rPr lang="en-US" sz="2800" baseline="-25000" dirty="0" err="1"/>
              <a:t>max</a:t>
            </a:r>
            <a:endParaRPr lang="ru-RU" sz="2800" dirty="0"/>
          </a:p>
          <a:p>
            <a:endParaRPr lang="ru-RU" sz="800" dirty="0"/>
          </a:p>
          <a:p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Y</a:t>
            </a:r>
            <a:r>
              <a:rPr lang="ru-RU" sz="2800" dirty="0"/>
              <a:t>=М</a:t>
            </a:r>
            <a:r>
              <a:rPr lang="en-US" sz="2800" baseline="-25000" dirty="0"/>
              <a:t>Y</a:t>
            </a:r>
            <a:r>
              <a:rPr lang="ru-RU" sz="2800" dirty="0"/>
              <a:t>*2</a:t>
            </a:r>
            <a:r>
              <a:rPr lang="ru-RU" sz="2800" baseline="30000" dirty="0"/>
              <a:t>Р</a:t>
            </a:r>
            <a:r>
              <a:rPr lang="en-US" sz="2800" baseline="30000" dirty="0"/>
              <a:t>y</a:t>
            </a:r>
            <a:r>
              <a:rPr lang="ru-RU" sz="2800" dirty="0"/>
              <a:t>,</a:t>
            </a:r>
            <a:endParaRPr lang="en-US" sz="2800" dirty="0"/>
          </a:p>
          <a:p>
            <a:endParaRPr lang="en-US" sz="800" dirty="0"/>
          </a:p>
          <a:p>
            <a:r>
              <a:rPr lang="ru-RU" sz="2800" dirty="0"/>
              <a:t> где 0,1</a:t>
            </a:r>
            <a:r>
              <a:rPr lang="ru-RU" sz="2800" baseline="-25000" dirty="0"/>
              <a:t>(d)</a:t>
            </a:r>
            <a:r>
              <a:rPr lang="ru-RU" sz="2800" dirty="0"/>
              <a:t>≤М</a:t>
            </a:r>
            <a:r>
              <a:rPr lang="en-US" sz="2800" baseline="-25000" dirty="0"/>
              <a:t>Y</a:t>
            </a:r>
            <a:r>
              <a:rPr lang="ru-RU" sz="2800" dirty="0"/>
              <a:t>&lt;1</a:t>
            </a:r>
            <a:r>
              <a:rPr lang="ru-RU" sz="2800" baseline="-25000" dirty="0"/>
              <a:t>(d)</a:t>
            </a:r>
            <a:r>
              <a:rPr lang="ru-RU" sz="2800" dirty="0"/>
              <a:t> и </a:t>
            </a:r>
            <a:r>
              <a:rPr lang="en-US" sz="2800" dirty="0" err="1"/>
              <a:t>P</a:t>
            </a:r>
            <a:r>
              <a:rPr lang="en-US" sz="2800" baseline="-25000" dirty="0" err="1"/>
              <a:t>min</a:t>
            </a:r>
            <a:r>
              <a:rPr lang="ru-RU" sz="2800" dirty="0"/>
              <a:t>&lt;=</a:t>
            </a:r>
            <a:r>
              <a:rPr lang="en-US" sz="2800" dirty="0"/>
              <a:t>P</a:t>
            </a:r>
            <a:r>
              <a:rPr lang="en-US" sz="2800" baseline="-25000" dirty="0"/>
              <a:t>Y</a:t>
            </a:r>
            <a:r>
              <a:rPr lang="ru-RU" sz="2800" dirty="0"/>
              <a:t>&lt;=</a:t>
            </a:r>
            <a:r>
              <a:rPr lang="en-US" sz="2800" dirty="0" err="1"/>
              <a:t>P</a:t>
            </a:r>
            <a:r>
              <a:rPr lang="en-US" sz="2800" baseline="-25000" dirty="0" err="1"/>
              <a:t>max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(d – основание системы счисления)</a:t>
            </a:r>
          </a:p>
        </p:txBody>
      </p:sp>
    </p:spTree>
    <p:extLst>
      <p:ext uri="{BB962C8B-B14F-4D97-AF65-F5344CB8AC3E}">
        <p14:creationId xmlns:p14="http://schemas.microsoft.com/office/powerpoint/2010/main" val="4240475742"/>
      </p:ext>
    </p:extLst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en-US" sz="2800" dirty="0"/>
          </a:p>
          <a:p>
            <a:pPr indent="457200"/>
            <a:endParaRPr lang="en-US" sz="2800" dirty="0"/>
          </a:p>
          <a:p>
            <a:pPr indent="457200"/>
            <a:r>
              <a:rPr lang="ru-RU" sz="2800" dirty="0"/>
              <a:t>Полученная сумма </a:t>
            </a:r>
            <a:r>
              <a:rPr lang="en-US" sz="2800" dirty="0"/>
              <a:t>Z</a:t>
            </a:r>
            <a:r>
              <a:rPr lang="ru-RU" sz="2800" dirty="0"/>
              <a:t>=Х+</a:t>
            </a:r>
            <a:r>
              <a:rPr lang="en-US" sz="2800" dirty="0"/>
              <a:t>Y</a:t>
            </a:r>
            <a:r>
              <a:rPr lang="ru-RU" sz="2800" dirty="0"/>
              <a:t> также должна быть представлена (если не возникло исключение) как: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Z</a:t>
            </a:r>
            <a:r>
              <a:rPr lang="ru-RU" sz="2800" dirty="0"/>
              <a:t>=М</a:t>
            </a:r>
            <a:r>
              <a:rPr lang="en-US" sz="2800" baseline="-25000" dirty="0"/>
              <a:t>Z</a:t>
            </a:r>
            <a:r>
              <a:rPr lang="ru-RU" sz="2800" dirty="0"/>
              <a:t>*2</a:t>
            </a:r>
            <a:r>
              <a:rPr lang="ru-RU" sz="2800" baseline="30000" dirty="0"/>
              <a:t>Р</a:t>
            </a:r>
            <a:r>
              <a:rPr lang="en-US" sz="2800" baseline="30000" dirty="0"/>
              <a:t>z</a:t>
            </a:r>
            <a:r>
              <a:rPr lang="ru-RU" sz="2800" dirty="0"/>
              <a:t>,</a:t>
            </a:r>
          </a:p>
          <a:p>
            <a:endParaRPr lang="ru-RU" sz="2800" dirty="0"/>
          </a:p>
          <a:p>
            <a:r>
              <a:rPr lang="ru-RU" sz="2800" dirty="0"/>
              <a:t>где 0,1</a:t>
            </a:r>
            <a:r>
              <a:rPr lang="ru-RU" sz="2800" baseline="-25000" dirty="0"/>
              <a:t>(d)</a:t>
            </a:r>
            <a:r>
              <a:rPr lang="ru-RU" sz="2800" dirty="0"/>
              <a:t>≤М</a:t>
            </a:r>
            <a:r>
              <a:rPr lang="en-US" sz="2800" baseline="-25000" dirty="0"/>
              <a:t>Z </a:t>
            </a:r>
            <a:r>
              <a:rPr lang="ru-RU" sz="2800" dirty="0"/>
              <a:t>&lt;1</a:t>
            </a:r>
            <a:r>
              <a:rPr lang="ru-RU" sz="2800" baseline="-25000" dirty="0"/>
              <a:t>(d)</a:t>
            </a:r>
            <a:r>
              <a:rPr lang="ru-RU" sz="2800" dirty="0"/>
              <a:t> и</a:t>
            </a:r>
            <a:r>
              <a:rPr lang="en-US" sz="2800" dirty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min</a:t>
            </a:r>
            <a:r>
              <a:rPr lang="ru-RU" sz="2800" dirty="0"/>
              <a:t>&lt;=</a:t>
            </a:r>
            <a:r>
              <a:rPr lang="en-US" sz="2800" dirty="0"/>
              <a:t>P</a:t>
            </a:r>
            <a:r>
              <a:rPr lang="en-US" sz="2800" baseline="-25000" dirty="0"/>
              <a:t>Z</a:t>
            </a:r>
            <a:r>
              <a:rPr lang="ru-RU" sz="2800" dirty="0"/>
              <a:t>&lt;=</a:t>
            </a:r>
            <a:r>
              <a:rPr lang="en-US" sz="2800" dirty="0" err="1"/>
              <a:t>P</a:t>
            </a:r>
            <a:r>
              <a:rPr lang="en-US" sz="2800" baseline="-25000" dirty="0" err="1"/>
              <a:t>max</a:t>
            </a:r>
            <a:r>
              <a:rPr lang="ru-RU" sz="2800" dirty="0"/>
              <a:t>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34337102"/>
      </p:ext>
    </p:extLst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/>
              <a:t>Для стандарта «короткое вещественное»:</a:t>
            </a:r>
          </a:p>
          <a:p>
            <a:endParaRPr lang="ru-RU" sz="2800" dirty="0"/>
          </a:p>
          <a:p>
            <a:r>
              <a:rPr lang="en-US" sz="2800" dirty="0" err="1"/>
              <a:t>P</a:t>
            </a:r>
            <a:r>
              <a:rPr lang="en-US" sz="2800" baseline="-25000" dirty="0" err="1"/>
              <a:t>max</a:t>
            </a:r>
            <a:r>
              <a:rPr lang="ru-RU" sz="2800" dirty="0"/>
              <a:t>=127</a:t>
            </a:r>
            <a:r>
              <a:rPr lang="ru-RU" sz="2800" baseline="-25000" dirty="0"/>
              <a:t>(10)</a:t>
            </a:r>
            <a:r>
              <a:rPr lang="ru-RU" sz="2800" dirty="0"/>
              <a:t>;</a:t>
            </a:r>
          </a:p>
          <a:p>
            <a:endParaRPr lang="ru-RU" sz="2800" dirty="0"/>
          </a:p>
          <a:p>
            <a:r>
              <a:rPr lang="en-US" sz="2800" dirty="0" err="1"/>
              <a:t>P</a:t>
            </a:r>
            <a:r>
              <a:rPr lang="en-US" sz="2800" baseline="-25000" dirty="0" err="1"/>
              <a:t>min</a:t>
            </a:r>
            <a:r>
              <a:rPr lang="ru-RU" sz="2800" dirty="0"/>
              <a:t>= – 126</a:t>
            </a:r>
            <a:r>
              <a:rPr lang="ru-RU" sz="2800" baseline="-25000" dirty="0"/>
              <a:t>(10)</a:t>
            </a:r>
            <a:r>
              <a:rPr lang="ru-RU" sz="2800" dirty="0"/>
              <a:t>;</a:t>
            </a:r>
          </a:p>
          <a:p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P</a:t>
            </a:r>
            <a:r>
              <a:rPr lang="ru-RU" sz="2800" dirty="0"/>
              <a:t>=</a:t>
            </a:r>
            <a:r>
              <a:rPr lang="en-US" sz="2800" dirty="0"/>
              <a:t>&gt;</a:t>
            </a:r>
            <a:r>
              <a:rPr lang="ru-RU" sz="2800" dirty="0"/>
              <a:t>128</a:t>
            </a:r>
            <a:r>
              <a:rPr lang="ru-RU" sz="2800" baseline="-25000" dirty="0"/>
              <a:t>(10)</a:t>
            </a:r>
            <a:r>
              <a:rPr lang="ru-RU" sz="2800" dirty="0"/>
              <a:t> – «превышение порядка» (больше максимально допустимого)</a:t>
            </a:r>
            <a:r>
              <a:rPr lang="en-US" sz="2800" dirty="0"/>
              <a:t> - </a:t>
            </a:r>
            <a:r>
              <a:rPr lang="ru-RU" sz="2800" b="1" i="1" dirty="0"/>
              <a:t>переполнение</a:t>
            </a:r>
            <a:r>
              <a:rPr lang="ru-RU" sz="2800" dirty="0"/>
              <a:t>;</a:t>
            </a:r>
          </a:p>
          <a:p>
            <a:endParaRPr lang="ru-RU" sz="2800" dirty="0"/>
          </a:p>
          <a:p>
            <a:r>
              <a:rPr lang="ru-RU" sz="2800" dirty="0"/>
              <a:t>Р</a:t>
            </a:r>
            <a:r>
              <a:rPr lang="en-US" sz="2800" dirty="0"/>
              <a:t>&lt;</a:t>
            </a:r>
            <a:r>
              <a:rPr lang="ru-RU" sz="2800" dirty="0"/>
              <a:t>= – 127</a:t>
            </a:r>
            <a:r>
              <a:rPr lang="ru-RU" sz="2800" baseline="-25000" dirty="0"/>
              <a:t>(10)</a:t>
            </a:r>
            <a:r>
              <a:rPr lang="ru-RU" sz="2800" dirty="0"/>
              <a:t> – «потеря порядка» (меньше минимально допустимого) - </a:t>
            </a:r>
            <a:r>
              <a:rPr lang="ru-RU" sz="2800" b="1" i="1" dirty="0"/>
              <a:t>нуль</a:t>
            </a:r>
            <a:r>
              <a:rPr lang="ru-RU" sz="28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3765153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/>
              <a:t>Арифметические операции над числами, представленными в экспоненциальной форме, выполняются </a:t>
            </a:r>
            <a:r>
              <a:rPr lang="ru-RU" sz="2800" i="1" u="sng" dirty="0"/>
              <a:t>раздельно</a:t>
            </a:r>
            <a:r>
              <a:rPr lang="ru-RU" sz="2800" dirty="0"/>
              <a:t> над </a:t>
            </a:r>
            <a:r>
              <a:rPr lang="ru-RU" sz="2800" i="1" u="sng" dirty="0"/>
              <a:t>мантиссами и порядками</a:t>
            </a:r>
            <a:r>
              <a:rPr lang="ru-RU" sz="2800" dirty="0"/>
              <a:t>.</a:t>
            </a:r>
          </a:p>
          <a:p>
            <a:pPr indent="457200"/>
            <a:endParaRPr lang="ru-RU" sz="800" dirty="0"/>
          </a:p>
          <a:p>
            <a:pPr indent="457200"/>
            <a:r>
              <a:rPr lang="ru-RU" sz="2800" dirty="0"/>
              <a:t>Так как можно складывать только разряды чисел, имеющих одинаковый вес, то для сложения (вычитания) мантисс нужно, чтобы их </a:t>
            </a:r>
            <a:r>
              <a:rPr lang="ru-RU" sz="2800" i="1" u="sng" dirty="0"/>
              <a:t>порядки были одинаковы</a:t>
            </a:r>
            <a:r>
              <a:rPr lang="ru-RU" sz="2800" dirty="0"/>
              <a:t>.</a:t>
            </a:r>
          </a:p>
          <a:p>
            <a:pPr indent="457200"/>
            <a:endParaRPr lang="ru-RU" sz="800" dirty="0"/>
          </a:p>
          <a:p>
            <a:pPr indent="457200"/>
            <a:r>
              <a:rPr lang="ru-RU" sz="2800" dirty="0"/>
              <a:t>Это достигается тем, что процессор перед сложением (вычитанием) </a:t>
            </a:r>
            <a:r>
              <a:rPr lang="ru-RU" sz="2800" i="1" u="sng" dirty="0"/>
              <a:t>выравнивает порядки</a:t>
            </a:r>
            <a:r>
              <a:rPr lang="ru-RU" sz="2800" dirty="0"/>
              <a:t>.</a:t>
            </a:r>
          </a:p>
          <a:p>
            <a:pPr indent="457200"/>
            <a:endParaRPr lang="ru-RU" sz="800" dirty="0"/>
          </a:p>
          <a:p>
            <a:pPr indent="457200"/>
            <a:r>
              <a:rPr lang="ru-RU" sz="2800" dirty="0"/>
              <a:t>Порядки обязательно выравниваются до </a:t>
            </a:r>
            <a:r>
              <a:rPr lang="ru-RU" sz="2800" i="1" u="sng" dirty="0">
                <a:solidFill>
                  <a:srgbClr val="FF0000"/>
                </a:solidFill>
              </a:rPr>
              <a:t>большего порядка</a:t>
            </a:r>
            <a:r>
              <a:rPr lang="ru-RU" sz="2800" dirty="0"/>
              <a:t>. Если выравнивать порядки до меньшего, то может возникнуть переполнение </a:t>
            </a:r>
            <a:r>
              <a:rPr lang="ru-RU" sz="2400" dirty="0"/>
              <a:t>(потеряются значимые разряды одной из мантисс, т.к. "выйдут" слева за пределы разрядной сетки процессора.).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70094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457200"/>
            <a:r>
              <a:rPr lang="ru-RU" sz="2800" dirty="0"/>
              <a:t>При выравнивании порядков процессор действует по следующему алгоритму:</a:t>
            </a:r>
          </a:p>
          <a:p>
            <a:pPr marL="457200" indent="457200"/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из порядка первого операнда вычитается порядок второго;</a:t>
            </a:r>
            <a:endParaRPr lang="en-US" sz="2800" dirty="0"/>
          </a:p>
          <a:p>
            <a:pPr marL="457200" indent="-457200">
              <a:buAutoNum type="arabicParenR"/>
            </a:pPr>
            <a:endParaRPr lang="ru-RU" sz="2800" dirty="0"/>
          </a:p>
          <a:p>
            <a:r>
              <a:rPr lang="ru-RU" sz="2800" dirty="0"/>
              <a:t>2) если разность равна 0, то порядки равны и выполняется сложение мантисс;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3) если разность &gt; 0, то нужно выровнять порядок второго операнда до порядка первого, а если &lt; 0, то порядок первого операнда до порядка второго.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7236113"/>
      </p:ext>
    </p:extLst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400" dirty="0"/>
          </a:p>
          <a:p>
            <a:pPr indent="457200"/>
            <a:r>
              <a:rPr lang="ru-RU" sz="2800" u="sng" dirty="0"/>
              <a:t>Выравнивание порядков </a:t>
            </a:r>
            <a:r>
              <a:rPr lang="ru-RU" sz="2800" dirty="0"/>
              <a:t>производится следующим образом:</a:t>
            </a:r>
          </a:p>
          <a:p>
            <a:pPr indent="457200"/>
            <a:endParaRPr lang="ru-RU" sz="2800" dirty="0"/>
          </a:p>
          <a:p>
            <a:pPr indent="457200">
              <a:buFont typeface="Wingdings" pitchFamily="2" charset="2"/>
              <a:buChar char="Ø"/>
            </a:pPr>
            <a:r>
              <a:rPr lang="ru-RU" sz="2800" dirty="0"/>
              <a:t>в счетчик заносится разность порядков,</a:t>
            </a:r>
          </a:p>
          <a:p>
            <a:pPr indent="457200">
              <a:buFont typeface="Wingdings" pitchFamily="2" charset="2"/>
              <a:buChar char="Ø"/>
            </a:pPr>
            <a:endParaRPr lang="ru-RU" sz="2800" dirty="0"/>
          </a:p>
          <a:p>
            <a:pPr indent="457200">
              <a:buFont typeface="Wingdings" pitchFamily="2" charset="2"/>
              <a:buChar char="Ø"/>
            </a:pPr>
            <a:r>
              <a:rPr lang="ru-RU" sz="2800" dirty="0"/>
              <a:t>мантисса соответствующего операнда арифметически сдвигается вправо на один разряд,</a:t>
            </a:r>
          </a:p>
          <a:p>
            <a:pPr indent="457200">
              <a:buFont typeface="Wingdings" pitchFamily="2" charset="2"/>
              <a:buChar char="Ø"/>
            </a:pPr>
            <a:endParaRPr lang="ru-RU" sz="2800" dirty="0"/>
          </a:p>
          <a:p>
            <a:pPr indent="457200">
              <a:buFont typeface="Wingdings" pitchFamily="2" charset="2"/>
              <a:buChar char="Ø"/>
            </a:pPr>
            <a:r>
              <a:rPr lang="ru-RU" sz="2800" dirty="0"/>
              <a:t>из счетчика вычитается единица (если разность порядков </a:t>
            </a:r>
            <a:r>
              <a:rPr lang="en-US" sz="2800" dirty="0"/>
              <a:t>&gt;0</a:t>
            </a:r>
            <a:r>
              <a:rPr lang="ru-RU" sz="2800" dirty="0"/>
              <a:t>),</a:t>
            </a:r>
            <a:r>
              <a:rPr lang="en-US" sz="2800" dirty="0"/>
              <a:t> </a:t>
            </a:r>
            <a:r>
              <a:rPr lang="ru-RU" sz="2800" dirty="0"/>
              <a:t>или прибавляется единица (если разность порядков </a:t>
            </a:r>
            <a:r>
              <a:rPr lang="en-US" sz="2800"/>
              <a:t>&lt;0</a:t>
            </a:r>
            <a:r>
              <a:rPr lang="ru-RU" sz="2800" dirty="0"/>
              <a:t>)</a:t>
            </a:r>
          </a:p>
          <a:p>
            <a:pPr indent="457200">
              <a:buFont typeface="Wingdings" pitchFamily="2" charset="2"/>
              <a:buChar char="Ø"/>
            </a:pPr>
            <a:endParaRPr lang="ru-RU" sz="2800" dirty="0"/>
          </a:p>
          <a:p>
            <a:pPr indent="457200">
              <a:buFont typeface="Wingdings" pitchFamily="2" charset="2"/>
              <a:buChar char="Ø"/>
            </a:pPr>
            <a:r>
              <a:rPr lang="ru-RU" sz="2800" dirty="0"/>
              <a:t>это повторяется в цикле до тех пор, пока счетчик не станет равным 0.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04264842"/>
      </p:ext>
    </p:extLst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13324</TotalTime>
  <Words>2107</Words>
  <Application>Microsoft Office PowerPoint</Application>
  <PresentationFormat>Экран (4:3)</PresentationFormat>
  <Paragraphs>604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Times New Roman</vt:lpstr>
      <vt:lpstr>Tahoma</vt:lpstr>
      <vt:lpstr>Wingdings</vt:lpstr>
      <vt:lpstr>1_Палитра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742</cp:revision>
  <cp:lastPrinted>2002-06-14T06:50:34Z</cp:lastPrinted>
  <dcterms:created xsi:type="dcterms:W3CDTF">2000-07-05T10:59:49Z</dcterms:created>
  <dcterms:modified xsi:type="dcterms:W3CDTF">2022-01-29T14:41:24Z</dcterms:modified>
</cp:coreProperties>
</file>