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40"/>
  </p:notesMasterIdLst>
  <p:handoutMasterIdLst>
    <p:handoutMasterId r:id="rId41"/>
  </p:handoutMasterIdLst>
  <p:sldIdLst>
    <p:sldId id="437" r:id="rId2"/>
    <p:sldId id="387" r:id="rId3"/>
    <p:sldId id="433" r:id="rId4"/>
    <p:sldId id="438" r:id="rId5"/>
    <p:sldId id="389" r:id="rId6"/>
    <p:sldId id="391" r:id="rId7"/>
    <p:sldId id="477" r:id="rId8"/>
    <p:sldId id="476" r:id="rId9"/>
    <p:sldId id="478" r:id="rId10"/>
    <p:sldId id="479" r:id="rId11"/>
    <p:sldId id="480" r:id="rId12"/>
    <p:sldId id="481" r:id="rId13"/>
    <p:sldId id="491" r:id="rId14"/>
    <p:sldId id="486" r:id="rId15"/>
    <p:sldId id="487" r:id="rId16"/>
    <p:sldId id="493" r:id="rId17"/>
    <p:sldId id="494" r:id="rId18"/>
    <p:sldId id="463" r:id="rId19"/>
    <p:sldId id="466" r:id="rId20"/>
    <p:sldId id="465" r:id="rId21"/>
    <p:sldId id="468" r:id="rId22"/>
    <p:sldId id="469" r:id="rId23"/>
    <p:sldId id="470" r:id="rId24"/>
    <p:sldId id="390" r:id="rId25"/>
    <p:sldId id="497" r:id="rId26"/>
    <p:sldId id="498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3" r:id="rId38"/>
    <p:sldId id="514" r:id="rId39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6" autoAdjust="0"/>
    <p:restoredTop sz="98481" autoAdjust="0"/>
  </p:normalViewPr>
  <p:slideViewPr>
    <p:cSldViewPr>
      <p:cViewPr varScale="1">
        <p:scale>
          <a:sx n="80" d="100"/>
          <a:sy n="80" d="100"/>
        </p:scale>
        <p:origin x="-45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765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762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983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6751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4660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690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583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6114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4868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77200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97386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303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08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14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6302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177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82361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1634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7130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80667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4534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213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0402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3896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2532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52093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0300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20277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8003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7664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5567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762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6231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8368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83E7-FC9F-4E82-924D-D9BB77E75B8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56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7456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BFE6F-95E8-4E8C-A702-012FA23F89FB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76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112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8529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2823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837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313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2643182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ru-RU" sz="4000" b="1" dirty="0" smtClean="0"/>
              <a:t>Алгоритмы</a:t>
            </a:r>
            <a:r>
              <a:rPr lang="en-US" sz="4000" b="1" dirty="0" smtClean="0"/>
              <a:t> </a:t>
            </a:r>
            <a:r>
              <a:rPr lang="ru-RU" sz="4000" b="1" dirty="0" smtClean="0"/>
              <a:t>умножения</a:t>
            </a:r>
            <a:endParaRPr lang="en-US" sz="4000" b="1" dirty="0" smtClean="0"/>
          </a:p>
          <a:p>
            <a:pPr marL="457200" indent="-457200" algn="ctr"/>
            <a:r>
              <a:rPr lang="ru-RU" sz="4000" b="1" dirty="0" smtClean="0"/>
              <a:t>чисел с ФТ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3550220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38402"/>
              </p:ext>
            </p:extLst>
          </p:nvPr>
        </p:nvGraphicFramePr>
        <p:xfrm>
          <a:off x="7" y="857232"/>
          <a:ext cx="9036547" cy="3096100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74910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60684"/>
              </p:ext>
            </p:extLst>
          </p:nvPr>
        </p:nvGraphicFramePr>
        <p:xfrm>
          <a:off x="7" y="857232"/>
          <a:ext cx="9036547" cy="3599496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H="1">
            <a:off x="214282" y="3857628"/>
            <a:ext cx="1224136" cy="4320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14282" y="3786190"/>
            <a:ext cx="288032" cy="2700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631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73994"/>
              </p:ext>
            </p:extLst>
          </p:nvPr>
        </p:nvGraphicFramePr>
        <p:xfrm>
          <a:off x="7" y="857232"/>
          <a:ext cx="9036547" cy="4102892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2857488" y="4500570"/>
            <a:ext cx="85725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285720" y="4286256"/>
            <a:ext cx="1485122" cy="3661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85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528"/>
              </p:ext>
            </p:extLst>
          </p:nvPr>
        </p:nvGraphicFramePr>
        <p:xfrm>
          <a:off x="7" y="857232"/>
          <a:ext cx="9036547" cy="5109684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2500298" y="4500570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220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 smtClean="0"/>
              <a:t>Продолжение</a:t>
            </a:r>
            <a:endParaRPr lang="ru-RU" sz="2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703"/>
              </p:ext>
            </p:extLst>
          </p:nvPr>
        </p:nvGraphicFramePr>
        <p:xfrm>
          <a:off x="71580" y="836712"/>
          <a:ext cx="9036547" cy="1784508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7087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 smtClean="0"/>
              <a:t>Продолжение</a:t>
            </a:r>
            <a:endParaRPr lang="ru-RU" sz="2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3874"/>
              </p:ext>
            </p:extLst>
          </p:nvPr>
        </p:nvGraphicFramePr>
        <p:xfrm>
          <a:off x="53725" y="836712"/>
          <a:ext cx="9036547" cy="2287904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2857488" y="2643182"/>
            <a:ext cx="92869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00298" y="2714620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2709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 smtClean="0"/>
              <a:t>Продолжение</a:t>
            </a:r>
            <a:endParaRPr lang="ru-RU" sz="2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3874"/>
              </p:ext>
            </p:extLst>
          </p:nvPr>
        </p:nvGraphicFramePr>
        <p:xfrm>
          <a:off x="53725" y="836712"/>
          <a:ext cx="9036547" cy="2791300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2709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 smtClean="0"/>
              <a:t>Продолжение</a:t>
            </a:r>
            <a:endParaRPr lang="ru-RU" sz="2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3874"/>
              </p:ext>
            </p:extLst>
          </p:nvPr>
        </p:nvGraphicFramePr>
        <p:xfrm>
          <a:off x="53725" y="836712"/>
          <a:ext cx="9036547" cy="3294696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endParaRPr lang="ru-RU" sz="20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PCM:=PCM+P1</a:t>
                      </a:r>
                      <a:r>
                        <a:rPr lang="ru-RU" sz="20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(рез-т суммирования)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5214950"/>
            <a:ext cx="199747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/>
              <a:t>произведение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00034" y="4286256"/>
            <a:ext cx="1143008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42844" y="6072206"/>
            <a:ext cx="900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Проверка: 5х6</a:t>
            </a:r>
            <a:r>
              <a:rPr lang="en-US" sz="2400" b="1" dirty="0" smtClean="0"/>
              <a:t>=30</a:t>
            </a:r>
            <a:r>
              <a:rPr lang="ru-RU" sz="2400" b="1" baseline="-25000" dirty="0" smtClean="0"/>
              <a:t>(</a:t>
            </a:r>
            <a:r>
              <a:rPr lang="en-US" sz="2400" b="1" baseline="-25000" dirty="0" smtClean="0"/>
              <a:t>10</a:t>
            </a:r>
            <a:r>
              <a:rPr lang="ru-RU" sz="2400" b="1" baseline="-25000" dirty="0" smtClean="0"/>
              <a:t>)</a:t>
            </a:r>
            <a:r>
              <a:rPr lang="ru-RU" sz="2400" b="1" dirty="0" smtClean="0"/>
              <a:t> =</a:t>
            </a:r>
            <a:r>
              <a:rPr lang="en-US" sz="2400" b="1" dirty="0" smtClean="0"/>
              <a:t>1E</a:t>
            </a:r>
            <a:r>
              <a:rPr lang="ru-RU" sz="2400" b="1" baseline="-25000" dirty="0" smtClean="0"/>
              <a:t>(</a:t>
            </a:r>
            <a:r>
              <a:rPr lang="en-US" sz="2400" b="1" baseline="-25000" dirty="0" smtClean="0"/>
              <a:t>16</a:t>
            </a:r>
            <a:r>
              <a:rPr lang="ru-RU" sz="2400" b="1" baseline="-25000" dirty="0" smtClean="0"/>
              <a:t>)</a:t>
            </a:r>
            <a:r>
              <a:rPr lang="ru-RU" sz="2400" b="1" dirty="0" smtClean="0"/>
              <a:t> =00011110</a:t>
            </a:r>
            <a:r>
              <a:rPr lang="ru-RU" sz="2400" b="1" baseline="-25000" dirty="0" smtClean="0"/>
              <a:t>(2)</a:t>
            </a:r>
            <a:endParaRPr lang="ru-RU" sz="2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714480" y="4286256"/>
            <a:ext cx="1143008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282" y="4857760"/>
            <a:ext cx="14203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ст. разряды</a:t>
            </a:r>
            <a:endParaRPr kumimoji="0" lang="ru-RU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4857760"/>
            <a:ext cx="151804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мл. разряды</a:t>
            </a:r>
            <a:endParaRPr kumimoji="0" lang="ru-RU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rot="16200000" flipV="1">
            <a:off x="785786" y="4572008"/>
            <a:ext cx="571504" cy="14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 flipH="1" flipV="1">
            <a:off x="2000232" y="4643446"/>
            <a:ext cx="500066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643438" y="4857760"/>
            <a:ext cx="3756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/>
              <a:t>флаги</a:t>
            </a:r>
            <a:endParaRPr lang="en-US" sz="2400" b="1" dirty="0" smtClean="0"/>
          </a:p>
          <a:p>
            <a:r>
              <a:rPr lang="en-US" sz="2400" b="1" dirty="0" smtClean="0"/>
              <a:t>CF</a:t>
            </a:r>
            <a:r>
              <a:rPr lang="ru-RU" sz="2400" b="1" dirty="0" smtClean="0"/>
              <a:t>=0; </a:t>
            </a:r>
            <a:r>
              <a:rPr lang="en-US" sz="2400" b="1" dirty="0" smtClean="0"/>
              <a:t>SF</a:t>
            </a:r>
            <a:r>
              <a:rPr lang="ru-RU" sz="2400" b="1" dirty="0" smtClean="0"/>
              <a:t>=0; </a:t>
            </a:r>
            <a:r>
              <a:rPr lang="en-US" sz="2400" b="1" dirty="0" smtClean="0"/>
              <a:t>ZF</a:t>
            </a:r>
            <a:r>
              <a:rPr lang="ru-RU" sz="2400" b="1" dirty="0" smtClean="0"/>
              <a:t>=0; </a:t>
            </a:r>
            <a:r>
              <a:rPr lang="en-US" sz="2400" b="1" dirty="0" smtClean="0"/>
              <a:t>OF</a:t>
            </a:r>
            <a:r>
              <a:rPr lang="ru-RU" sz="2400" b="1" dirty="0" smtClean="0"/>
              <a:t>=0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2482709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Рекомендации по реализации алгоритма умножения </a:t>
            </a:r>
            <a:r>
              <a:rPr lang="ru-RU" sz="2800" b="1" dirty="0" err="1" smtClean="0"/>
              <a:t>беззнаковых</a:t>
            </a:r>
            <a:r>
              <a:rPr lang="ru-RU" sz="2800" b="1" dirty="0" smtClean="0"/>
              <a:t> чисел в процессоре </a:t>
            </a:r>
            <a:r>
              <a:rPr lang="en-US" sz="2800" b="1" dirty="0" smtClean="0"/>
              <a:t>I8086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428736"/>
            <a:ext cx="9144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800" dirty="0" smtClean="0"/>
              <a:t>Возможное распределение регистров:</a:t>
            </a:r>
          </a:p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8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dirty="0" smtClean="0"/>
              <a:t>процессор </a:t>
            </a:r>
            <a:r>
              <a:rPr lang="en-US" sz="2000" dirty="0" smtClean="0"/>
              <a:t>i8086		</a:t>
            </a:r>
            <a:r>
              <a:rPr lang="ru-RU" sz="2000" dirty="0" smtClean="0"/>
              <a:t>алгоритм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0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/>
              <a:t>AX</a:t>
            </a:r>
            <a:r>
              <a:rPr lang="en-US" sz="2000" dirty="0" smtClean="0"/>
              <a:t> 				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РСМ регистр сумматора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/>
          </a:p>
          <a:p>
            <a:pPr lvl="0" indent="180975"/>
            <a:r>
              <a:rPr lang="en-US" sz="2000" b="1" dirty="0" smtClean="0"/>
              <a:t>BX</a:t>
            </a:r>
            <a:r>
              <a:rPr lang="ru-RU" sz="2000" dirty="0" smtClean="0"/>
              <a:t> </a:t>
            </a:r>
            <a:r>
              <a:rPr lang="en-US" sz="2000" dirty="0" smtClean="0"/>
              <a:t>				</a:t>
            </a:r>
            <a:r>
              <a:rPr lang="ru-RU" sz="2000" dirty="0" smtClean="0"/>
              <a:t> – Р1 регистр множимого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/>
              <a:t>DX</a:t>
            </a:r>
            <a:r>
              <a:rPr lang="ru-RU" sz="2000" dirty="0" smtClean="0"/>
              <a:t> </a:t>
            </a:r>
            <a:r>
              <a:rPr lang="en-US" sz="2000" dirty="0" smtClean="0"/>
              <a:t>				</a:t>
            </a:r>
            <a:r>
              <a:rPr lang="ru-RU" sz="2000" dirty="0" smtClean="0"/>
              <a:t>– Р2 регистр множителя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/>
              <a:t>CX</a:t>
            </a:r>
            <a:r>
              <a:rPr lang="ru-RU" sz="2000" dirty="0" smtClean="0"/>
              <a:t> </a:t>
            </a:r>
            <a:r>
              <a:rPr lang="en-US" sz="2000" dirty="0" smtClean="0"/>
              <a:t>				</a:t>
            </a:r>
            <a:r>
              <a:rPr lang="ru-RU" sz="2000" dirty="0" smtClean="0"/>
              <a:t>– СЧТ счетчик тактов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0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/>
              <a:t>FLAGS</a:t>
            </a:r>
            <a:r>
              <a:rPr lang="en-US" sz="2000" dirty="0" smtClean="0"/>
              <a:t> 			– </a:t>
            </a:r>
            <a:r>
              <a:rPr lang="ru-RU" sz="2000" dirty="0" smtClean="0"/>
              <a:t>РФ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000" dirty="0" smtClean="0"/>
          </a:p>
          <a:p>
            <a:pPr lvl="0" indent="180975"/>
            <a:r>
              <a:rPr lang="en-US" sz="2000" b="1" dirty="0" smtClean="0"/>
              <a:t>CF</a:t>
            </a:r>
            <a:r>
              <a:rPr lang="en-US" sz="2000" dirty="0" smtClean="0"/>
              <a:t> 				</a:t>
            </a:r>
            <a:r>
              <a:rPr lang="ru-RU" sz="2000" dirty="0" smtClean="0"/>
              <a:t> –</a:t>
            </a:r>
            <a:r>
              <a:rPr lang="en-US" sz="2000" dirty="0" smtClean="0"/>
              <a:t> CF</a:t>
            </a:r>
            <a:endParaRPr lang="ru-RU" sz="2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2285992"/>
            <a:ext cx="2143140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14678" y="2357430"/>
            <a:ext cx="3857652" cy="4071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14348" y="3143248"/>
            <a:ext cx="30003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85786" y="3714752"/>
            <a:ext cx="30003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85786" y="4357694"/>
            <a:ext cx="285752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85786" y="4929198"/>
            <a:ext cx="285752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357290" y="5572140"/>
            <a:ext cx="235745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14348" y="6143644"/>
            <a:ext cx="30003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71480"/>
            <a:ext cx="3248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4"/>
          <p:cNvSpPr>
            <a:spLocks noChangeArrowheads="1"/>
          </p:cNvSpPr>
          <p:nvPr/>
        </p:nvSpPr>
        <p:spPr bwMode="auto">
          <a:xfrm>
            <a:off x="142844" y="571480"/>
            <a:ext cx="307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MOV </a:t>
            </a:r>
            <a:r>
              <a:rPr lang="en-US" sz="2400" dirty="0" err="1" smtClean="0"/>
              <a:t>bx</a:t>
            </a:r>
            <a:r>
              <a:rPr lang="en-US" sz="2400" dirty="0" smtClean="0"/>
              <a:t>, </a:t>
            </a:r>
            <a:r>
              <a:rPr lang="en-US" sz="2400" dirty="0" err="1" smtClean="0"/>
              <a:t>mn-moe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071810"/>
            <a:ext cx="4191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42910" y="2714620"/>
            <a:ext cx="307180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MOV dx, </a:t>
            </a:r>
            <a:r>
              <a:rPr lang="en-US" sz="2400" dirty="0" err="1" smtClean="0"/>
              <a:t>mn-tel</a:t>
            </a:r>
            <a:endParaRPr lang="en-US" sz="2400" dirty="0" smtClean="0"/>
          </a:p>
          <a:p>
            <a:r>
              <a:rPr lang="en-US" sz="2400" dirty="0" smtClean="0"/>
              <a:t>XOR </a:t>
            </a:r>
            <a:r>
              <a:rPr lang="en-US" sz="2400" dirty="0" err="1" smtClean="0"/>
              <a:t>ax,ax</a:t>
            </a:r>
            <a:endParaRPr lang="en-US" sz="2400" dirty="0" smtClean="0"/>
          </a:p>
          <a:p>
            <a:r>
              <a:rPr lang="en-US" sz="2400" dirty="0" smtClean="0"/>
              <a:t>MOV </a:t>
            </a:r>
            <a:r>
              <a:rPr lang="en-US" sz="2400" dirty="0" err="1" smtClean="0"/>
              <a:t>cx</a:t>
            </a:r>
            <a:r>
              <a:rPr lang="en-US" sz="2400" dirty="0" smtClean="0"/>
              <a:t>, 16 </a:t>
            </a:r>
            <a:r>
              <a:rPr lang="ru-RU" sz="2400" dirty="0" smtClean="0"/>
              <a:t>или 15</a:t>
            </a:r>
          </a:p>
          <a:p>
            <a:r>
              <a:rPr lang="en-US" sz="2400" dirty="0" smtClean="0"/>
              <a:t>CLC</a:t>
            </a:r>
            <a:endParaRPr lang="ru-RU" sz="2400" dirty="0"/>
          </a:p>
        </p:txBody>
      </p:sp>
      <p:sp>
        <p:nvSpPr>
          <p:cNvPr id="6" name="Прямоугольник 4"/>
          <p:cNvSpPr>
            <a:spLocks noChangeArrowheads="1"/>
          </p:cNvSpPr>
          <p:nvPr/>
        </p:nvSpPr>
        <p:spPr bwMode="auto">
          <a:xfrm>
            <a:off x="2928926" y="1571612"/>
            <a:ext cx="3786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загрузить множимое</a:t>
            </a:r>
            <a:endParaRPr lang="ru-RU" sz="2400" b="1" dirty="0"/>
          </a:p>
        </p:txBody>
      </p:sp>
      <p:sp>
        <p:nvSpPr>
          <p:cNvPr id="7" name="Прямоугольник 4"/>
          <p:cNvSpPr>
            <a:spLocks noChangeArrowheads="1"/>
          </p:cNvSpPr>
          <p:nvPr/>
        </p:nvSpPr>
        <p:spPr bwMode="auto">
          <a:xfrm>
            <a:off x="2857488" y="4500570"/>
            <a:ext cx="43577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загрузка множителя;</a:t>
            </a:r>
          </a:p>
          <a:p>
            <a:r>
              <a:rPr lang="ru-RU" sz="2400" dirty="0" smtClean="0"/>
              <a:t>обнуление регистра суммы;</a:t>
            </a:r>
          </a:p>
          <a:p>
            <a:r>
              <a:rPr lang="ru-RU" sz="2400" dirty="0" smtClean="0"/>
              <a:t>установка счетчика цикла;</a:t>
            </a:r>
          </a:p>
          <a:p>
            <a:r>
              <a:rPr lang="ru-RU" sz="2400" dirty="0" smtClean="0"/>
              <a:t>обнуление флага переноса.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2143116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285728"/>
            <a:ext cx="671517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2571744"/>
            <a:ext cx="8143932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Напомним алгоритмы умножения в десятичной системе счисления. </a:t>
            </a:r>
            <a:r>
              <a:rPr lang="en-US" sz="2400" dirty="0" smtClean="0"/>
              <a:t> </a:t>
            </a:r>
            <a:r>
              <a:rPr lang="ru-RU" sz="2400" dirty="0" smtClean="0"/>
              <a:t>Рассмотрим алгоритм умножения с младших разрядов множителя. Пусть надо умножить 121</a:t>
            </a:r>
            <a:r>
              <a:rPr lang="ru-RU" sz="2400" baseline="-25000" dirty="0" smtClean="0"/>
              <a:t>(10)</a:t>
            </a:r>
            <a:r>
              <a:rPr lang="ru-RU" sz="2400" dirty="0" smtClean="0"/>
              <a:t> на 131</a:t>
            </a:r>
            <a:r>
              <a:rPr lang="ru-RU" sz="2400" baseline="-25000" dirty="0" smtClean="0"/>
              <a:t>(10)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Рассмотрим алгоритм умножения, начиная с младших разрядов множителя. Пусть надо умножить 121</a:t>
            </a:r>
            <a:r>
              <a:rPr lang="ru-RU" sz="2400" baseline="-25000" dirty="0" smtClean="0"/>
              <a:t>(10)</a:t>
            </a:r>
            <a:r>
              <a:rPr lang="ru-RU" sz="2400" dirty="0" smtClean="0"/>
              <a:t> на 131</a:t>
            </a:r>
            <a:r>
              <a:rPr lang="ru-RU" sz="2400" baseline="-25000" dirty="0" smtClean="0"/>
              <a:t>(10)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64932"/>
              </p:ext>
            </p:extLst>
          </p:nvPr>
        </p:nvGraphicFramePr>
        <p:xfrm>
          <a:off x="44495" y="1938992"/>
          <a:ext cx="8574461" cy="4000500"/>
        </p:xfrm>
        <a:graphic>
          <a:graphicData uri="http://schemas.openxmlformats.org/drawingml/2006/table">
            <a:tbl>
              <a:tblPr/>
              <a:tblGrid>
                <a:gridCol w="478550"/>
                <a:gridCol w="612339"/>
                <a:gridCol w="612339"/>
                <a:gridCol w="614054"/>
                <a:gridCol w="614054"/>
                <a:gridCol w="614054"/>
                <a:gridCol w="614054"/>
                <a:gridCol w="4415017"/>
              </a:tblGrid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множимое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b="1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множитель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начальное значение </a:t>
                      </a:r>
                      <a:r>
                        <a:rPr lang="ru-RU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частич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ru-RU" sz="20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произ</a:t>
                      </a:r>
                      <a:r>
                        <a:rPr lang="ru-RU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 множимое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(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*1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82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  <a:endParaRPr lang="en-US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частич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ru-RU" sz="2000" b="1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произ</a:t>
                      </a:r>
                      <a:r>
                        <a:rPr lang="ru-RU" sz="20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 сдвинутое множимое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(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*3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частичное произведение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 сдвинутое множимое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*1</a:t>
                      </a: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8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произведение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2941" y="602776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/>
              <a:t>Применение в цифровых процессорах получил именно этот способ умножения с младших разрядов множителя.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285984" y="2857496"/>
            <a:ext cx="1785950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14480" y="4714884"/>
            <a:ext cx="2286016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3786190"/>
            <a:ext cx="1785950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42976" y="5643578"/>
            <a:ext cx="2714644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1714480" y="2786058"/>
            <a:ext cx="2143140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0800000">
            <a:off x="1785918" y="3571876"/>
            <a:ext cx="2143140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1071538" y="5429264"/>
            <a:ext cx="2928958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0800000">
            <a:off x="1714480" y="4572008"/>
            <a:ext cx="2143140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906" y="1089784"/>
            <a:ext cx="3486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071538" y="908720"/>
            <a:ext cx="3571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TEST </a:t>
            </a:r>
            <a:r>
              <a:rPr lang="en-US" sz="2400" dirty="0" err="1" smtClean="0"/>
              <a:t>dx</a:t>
            </a:r>
            <a:r>
              <a:rPr lang="en-US" sz="2400" dirty="0" smtClean="0"/>
              <a:t>, 1h</a:t>
            </a:r>
          </a:p>
          <a:p>
            <a:r>
              <a:rPr lang="en-US" sz="2400" dirty="0" smtClean="0"/>
              <a:t>JZ shift</a:t>
            </a:r>
          </a:p>
          <a:p>
            <a:r>
              <a:rPr lang="ru-RU" sz="2400" dirty="0" smtClean="0"/>
              <a:t> сложение РСМ и Р1</a:t>
            </a:r>
            <a:endParaRPr lang="en-US" sz="2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7500958" y="92867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JZ shift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23371"/>
            <a:ext cx="895982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93633" y="54919"/>
            <a:ext cx="878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анализ значения младшего разряда регистра множителя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3633" y="0"/>
            <a:ext cx="8572560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65071" y="357190"/>
            <a:ext cx="806467" cy="436795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071538" y="5373216"/>
            <a:ext cx="1285884" cy="1588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571744"/>
            <a:ext cx="3352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4"/>
          <p:cNvSpPr>
            <a:spLocks noChangeArrowheads="1"/>
          </p:cNvSpPr>
          <p:nvPr/>
        </p:nvSpPr>
        <p:spPr bwMode="auto">
          <a:xfrm>
            <a:off x="1643042" y="2571744"/>
            <a:ext cx="307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RCR ax, 1</a:t>
            </a:r>
            <a:endParaRPr lang="ru-RU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357694"/>
            <a:ext cx="3390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1714480" y="4357694"/>
            <a:ext cx="307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smtClean="0"/>
              <a:t>RCR </a:t>
            </a:r>
            <a:r>
              <a:rPr lang="en-US" sz="2400" dirty="0" err="1" smtClean="0"/>
              <a:t>dx</a:t>
            </a:r>
            <a:r>
              <a:rPr lang="en-US" sz="2400" dirty="0" smtClean="0"/>
              <a:t>, 1</a:t>
            </a:r>
            <a:endParaRPr lang="ru-RU" sz="2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785794"/>
            <a:ext cx="28575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4"/>
          <p:cNvSpPr>
            <a:spLocks noChangeArrowheads="1"/>
          </p:cNvSpPr>
          <p:nvPr/>
        </p:nvSpPr>
        <p:spPr bwMode="auto">
          <a:xfrm>
            <a:off x="1714480" y="785794"/>
            <a:ext cx="307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ADD ax, </a:t>
            </a:r>
            <a:r>
              <a:rPr lang="en-US" sz="2400" dirty="0" err="1" smtClean="0"/>
              <a:t>bx</a:t>
            </a:r>
            <a:endParaRPr lang="ru-RU" sz="2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714480" y="150017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прибавление к частичному произведению множимого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1472" y="3286124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сдвиг регистра суммы, с переносом мл. разряда в </a:t>
            </a:r>
            <a:r>
              <a:rPr lang="en-US" dirty="0" smtClean="0"/>
              <a:t>CF</a:t>
            </a:r>
            <a:r>
              <a:rPr lang="ru-RU" dirty="0" smtClean="0"/>
              <a:t> (очередной разряд частичного произведения, который будет записан в Р2)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5786" y="5357826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сдвиг регистра множителя, с переносом очередного разряда частичного произведения из </a:t>
            </a:r>
            <a:r>
              <a:rPr lang="en-US" dirty="0" smtClean="0"/>
              <a:t>CF</a:t>
            </a:r>
            <a:r>
              <a:rPr lang="ru-RU" dirty="0" smtClean="0"/>
              <a:t> в Р2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14282" y="2143116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57126" y="3929066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285728"/>
            <a:ext cx="8215370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2500306"/>
            <a:ext cx="821537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4286256"/>
            <a:ext cx="8215370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755576" y="1768185"/>
            <a:ext cx="30718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DEC </a:t>
            </a:r>
            <a:r>
              <a:rPr lang="en-US" sz="2400" dirty="0" err="1" smtClean="0"/>
              <a:t>cx</a:t>
            </a:r>
            <a:endParaRPr lang="en-US" sz="2400" dirty="0" smtClean="0"/>
          </a:p>
          <a:p>
            <a:r>
              <a:rPr lang="en-US" sz="2400" dirty="0" smtClean="0"/>
              <a:t>JNZ </a:t>
            </a:r>
            <a:r>
              <a:rPr lang="en-US" sz="2400" dirty="0" err="1" smtClean="0"/>
              <a:t>begin_mul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2464" y="1516933"/>
            <a:ext cx="42100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4283968" y="120773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JNZ </a:t>
            </a:r>
            <a:r>
              <a:rPr lang="en-US" sz="1400" dirty="0" err="1" smtClean="0"/>
              <a:t>begin_mul</a:t>
            </a:r>
            <a:endParaRPr lang="ru-RU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86124"/>
            <a:ext cx="3419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4"/>
          <p:cNvSpPr>
            <a:spLocks noChangeArrowheads="1"/>
          </p:cNvSpPr>
          <p:nvPr/>
        </p:nvSpPr>
        <p:spPr bwMode="auto">
          <a:xfrm>
            <a:off x="1500166" y="3357562"/>
            <a:ext cx="3071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флаги будут уже установлены в регистре </a:t>
            </a:r>
            <a:r>
              <a:rPr lang="en-US" sz="2400" dirty="0" smtClean="0"/>
              <a:t>FLAGS</a:t>
            </a:r>
            <a:endParaRPr lang="ru-RU" sz="2400" dirty="0"/>
          </a:p>
        </p:txBody>
      </p:sp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1571604" y="4786322"/>
            <a:ext cx="72866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 smtClean="0"/>
              <a:t>произведение будет в регистрах </a:t>
            </a:r>
            <a:r>
              <a:rPr lang="en-US" sz="2400" dirty="0" smtClean="0"/>
              <a:t>AX </a:t>
            </a:r>
            <a:r>
              <a:rPr lang="ru-RU" sz="2400" dirty="0" smtClean="0"/>
              <a:t>и </a:t>
            </a:r>
            <a:r>
              <a:rPr lang="en-US" sz="2400" dirty="0" smtClean="0"/>
              <a:t>DX:</a:t>
            </a:r>
          </a:p>
          <a:p>
            <a:r>
              <a:rPr lang="en-US" sz="2400" dirty="0" smtClean="0"/>
              <a:t>AX – </a:t>
            </a:r>
            <a:r>
              <a:rPr lang="ru-RU" sz="2400" dirty="0" smtClean="0"/>
              <a:t>старшие разряды;</a:t>
            </a:r>
            <a:endParaRPr lang="en-US" sz="2400" dirty="0" smtClean="0"/>
          </a:p>
          <a:p>
            <a:r>
              <a:rPr lang="en-US" sz="2400" dirty="0" smtClean="0"/>
              <a:t>DX –</a:t>
            </a:r>
            <a:r>
              <a:rPr lang="ru-RU" sz="2400" dirty="0" smtClean="0"/>
              <a:t> младшие разряды.</a:t>
            </a:r>
            <a:endParaRPr lang="en-US" sz="2400" dirty="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214282" y="291693"/>
            <a:ext cx="878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уменьшение счетчика на "1" и проверка на равенство "0"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7126" y="2928934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4282" y="285728"/>
            <a:ext cx="8643998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14282" y="3286124"/>
            <a:ext cx="8643998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14282" y="4786322"/>
            <a:ext cx="864399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928802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 dirty="0" smtClean="0"/>
              <a:t>Алгоритм умножения</a:t>
            </a:r>
          </a:p>
          <a:p>
            <a:pPr algn="ctr"/>
            <a:r>
              <a:rPr lang="ru-RU" sz="4000" b="1" dirty="0" smtClean="0"/>
              <a:t> целых </a:t>
            </a:r>
            <a:r>
              <a:rPr lang="ru-RU" sz="4000" b="1" u="sng" dirty="0" smtClean="0"/>
              <a:t>чисел со знаком</a:t>
            </a:r>
          </a:p>
          <a:p>
            <a:pPr algn="ctr"/>
            <a:r>
              <a:rPr lang="ru-RU" sz="4000" b="1" dirty="0" smtClean="0"/>
              <a:t>  в прямом коде</a:t>
            </a:r>
            <a:endParaRPr lang="ru-RU" sz="4000" dirty="0" smtClean="0"/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sz="20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smtClean="0"/>
              <a:t>Алгоритм (словесный) умножения целых </a:t>
            </a:r>
            <a:r>
              <a:rPr lang="ru-RU" sz="2000" b="1" u="sng" dirty="0" smtClean="0"/>
              <a:t>чисел со знаком</a:t>
            </a:r>
            <a:r>
              <a:rPr lang="ru-RU" sz="2000" b="1" dirty="0" smtClean="0"/>
              <a:t>  в прямом коде</a:t>
            </a:r>
            <a:endParaRPr lang="ru-RU" sz="2000" dirty="0" smtClean="0"/>
          </a:p>
          <a:p>
            <a:pPr lvl="0"/>
            <a:r>
              <a:rPr lang="ru-RU" sz="2000" dirty="0" smtClean="0"/>
              <a:t>1. Знак произведения определяется операцией сложения по модулю 2 знаковых разрядов операндов (сомножителей):</a:t>
            </a:r>
            <a:endParaRPr lang="ru-RU" sz="2800" dirty="0" smtClean="0">
              <a:latin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28662" y="1500174"/>
          <a:ext cx="6500860" cy="2171714"/>
        </p:xfrm>
        <a:graphic>
          <a:graphicData uri="http://schemas.openxmlformats.org/drawingml/2006/table">
            <a:tbl>
              <a:tblPr/>
              <a:tblGrid>
                <a:gridCol w="1625215"/>
                <a:gridCol w="1625215"/>
                <a:gridCol w="1625215"/>
                <a:gridCol w="1625215"/>
              </a:tblGrid>
              <a:tr h="93073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Знак</a:t>
                      </a:r>
                      <a:br>
                        <a:rPr lang="ru-RU" sz="1800" b="1" dirty="0">
                          <a:latin typeface="Times New Roman"/>
                          <a:ea typeface="Times New Roman"/>
                        </a:rPr>
                      </a:b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множимого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Знак</a:t>
                      </a:r>
                      <a:br>
                        <a:rPr lang="ru-RU" sz="1800" b="1" dirty="0">
                          <a:latin typeface="Times New Roman"/>
                          <a:ea typeface="Times New Roman"/>
                        </a:rPr>
                      </a:b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множителя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Сложение</a:t>
                      </a:r>
                      <a:br>
                        <a:rPr lang="ru-RU" sz="1800" b="1" dirty="0">
                          <a:latin typeface="Times New Roman"/>
                          <a:ea typeface="Times New Roman"/>
                        </a:rPr>
                      </a:b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по модулю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Знак</a:t>
                      </a:r>
                      <a:br>
                        <a:rPr lang="ru-RU" sz="1800" b="1" dirty="0" smtClean="0">
                          <a:latin typeface="Times New Roman"/>
                          <a:ea typeface="Times New Roman"/>
                        </a:rPr>
                      </a:b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произведения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4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0=0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4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1=1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4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0=1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4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ru-RU" sz="2000" b="1" dirty="0" smtClean="0">
                          <a:latin typeface="Times New Roman"/>
                          <a:ea typeface="Times New Roman"/>
                        </a:rPr>
                        <a:t>1=0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399567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dirty="0" smtClean="0"/>
              <a:t>2. В счетчик тактов (СЧТ) устанавливается значение на единицу меньше количества битов регистра множителя (так как на знаковый бит умножение не производится).</a:t>
            </a:r>
          </a:p>
          <a:p>
            <a:pPr lvl="0" indent="180975"/>
            <a:r>
              <a:rPr lang="ru-RU" sz="2000" dirty="0" smtClean="0"/>
              <a:t>3. Умножаются модули операндов (по алгоритму для </a:t>
            </a:r>
            <a:r>
              <a:rPr lang="ru-RU" sz="2000" dirty="0" err="1" smtClean="0"/>
              <a:t>беззнаковых</a:t>
            </a:r>
            <a:r>
              <a:rPr lang="ru-RU" sz="2000" dirty="0" smtClean="0"/>
              <a:t> чисел). 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/>
              <a:t>4. Чтобы избавиться от знакового разряда множителя, который при значении СЧТ=0 будет находится в младшем разряде Р2, выполняется так называемый «дополнительный сдвиг». Это делается логическим сдвигом вправо на один бит регистра сумматора РСМ и регистра Р2 (с переносом выдвигаемого разряда из РСМ в старший разряд Р2).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857496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500306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3143248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3429000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4848226" y="973314"/>
            <a:ext cx="3036142" cy="5114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 </a:t>
            </a:r>
            <a:r>
              <a:rPr lang="ru-RU" sz="2000" b="1" dirty="0" smtClean="0"/>
              <a:t>Рассмотрим пример выполнения этого алгоритма.</a:t>
            </a:r>
          </a:p>
          <a:p>
            <a:r>
              <a:rPr lang="ru-RU" sz="2400" dirty="0" smtClean="0"/>
              <a:t>Выполнить в прямом коде умножение операндов (со знаком) </a:t>
            </a:r>
            <a:r>
              <a:rPr lang="en-US" sz="2400" dirty="0" smtClean="0"/>
              <a:t>X</a:t>
            </a:r>
            <a:r>
              <a:rPr lang="ru-RU" sz="2400" dirty="0" smtClean="0"/>
              <a:t> и </a:t>
            </a:r>
            <a:r>
              <a:rPr lang="en-US" sz="2400" dirty="0" smtClean="0"/>
              <a:t>Y</a:t>
            </a:r>
            <a:r>
              <a:rPr lang="ru-RU" sz="2400" dirty="0" smtClean="0"/>
              <a:t> на </a:t>
            </a:r>
            <a:r>
              <a:rPr lang="ru-RU" sz="2400" b="1" dirty="0" smtClean="0"/>
              <a:t>4-разрядном </a:t>
            </a:r>
            <a:r>
              <a:rPr lang="ru-RU" sz="2400" dirty="0" smtClean="0"/>
              <a:t>процессоре</a:t>
            </a:r>
          </a:p>
          <a:p>
            <a:r>
              <a:rPr lang="en-US" sz="2400" dirty="0" smtClean="0"/>
              <a:t>Z=X*Y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X</a:t>
            </a:r>
            <a:r>
              <a:rPr lang="ru-RU" sz="2400" dirty="0" smtClean="0"/>
              <a:t>= -7</a:t>
            </a:r>
            <a:r>
              <a:rPr lang="ru-RU" sz="2400" baseline="-25000" dirty="0" smtClean="0"/>
              <a:t>(10)</a:t>
            </a:r>
            <a:r>
              <a:rPr lang="ru-RU" sz="2400" dirty="0" smtClean="0"/>
              <a:t>, </a:t>
            </a:r>
            <a:r>
              <a:rPr lang="en-US" sz="2400" dirty="0" smtClean="0"/>
              <a:t>Y</a:t>
            </a:r>
            <a:r>
              <a:rPr lang="ru-RU" sz="2400" dirty="0" smtClean="0"/>
              <a:t>=6</a:t>
            </a:r>
            <a:r>
              <a:rPr lang="ru-RU" sz="2400" baseline="-25000" dirty="0" smtClean="0"/>
              <a:t>(10)</a:t>
            </a:r>
            <a:endParaRPr lang="en-US" sz="2400" baseline="-25000" dirty="0" smtClean="0"/>
          </a:p>
          <a:p>
            <a:endParaRPr lang="ru-RU" sz="2400" baseline="-25000" dirty="0" smtClean="0"/>
          </a:p>
          <a:p>
            <a:pPr lvl="0"/>
            <a:r>
              <a:rPr lang="ru-RU" sz="2400" dirty="0" smtClean="0">
                <a:solidFill>
                  <a:schemeClr val="dk1"/>
                </a:solidFill>
              </a:rPr>
              <a:t>Знак </a:t>
            </a:r>
            <a:r>
              <a:rPr lang="en-US" sz="2400" dirty="0" smtClean="0">
                <a:solidFill>
                  <a:schemeClr val="dk1"/>
                </a:solidFill>
              </a:rPr>
              <a:t>Z</a:t>
            </a:r>
            <a:r>
              <a:rPr lang="ru-RU" sz="2400" dirty="0" smtClean="0">
                <a:solidFill>
                  <a:schemeClr val="dk1"/>
                </a:solidFill>
              </a:rPr>
              <a:t>=(знак Х)</a:t>
            </a:r>
            <a:r>
              <a:rPr lang="en-US" sz="2400" dirty="0" smtClean="0">
                <a:solidFill>
                  <a:schemeClr val="dk1"/>
                </a:solidFill>
              </a:rPr>
              <a:t>   </a:t>
            </a:r>
            <a:r>
              <a:rPr lang="ru-RU" sz="2400" dirty="0" smtClean="0">
                <a:solidFill>
                  <a:schemeClr val="dk1"/>
                </a:solidFill>
              </a:rPr>
              <a:t> (знак У)=</a:t>
            </a:r>
            <a:r>
              <a:rPr lang="en-US" sz="2400" dirty="0" smtClean="0">
                <a:solidFill>
                  <a:schemeClr val="dk1"/>
                </a:solidFill>
              </a:rPr>
              <a:t>1   0</a:t>
            </a:r>
            <a:r>
              <a:rPr lang="ru-RU" sz="2400" dirty="0" smtClean="0">
                <a:solidFill>
                  <a:schemeClr val="dk1"/>
                </a:solidFill>
              </a:rPr>
              <a:t>=</a:t>
            </a:r>
            <a:r>
              <a:rPr lang="ru-RU" sz="2400" dirty="0" smtClean="0">
                <a:solidFill>
                  <a:srgbClr val="C00000"/>
                </a:solidFill>
              </a:rPr>
              <a:t>1</a:t>
            </a:r>
          </a:p>
          <a:p>
            <a:endParaRPr lang="en-US" sz="2400" dirty="0" smtClean="0"/>
          </a:p>
          <a:p>
            <a:r>
              <a:rPr lang="ru-RU" sz="2400" dirty="0" smtClean="0"/>
              <a:t>Умножение модулей Х и </a:t>
            </a:r>
            <a:r>
              <a:rPr lang="en-US" sz="2400" dirty="0" smtClean="0"/>
              <a:t>Y.</a:t>
            </a:r>
            <a:endParaRPr lang="ru-RU" sz="2400" dirty="0" smtClean="0"/>
          </a:p>
          <a:p>
            <a:r>
              <a:rPr lang="ru-RU" sz="2400" dirty="0" smtClean="0"/>
              <a:t>модуль Х=0111</a:t>
            </a:r>
            <a:r>
              <a:rPr lang="ru-RU" sz="2400" baseline="-25000" dirty="0" smtClean="0"/>
              <a:t>(</a:t>
            </a:r>
            <a:r>
              <a:rPr lang="en-US" sz="2400" baseline="-25000" dirty="0" smtClean="0"/>
              <a:t>2</a:t>
            </a:r>
            <a:r>
              <a:rPr lang="ru-RU" sz="2400" baseline="-250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модуль </a:t>
            </a:r>
            <a:r>
              <a:rPr lang="en-US" sz="2400" dirty="0" smtClean="0"/>
              <a:t>Y=0110</a:t>
            </a:r>
            <a:r>
              <a:rPr lang="ru-RU" sz="2400" baseline="-25000" dirty="0" smtClean="0"/>
              <a:t>(</a:t>
            </a:r>
            <a:r>
              <a:rPr lang="en-US" sz="2400" baseline="-25000" dirty="0" smtClean="0"/>
              <a:t>2</a:t>
            </a:r>
            <a:r>
              <a:rPr lang="ru-RU" sz="2400" baseline="-25000" dirty="0" smtClean="0"/>
              <a:t>)</a:t>
            </a:r>
            <a:endParaRPr lang="ru-RU" sz="24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2143116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22" y="2143116"/>
            <a:ext cx="266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1082516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1585912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2500298" y="1214422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14282" y="1000108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71472" y="1000108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57224" y="1000108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142976" y="1000108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>
            <a:off x="285720" y="1214422"/>
            <a:ext cx="1143008" cy="857256"/>
          </a:xfrm>
          <a:prstGeom prst="arc">
            <a:avLst>
              <a:gd name="adj1" fmla="val 21599978"/>
              <a:gd name="adj2" fmla="val 1154051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2089308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>
            <a:off x="357158" y="1428736"/>
            <a:ext cx="1357322" cy="428628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357422" y="1500174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071670" y="1500174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714480" y="1500174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2592704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Овал 10"/>
          <p:cNvSpPr/>
          <p:nvPr/>
        </p:nvSpPr>
        <p:spPr>
          <a:xfrm>
            <a:off x="2500298" y="1714488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i="1" u="sng" dirty="0" smtClean="0"/>
              <a:t>В двоичной системе </a:t>
            </a:r>
            <a:r>
              <a:rPr lang="ru-RU" sz="2400" dirty="0" smtClean="0"/>
              <a:t>алгоритмы умножения в цифровых процессорах счисления используют же положения, что и в десятичной системе счисления.</a:t>
            </a:r>
          </a:p>
          <a:p>
            <a:pPr indent="457200"/>
            <a:endParaRPr lang="en-US" sz="800" dirty="0" smtClean="0"/>
          </a:p>
          <a:p>
            <a:pPr indent="457200"/>
            <a:r>
              <a:rPr lang="ru-RU" sz="2400" dirty="0" smtClean="0"/>
              <a:t>Рассмотрим пример. Пусть надо умножить 1001</a:t>
            </a:r>
            <a:r>
              <a:rPr lang="ru-RU" sz="2400" baseline="-25000" dirty="0" smtClean="0"/>
              <a:t>(2)</a:t>
            </a:r>
            <a:r>
              <a:rPr lang="ru-RU" sz="2400" dirty="0" smtClean="0"/>
              <a:t> на 101</a:t>
            </a:r>
            <a:r>
              <a:rPr lang="ru-RU" sz="2400" baseline="-25000" dirty="0" smtClean="0"/>
              <a:t>(2)</a:t>
            </a:r>
            <a:r>
              <a:rPr lang="ru-RU" sz="2400" dirty="0" smtClean="0"/>
              <a:t>. </a:t>
            </a:r>
          </a:p>
          <a:p>
            <a:pPr indent="457200"/>
            <a:r>
              <a:rPr lang="ru-RU" sz="2400" dirty="0" smtClean="0"/>
              <a:t>Таблица </a:t>
            </a:r>
            <a:r>
              <a:rPr lang="ru-RU" sz="2400" dirty="0" smtClean="0"/>
              <a:t>умножения в двоичной системе тривиальна, и если очередная цифра множителя равна 1, к частичному произведению добавляется множимое, в противном случае – нули (т.е. частичное произведение не меняется).</a:t>
            </a:r>
            <a:endParaRPr lang="en-US" sz="2400" dirty="0" smtClean="0"/>
          </a:p>
          <a:p>
            <a:pPr indent="457200"/>
            <a:endParaRPr lang="en-US" sz="2400" u="sng" dirty="0" smtClean="0"/>
          </a:p>
          <a:p>
            <a:pPr indent="457200"/>
            <a:r>
              <a:rPr lang="ru-RU" sz="2400" dirty="0" smtClean="0"/>
              <a:t>Поэтому в цифровом процессоре операция умножения сводится к </a:t>
            </a:r>
            <a:r>
              <a:rPr lang="ru-RU" sz="2400" b="1" i="1" dirty="0" smtClean="0"/>
              <a:t>последовательности</a:t>
            </a:r>
            <a:r>
              <a:rPr lang="ru-RU" sz="2400" dirty="0" smtClean="0"/>
              <a:t> выполнения операций: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400" b="1" i="1" dirty="0" smtClean="0"/>
              <a:t>сложения;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400" b="1" i="1" dirty="0" smtClean="0"/>
              <a:t>сдвига.</a:t>
            </a:r>
            <a:endParaRPr lang="ru-RU" sz="2400" u="sng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3096100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3599496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Прямая со стрелкой 10"/>
          <p:cNvCxnSpPr/>
          <p:nvPr/>
        </p:nvCxnSpPr>
        <p:spPr>
          <a:xfrm>
            <a:off x="214282" y="3000372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928662" y="3000372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214414" y="3000372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71472" y="3000372"/>
            <a:ext cx="357190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>
            <a:off x="357158" y="3214686"/>
            <a:ext cx="1143008" cy="857256"/>
          </a:xfrm>
          <a:prstGeom prst="arc">
            <a:avLst>
              <a:gd name="adj1" fmla="val 21599978"/>
              <a:gd name="adj2" fmla="val 1154051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4102892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4606288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2500298" y="3714752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5109684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5613080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6116476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 dirty="0" smtClean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РСМ:=РСМ+Р1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(+X)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Результат сложения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2089308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1600" b="0" kern="12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-3" y="71414"/>
          <a:ext cx="9072598" cy="2592704"/>
        </p:xfrm>
        <a:graphic>
          <a:graphicData uri="http://schemas.openxmlformats.org/drawingml/2006/table">
            <a:tbl>
              <a:tblPr/>
              <a:tblGrid>
                <a:gridCol w="428234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299058"/>
                <a:gridCol w="328708"/>
                <a:gridCol w="328708"/>
                <a:gridCol w="5295426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1600" b="0" kern="120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600" b="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1600" b="0" dirty="0">
                        <a:solidFill>
                          <a:srgbClr val="7030A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1600" b="0" kern="1200" dirty="0" smtClean="0">
                          <a:solidFill>
                            <a:srgbClr val="7030A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0" y="1500174"/>
            <a:ext cx="8001024" cy="128588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29256" y="2643182"/>
            <a:ext cx="31370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n-lt"/>
                <a:ea typeface="Times New Roman"/>
              </a:rPr>
              <a:t>дополнительный сдвиг,  чтобы избавиться от знакового разряда множителя</a:t>
            </a:r>
            <a:endParaRPr lang="ru-RU" sz="24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3786190"/>
            <a:ext cx="2500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u-RU" sz="2400" b="1" dirty="0" smtClean="0">
                <a:latin typeface="Times New Roman"/>
                <a:ea typeface="Times New Roman"/>
                <a:cs typeface="Times New Roman"/>
              </a:rPr>
              <a:t>7</a:t>
            </a:r>
            <a:r>
              <a:rPr lang="ru-RU" sz="2400" b="1" baseline="-25000" dirty="0" smtClean="0">
                <a:latin typeface="Times New Roman"/>
                <a:ea typeface="Times New Roman"/>
                <a:cs typeface="Times New Roman"/>
              </a:rPr>
              <a:t>(8)</a:t>
            </a:r>
            <a:r>
              <a:rPr lang="ru-RU" sz="2400" b="1" dirty="0" smtClean="0">
                <a:latin typeface="Times New Roman"/>
                <a:ea typeface="Times New Roman"/>
                <a:cs typeface="Times New Roman"/>
              </a:rPr>
              <a:t>*6</a:t>
            </a:r>
            <a:r>
              <a:rPr lang="ru-RU" sz="2400" b="1" baseline="-25000" dirty="0" smtClean="0">
                <a:latin typeface="Times New Roman"/>
                <a:ea typeface="Times New Roman"/>
                <a:cs typeface="Times New Roman"/>
              </a:rPr>
              <a:t>(8)</a:t>
            </a:r>
            <a:r>
              <a:rPr lang="ru-RU" sz="2400" b="1" dirty="0" smtClean="0">
                <a:latin typeface="Times New Roman"/>
                <a:ea typeface="Times New Roman"/>
                <a:cs typeface="Times New Roman"/>
              </a:rPr>
              <a:t> =52</a:t>
            </a:r>
            <a:r>
              <a:rPr lang="ru-RU" sz="2400" b="1" baseline="-25000" dirty="0" smtClean="0">
                <a:latin typeface="Times New Roman"/>
                <a:ea typeface="Times New Roman"/>
                <a:cs typeface="Times New Roman"/>
              </a:rPr>
              <a:t>(8)</a:t>
            </a:r>
            <a:r>
              <a:rPr lang="ru-RU" sz="2400" b="1" dirty="0" smtClean="0">
                <a:latin typeface="Times New Roman"/>
                <a:ea typeface="Times New Roman"/>
                <a:cs typeface="Times New Roman"/>
              </a:rPr>
              <a:t> 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42844" y="3357562"/>
            <a:ext cx="2643206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71472" y="2928934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ea typeface="Times New Roman"/>
              </a:rPr>
              <a:t>произведение</a:t>
            </a:r>
            <a:endParaRPr lang="ru-RU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285728"/>
          <a:ext cx="9144000" cy="4754880"/>
        </p:xfrm>
        <a:graphic>
          <a:graphicData uri="http://schemas.openxmlformats.org/drawingml/2006/table">
            <a:tbl>
              <a:tblPr/>
              <a:tblGrid>
                <a:gridCol w="510337"/>
                <a:gridCol w="653013"/>
                <a:gridCol w="653013"/>
                <a:gridCol w="654841"/>
                <a:gridCol w="654841"/>
                <a:gridCol w="654841"/>
                <a:gridCol w="654841"/>
                <a:gridCol w="4708273"/>
              </a:tblGrid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множимое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множитель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smtClean="0">
                          <a:latin typeface="Times New Roman"/>
                          <a:ea typeface="Times New Roman"/>
                          <a:cs typeface="Times New Roman"/>
                        </a:rPr>
                        <a:t>нач. значение частич.</a:t>
                      </a:r>
                      <a:r>
                        <a:rPr lang="ru-RU" sz="2400" b="1" baseline="0" smtClean="0">
                          <a:latin typeface="Times New Roman"/>
                          <a:ea typeface="Times New Roman"/>
                          <a:cs typeface="Times New Roman"/>
                        </a:rPr>
                        <a:t>  произ.</a:t>
                      </a:r>
                      <a:endParaRPr lang="ru-RU" sz="2400" b="1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умножение на младший разряд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частичное произведение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умножение на средний разряд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частичное произведение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умножение на старший разряд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суммирование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произведение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1142976" y="2428868"/>
            <a:ext cx="3286148" cy="9286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>
            <a:off x="2000232" y="1214422"/>
            <a:ext cx="2143140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>
            <a:off x="2000232" y="2214554"/>
            <a:ext cx="2143140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0800000">
            <a:off x="1428728" y="3500438"/>
            <a:ext cx="2786082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>
            <a:off x="785786" y="4572008"/>
            <a:ext cx="3357586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Граф-схемы</a:t>
            </a:r>
            <a:r>
              <a:rPr lang="ru-RU" dirty="0" smtClean="0"/>
              <a:t> алгоритма умножения (Х</a:t>
            </a:r>
            <a:r>
              <a:rPr lang="en-US" dirty="0" smtClean="0"/>
              <a:t>*</a:t>
            </a:r>
            <a:r>
              <a:rPr lang="ru-RU" dirty="0" smtClean="0"/>
              <a:t>У) </a:t>
            </a:r>
            <a:r>
              <a:rPr lang="ru-RU" dirty="0" err="1" smtClean="0"/>
              <a:t>беззнаковых</a:t>
            </a:r>
            <a:r>
              <a:rPr lang="ru-RU" dirty="0" smtClean="0"/>
              <a:t> целых чисел</a:t>
            </a:r>
            <a:endParaRPr lang="ru-RU" b="1" dirty="0"/>
          </a:p>
        </p:txBody>
      </p:sp>
      <p:pic>
        <p:nvPicPr>
          <p:cNvPr id="6" name="Рисунок 5" descr="алг_посылка мн-го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5" y="985824"/>
            <a:ext cx="2359391" cy="2533664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85720" y="642918"/>
            <a:ext cx="2000264" cy="32147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4"/>
          <p:cNvSpPr>
            <a:spLocks noChangeArrowheads="1"/>
          </p:cNvSpPr>
          <p:nvPr/>
        </p:nvSpPr>
        <p:spPr bwMode="auto">
          <a:xfrm>
            <a:off x="0" y="3786190"/>
            <a:ext cx="32861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операция</a:t>
            </a:r>
          </a:p>
          <a:p>
            <a:pPr algn="ctr"/>
            <a:r>
              <a:rPr lang="ru-RU" sz="2400" dirty="0" smtClean="0"/>
              <a:t>"загрузка множимого"</a:t>
            </a:r>
            <a:endParaRPr lang="ru-RU" sz="2400" b="1" dirty="0"/>
          </a:p>
        </p:txBody>
      </p:sp>
      <p:sp>
        <p:nvSpPr>
          <p:cNvPr id="8" name="Прямоугольник 4"/>
          <p:cNvSpPr>
            <a:spLocks noChangeArrowheads="1"/>
          </p:cNvSpPr>
          <p:nvPr/>
        </p:nvSpPr>
        <p:spPr bwMode="auto">
          <a:xfrm>
            <a:off x="4286248" y="6396335"/>
            <a:ext cx="40005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операция "умножение"</a:t>
            </a:r>
            <a:endParaRPr lang="ru-RU" sz="2400" b="1" dirty="0"/>
          </a:p>
        </p:txBody>
      </p:sp>
      <p:pic>
        <p:nvPicPr>
          <p:cNvPr id="11" name="Рисунок 10" descr="алг_умнож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02" y="500042"/>
            <a:ext cx="5072098" cy="585791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71538" y="5214950"/>
            <a:ext cx="150019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57190" y="585789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00364" y="5857892"/>
            <a:ext cx="150019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500166" y="5214950"/>
            <a:ext cx="57695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РСМ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52" y="5857892"/>
            <a:ext cx="42351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CF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8992" y="5857892"/>
            <a:ext cx="40427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Р2</a:t>
            </a:r>
          </a:p>
        </p:txBody>
      </p:sp>
      <p:cxnSp>
        <p:nvCxnSpPr>
          <p:cNvPr id="17" name="Прямая со стрелкой 16"/>
          <p:cNvCxnSpPr>
            <a:endCxn id="10" idx="1"/>
          </p:cNvCxnSpPr>
          <p:nvPr/>
        </p:nvCxnSpPr>
        <p:spPr>
          <a:xfrm>
            <a:off x="142844" y="6000768"/>
            <a:ext cx="214346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9" idx="1"/>
          </p:cNvCxnSpPr>
          <p:nvPr/>
        </p:nvCxnSpPr>
        <p:spPr>
          <a:xfrm>
            <a:off x="857224" y="5357826"/>
            <a:ext cx="214314" cy="1588"/>
          </a:xfrm>
          <a:prstGeom prst="line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536547" y="5678503"/>
            <a:ext cx="642942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42910" y="6000768"/>
            <a:ext cx="214314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571736" y="5357826"/>
            <a:ext cx="214314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2322497" y="5821379"/>
            <a:ext cx="928694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762" y="6142850"/>
            <a:ext cx="285752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42844" y="6286520"/>
            <a:ext cx="2643206" cy="1588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2214546" y="3643314"/>
            <a:ext cx="2286016" cy="1500198"/>
          </a:xfrm>
          <a:prstGeom prst="line">
            <a:avLst/>
          </a:prstGeom>
          <a:ln w="190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endCxn id="12" idx="1"/>
          </p:cNvCxnSpPr>
          <p:nvPr/>
        </p:nvCxnSpPr>
        <p:spPr>
          <a:xfrm flipV="1">
            <a:off x="928662" y="6000768"/>
            <a:ext cx="2071702" cy="4738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3679025" y="4607727"/>
            <a:ext cx="1500198" cy="1000132"/>
          </a:xfrm>
          <a:prstGeom prst="line">
            <a:avLst/>
          </a:prstGeom>
          <a:ln w="190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 smtClean="0"/>
              <a:t>Рассмотрим пример выполнения этого алгоритма.</a:t>
            </a:r>
          </a:p>
          <a:p>
            <a:r>
              <a:rPr lang="ru-RU" sz="2000" dirty="0"/>
              <a:t>Умножение </a:t>
            </a:r>
            <a:r>
              <a:rPr lang="ru-RU" sz="2000" dirty="0" err="1"/>
              <a:t>беззнаковых</a:t>
            </a:r>
            <a:r>
              <a:rPr lang="ru-RU" sz="2000" dirty="0"/>
              <a:t> операндов на </a:t>
            </a:r>
            <a:r>
              <a:rPr lang="ru-RU" sz="2400" b="1" dirty="0" smtClean="0"/>
              <a:t>4-разрядном </a:t>
            </a:r>
            <a:r>
              <a:rPr lang="ru-RU" sz="2000" dirty="0"/>
              <a:t>процессоре</a:t>
            </a:r>
          </a:p>
          <a:p>
            <a:r>
              <a:rPr lang="ru-RU" sz="2000" dirty="0"/>
              <a:t> </a:t>
            </a:r>
            <a:r>
              <a:rPr lang="en-US" sz="2000" dirty="0"/>
              <a:t>X</a:t>
            </a:r>
            <a:r>
              <a:rPr lang="ru-RU" sz="2000" dirty="0"/>
              <a:t>*</a:t>
            </a:r>
            <a:r>
              <a:rPr lang="en-US" sz="2000" dirty="0"/>
              <a:t>Y</a:t>
            </a:r>
            <a:r>
              <a:rPr lang="ru-RU" sz="2000" dirty="0"/>
              <a:t>, где </a:t>
            </a:r>
            <a:r>
              <a:rPr lang="en-US" sz="2000" dirty="0"/>
              <a:t>X</a:t>
            </a:r>
            <a:r>
              <a:rPr lang="ru-RU" sz="2000" dirty="0"/>
              <a:t> = </a:t>
            </a:r>
            <a:r>
              <a:rPr lang="ru-RU" sz="2000" dirty="0" smtClean="0"/>
              <a:t>5</a:t>
            </a:r>
            <a:r>
              <a:rPr lang="ru-RU" sz="2000" baseline="-25000" dirty="0" smtClean="0"/>
              <a:t>(8</a:t>
            </a:r>
            <a:r>
              <a:rPr lang="ru-RU" sz="2000" baseline="-25000" dirty="0"/>
              <a:t>)</a:t>
            </a:r>
            <a:r>
              <a:rPr lang="ru-RU" sz="2000" dirty="0"/>
              <a:t>, </a:t>
            </a:r>
            <a:r>
              <a:rPr lang="en-US" sz="2000" dirty="0"/>
              <a:t>Y</a:t>
            </a:r>
            <a:r>
              <a:rPr lang="ru-RU" sz="2000" dirty="0"/>
              <a:t>= </a:t>
            </a:r>
            <a:r>
              <a:rPr lang="ru-RU" sz="2000" dirty="0" smtClean="0"/>
              <a:t>6</a:t>
            </a:r>
            <a:r>
              <a:rPr lang="ru-RU" sz="2000" baseline="-25000" dirty="0" smtClean="0"/>
              <a:t>(8)</a:t>
            </a:r>
            <a:endParaRPr lang="ru-RU" sz="2000" dirty="0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4796"/>
              </p:ext>
            </p:extLst>
          </p:nvPr>
        </p:nvGraphicFramePr>
        <p:xfrm>
          <a:off x="107450" y="1196752"/>
          <a:ext cx="9036547" cy="1082516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7712"/>
              </p:ext>
            </p:extLst>
          </p:nvPr>
        </p:nvGraphicFramePr>
        <p:xfrm>
          <a:off x="-25" y="854388"/>
          <a:ext cx="9001181" cy="1585912"/>
        </p:xfrm>
        <a:graphic>
          <a:graphicData uri="http://schemas.openxmlformats.org/drawingml/2006/table">
            <a:tbl>
              <a:tblPr/>
              <a:tblGrid>
                <a:gridCol w="420049"/>
                <a:gridCol w="293341"/>
                <a:gridCol w="293341"/>
                <a:gridCol w="293341"/>
                <a:gridCol w="293341"/>
                <a:gridCol w="293341"/>
                <a:gridCol w="293341"/>
                <a:gridCol w="293341"/>
                <a:gridCol w="293341"/>
                <a:gridCol w="293341"/>
                <a:gridCol w="322425"/>
                <a:gridCol w="322425"/>
                <a:gridCol w="5296213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ЗН</a:t>
                      </a: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285720" y="1785926"/>
            <a:ext cx="245068" cy="3734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0800000">
            <a:off x="285722" y="2500308"/>
            <a:ext cx="214312" cy="714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уга 1"/>
          <p:cNvSpPr/>
          <p:nvPr/>
        </p:nvSpPr>
        <p:spPr>
          <a:xfrm>
            <a:off x="153185" y="1714488"/>
            <a:ext cx="1704171" cy="994432"/>
          </a:xfrm>
          <a:prstGeom prst="arc">
            <a:avLst>
              <a:gd name="adj1" fmla="val 18947874"/>
              <a:gd name="adj2" fmla="val 8729455"/>
            </a:avLst>
          </a:prstGeom>
          <a:ln w="25400">
            <a:solidFill>
              <a:srgbClr val="C00000"/>
            </a:solidFill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571472" y="1785926"/>
            <a:ext cx="245068" cy="3734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57224" y="1785926"/>
            <a:ext cx="245068" cy="3734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214414" y="1714488"/>
            <a:ext cx="245068" cy="3734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2203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37355"/>
              </p:ext>
            </p:extLst>
          </p:nvPr>
        </p:nvGraphicFramePr>
        <p:xfrm>
          <a:off x="7" y="857232"/>
          <a:ext cx="9036547" cy="2089308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>
            <a:off x="2143108" y="2357430"/>
            <a:ext cx="192177" cy="2700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51520" y="2204864"/>
            <a:ext cx="1391522" cy="4383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785918" y="2357430"/>
            <a:ext cx="192177" cy="2700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428860" y="2357430"/>
            <a:ext cx="192177" cy="2700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14282" y="3071810"/>
            <a:ext cx="0" cy="6480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-12219" y="3587156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извне</a:t>
            </a:r>
          </a:p>
        </p:txBody>
      </p:sp>
      <p:sp>
        <p:nvSpPr>
          <p:cNvPr id="23" name="Овал 22"/>
          <p:cNvSpPr/>
          <p:nvPr/>
        </p:nvSpPr>
        <p:spPr>
          <a:xfrm>
            <a:off x="2786050" y="2500306"/>
            <a:ext cx="93325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25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44372"/>
              </p:ext>
            </p:extLst>
          </p:nvPr>
        </p:nvGraphicFramePr>
        <p:xfrm>
          <a:off x="7" y="857232"/>
          <a:ext cx="9036547" cy="2592704"/>
        </p:xfrm>
        <a:graphic>
          <a:graphicData uri="http://schemas.openxmlformats.org/drawingml/2006/table">
            <a:tbl>
              <a:tblPr/>
              <a:tblGrid>
                <a:gridCol w="426533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297869"/>
                <a:gridCol w="327402"/>
                <a:gridCol w="327402"/>
                <a:gridCol w="5274389"/>
              </a:tblGrid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CF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PCM</a:t>
                      </a:r>
                      <a:endParaRPr lang="ru-RU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ru-RU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ЧТ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Комментарий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9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Исходное состояние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+mn-lt"/>
                          <a:ea typeface="Times New Roman"/>
                          <a:cs typeface="Times New Roman"/>
                        </a:rPr>
                        <a:t>CF:=0; РСМ:=0; Р2:=Y; </a:t>
                      </a:r>
                      <a:r>
                        <a:rPr lang="ru-RU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СЧТ=</a:t>
                      </a:r>
                      <a:r>
                        <a:rPr lang="en-US" sz="2000" b="1" dirty="0" smtClean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(CF,PCM):=RС((CF,PCM),1)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(CF,P2):=RS((CF,P2),1)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СЧТ:=СЧТ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0" kern="12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endParaRPr lang="ru-RU" sz="20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 P1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 суммирование множимого)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2500298" y="2500306"/>
            <a:ext cx="357190" cy="3572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217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14667</TotalTime>
  <Words>3739</Words>
  <Application>Microsoft Office PowerPoint</Application>
  <PresentationFormat>Экран (4:3)</PresentationFormat>
  <Paragraphs>2024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Wingdings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933</cp:revision>
  <cp:lastPrinted>2002-06-14T06:50:34Z</cp:lastPrinted>
  <dcterms:created xsi:type="dcterms:W3CDTF">2000-07-05T10:59:49Z</dcterms:created>
  <dcterms:modified xsi:type="dcterms:W3CDTF">2019-12-24T11:46:23Z</dcterms:modified>
</cp:coreProperties>
</file>