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51"/>
  </p:notesMasterIdLst>
  <p:handoutMasterIdLst>
    <p:handoutMasterId r:id="rId52"/>
  </p:handoutMasterIdLst>
  <p:sldIdLst>
    <p:sldId id="384" r:id="rId2"/>
    <p:sldId id="569" r:id="rId3"/>
    <p:sldId id="570" r:id="rId4"/>
    <p:sldId id="387" r:id="rId5"/>
    <p:sldId id="627" r:id="rId6"/>
    <p:sldId id="625" r:id="rId7"/>
    <p:sldId id="432" r:id="rId8"/>
    <p:sldId id="626" r:id="rId9"/>
    <p:sldId id="571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572" r:id="rId19"/>
    <p:sldId id="444" r:id="rId20"/>
    <p:sldId id="446" r:id="rId21"/>
    <p:sldId id="628" r:id="rId22"/>
    <p:sldId id="447" r:id="rId23"/>
    <p:sldId id="629" r:id="rId24"/>
    <p:sldId id="449" r:id="rId25"/>
    <p:sldId id="633" r:id="rId26"/>
    <p:sldId id="634" r:id="rId27"/>
    <p:sldId id="630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  <p:sldId id="643" r:id="rId37"/>
    <p:sldId id="644" r:id="rId38"/>
    <p:sldId id="645" r:id="rId39"/>
    <p:sldId id="646" r:id="rId40"/>
    <p:sldId id="647" r:id="rId41"/>
    <p:sldId id="451" r:id="rId42"/>
    <p:sldId id="433" r:id="rId43"/>
    <p:sldId id="575" r:id="rId44"/>
    <p:sldId id="530" r:id="rId45"/>
    <p:sldId id="631" r:id="rId46"/>
    <p:sldId id="455" r:id="rId47"/>
    <p:sldId id="391" r:id="rId48"/>
    <p:sldId id="632" r:id="rId49"/>
    <p:sldId id="458" r:id="rId50"/>
  </p:sldIdLst>
  <p:sldSz cx="9144000" cy="6858000" type="screen4x3"/>
  <p:notesSz cx="6797675" cy="9926638"/>
  <p:embeddedFontLst>
    <p:embeddedFont>
      <p:font typeface="Tahoma" pitchFamily="34" charset="0"/>
      <p:regular r:id="rId53"/>
      <p:bold r:id="rId5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4396"/>
    <a:srgbClr val="0000FF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8" autoAdjust="0"/>
    <p:restoredTop sz="98509" autoAdjust="0"/>
  </p:normalViewPr>
  <p:slideViewPr>
    <p:cSldViewPr>
      <p:cViewPr>
        <p:scale>
          <a:sx n="70" d="100"/>
          <a:sy n="70" d="100"/>
        </p:scale>
        <p:origin x="-1122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792669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36297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0" y="1890704"/>
            <a:ext cx="9144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ru-RU" sz="4000" b="1" dirty="0" smtClean="0"/>
              <a:t>Алгоритмы деления</a:t>
            </a:r>
            <a:endParaRPr lang="en-US" sz="4000" b="1" dirty="0" smtClean="0"/>
          </a:p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ru-RU" sz="4000" b="1" dirty="0" smtClean="0"/>
              <a:t>чисел</a:t>
            </a:r>
            <a:endParaRPr lang="en-US" sz="4000" b="1" dirty="0" smtClean="0"/>
          </a:p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ru-RU" sz="4000" b="1" dirty="0" smtClean="0"/>
              <a:t>в цифровых процессорах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18288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rot="10800000">
            <a:off x="5295904" y="1709728"/>
            <a:ext cx="162878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072066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3990" cy="2438400"/>
        </p:xfrm>
        <a:graphic>
          <a:graphicData uri="http://schemas.openxmlformats.org/drawingml/2006/table">
            <a:tbl>
              <a:tblPr/>
              <a:tblGrid>
                <a:gridCol w="1313605"/>
                <a:gridCol w="411644"/>
                <a:gridCol w="411644"/>
                <a:gridCol w="411644"/>
                <a:gridCol w="411644"/>
                <a:gridCol w="411644"/>
                <a:gridCol w="411644"/>
                <a:gridCol w="411644"/>
                <a:gridCol w="413473"/>
                <a:gridCol w="411644"/>
                <a:gridCol w="411644"/>
                <a:gridCol w="411644"/>
                <a:gridCol w="411644"/>
                <a:gridCol w="411644"/>
                <a:gridCol w="411644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.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314432" y="2162168"/>
            <a:ext cx="3257568" cy="271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V="1">
            <a:off x="3033704" y="1528752"/>
            <a:ext cx="995368" cy="2714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3990" cy="3048000"/>
        </p:xfrm>
        <a:graphic>
          <a:graphicData uri="http://schemas.openxmlformats.org/drawingml/2006/table">
            <a:tbl>
              <a:tblPr/>
              <a:tblGrid>
                <a:gridCol w="1313605"/>
                <a:gridCol w="411644"/>
                <a:gridCol w="411644"/>
                <a:gridCol w="411644"/>
                <a:gridCol w="411644"/>
                <a:gridCol w="411644"/>
                <a:gridCol w="411644"/>
                <a:gridCol w="411644"/>
                <a:gridCol w="413473"/>
                <a:gridCol w="411644"/>
                <a:gridCol w="411644"/>
                <a:gridCol w="411644"/>
                <a:gridCol w="411644"/>
                <a:gridCol w="411644"/>
                <a:gridCol w="411644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rot="10800000">
            <a:off x="5748344" y="2886072"/>
            <a:ext cx="126683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>
            <a:off x="2716996" y="1664484"/>
            <a:ext cx="995368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500694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-1" y="0"/>
          <a:ext cx="9144002" cy="36576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3" cy="42672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4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rot="10800000">
            <a:off x="6200784" y="4152904"/>
            <a:ext cx="81439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929322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48768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54864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rot="10800000">
            <a:off x="6653224" y="5329248"/>
            <a:ext cx="542928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286512" y="521495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60960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690372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&lt;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err="1" smtClean="0">
                          <a:latin typeface="Times New Roman"/>
                          <a:ea typeface="Times New Roman"/>
                        </a:rPr>
                        <a:t>восст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 gridSpan="16">
                  <a:txBody>
                    <a:bodyPr/>
                    <a:lstStyle/>
                    <a:p>
                      <a:pPr algn="just">
                        <a:spcAft>
                          <a:spcPts val="200"/>
                        </a:spcAft>
                      </a:pPr>
                      <a:endParaRPr lang="ru-RU" sz="13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715140" y="6429396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2" cy="1219200"/>
        </p:xfrm>
        <a:graphic>
          <a:graphicData uri="http://schemas.openxmlformats.org/drawingml/2006/table">
            <a:tbl>
              <a:tblPr/>
              <a:tblGrid>
                <a:gridCol w="1313604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0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1528752"/>
            <a:ext cx="9144000" cy="27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200"/>
              </a:spcAft>
            </a:pPr>
            <a:r>
              <a:rPr lang="ru-RU" sz="2800" dirty="0" smtClean="0"/>
              <a:t>Так как последнее вычитание делителя было с учетом младшего разряда делимого, то деление завершено.</a:t>
            </a:r>
          </a:p>
          <a:p>
            <a:pPr indent="457200" algn="just">
              <a:spcAft>
                <a:spcPts val="200"/>
              </a:spcAft>
            </a:pPr>
            <a:endParaRPr lang="ru-RU" sz="2800" dirty="0" smtClean="0"/>
          </a:p>
          <a:p>
            <a:pPr indent="457200" algn="just">
              <a:spcAft>
                <a:spcPts val="200"/>
              </a:spcAft>
            </a:pPr>
            <a:r>
              <a:rPr lang="ru-RU" sz="2800" dirty="0" smtClean="0"/>
              <a:t>Результат деления:  </a:t>
            </a:r>
            <a:r>
              <a:rPr lang="ru-RU" sz="2800" dirty="0" smtClean="0">
                <a:solidFill>
                  <a:srgbClr val="C00000"/>
                </a:solidFill>
              </a:rPr>
              <a:t>частное</a:t>
            </a:r>
            <a:r>
              <a:rPr lang="ru-RU" sz="2800" dirty="0" smtClean="0"/>
              <a:t> равно 41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C00000"/>
                </a:solidFill>
              </a:rPr>
              <a:t>остаток</a:t>
            </a:r>
            <a:r>
              <a:rPr lang="ru-RU" sz="2800" dirty="0" smtClean="0"/>
              <a:t> равен 4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.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4255292" y="2026436"/>
            <a:ext cx="1990736" cy="8143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 flipH="1" flipV="1">
            <a:off x="1269188" y="1483508"/>
            <a:ext cx="2443176" cy="23526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95656" y="1438264"/>
            <a:ext cx="108585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752976" y="1438264"/>
            <a:ext cx="22622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804848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Алгоритм деления целых чисел с ФТ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ru-RU" sz="2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Алгоритм деления дробных чисел с ФТ </a:t>
            </a:r>
            <a:endParaRPr lang="en-US" sz="2800" dirty="0"/>
          </a:p>
          <a:p>
            <a:r>
              <a:rPr lang="ru-RU" sz="2800" dirty="0" smtClean="0"/>
              <a:t> 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Алгоритм деления чисел с ПТ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Таким образом, алгоритм деления с восстановлением остатка включает следующие положения:</a:t>
            </a:r>
          </a:p>
          <a:p>
            <a:pPr indent="457200"/>
            <a:endParaRPr lang="ru-RU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800" dirty="0" smtClean="0"/>
              <a:t>Биты частного получаются в цикле деления, начиная </a:t>
            </a:r>
            <a:r>
              <a:rPr lang="ru-RU" sz="2800" i="1" u="sng" dirty="0" smtClean="0"/>
              <a:t>со старшего разряда</a:t>
            </a:r>
            <a:r>
              <a:rPr lang="ru-RU" sz="2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ru-RU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800" dirty="0" smtClean="0"/>
              <a:t>Каждый цикл деления включает операцию </a:t>
            </a:r>
            <a:r>
              <a:rPr lang="ru-RU" sz="2800" i="1" u="sng" dirty="0" smtClean="0"/>
              <a:t>вычитания делителя из остатка делимого</a:t>
            </a:r>
            <a:r>
              <a:rPr lang="ru-RU" sz="2800" dirty="0" smtClean="0"/>
              <a:t> (на первом шаге из старших разрядов делимого).</a:t>
            </a:r>
          </a:p>
          <a:p>
            <a:pPr marL="914400" lvl="1" indent="-457200">
              <a:buFont typeface="+mj-lt"/>
              <a:buAutoNum type="arabicPeriod"/>
            </a:pPr>
            <a:endParaRPr lang="ru-RU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800" dirty="0" smtClean="0"/>
              <a:t>Если при вычитании получен </a:t>
            </a:r>
            <a:r>
              <a:rPr lang="ru-RU" sz="2800" i="1" u="sng" dirty="0" smtClean="0"/>
              <a:t>отрицательный остаток</a:t>
            </a:r>
            <a:r>
              <a:rPr lang="ru-RU" sz="2800" dirty="0" smtClean="0"/>
              <a:t>, то очередная цифра частного равна 0, а если </a:t>
            </a:r>
            <a:r>
              <a:rPr lang="ru-RU" sz="2800" i="1" u="sng" dirty="0" smtClean="0"/>
              <a:t>положительный или равный 0</a:t>
            </a:r>
            <a:r>
              <a:rPr lang="ru-RU" sz="2800" dirty="0" smtClean="0"/>
              <a:t>, то очередная цифра частного равна 1.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ru-RU" sz="2800" dirty="0" smtClean="0"/>
              <a:t>Если полученный </a:t>
            </a:r>
            <a:r>
              <a:rPr lang="ru-RU" sz="2800" i="1" u="sng" dirty="0" smtClean="0"/>
              <a:t>остаток отрицательный, то он восстанавливается </a:t>
            </a:r>
            <a:r>
              <a:rPr lang="ru-RU" sz="2800" dirty="0" smtClean="0"/>
              <a:t>до предыдущего значения добавлением делителя.</a:t>
            </a:r>
          </a:p>
          <a:p>
            <a:pPr marL="914400" lvl="1" indent="-457200">
              <a:buFont typeface="+mj-lt"/>
              <a:buAutoNum type="arabicPeriod" startAt="4"/>
            </a:pPr>
            <a:endParaRPr lang="ru-RU" sz="2800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ru-RU" sz="2800" dirty="0" smtClean="0"/>
              <a:t>Остаток увеличивается присоединением очередной цифры делимого.</a:t>
            </a:r>
          </a:p>
          <a:p>
            <a:pPr marL="914400" lvl="1" indent="-457200">
              <a:buFont typeface="+mj-lt"/>
              <a:buAutoNum type="arabicPeriod" startAt="4"/>
            </a:pPr>
            <a:endParaRPr lang="ru-RU" sz="2800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ru-RU" sz="2800" dirty="0" smtClean="0"/>
              <a:t>Число тактов деления определяется разрядностью 	процессора.</a:t>
            </a:r>
          </a:p>
          <a:p>
            <a:pPr marL="914400" lvl="1" indent="-457200"/>
            <a:endParaRPr lang="ru-RU" sz="2800" dirty="0" smtClean="0"/>
          </a:p>
          <a:p>
            <a:pPr lvl="1"/>
            <a:r>
              <a:rPr lang="ru-RU" sz="2800" i="1" u="sng" dirty="0" smtClean="0"/>
              <a:t>Недостаток этого алгоритма:</a:t>
            </a:r>
          </a:p>
          <a:p>
            <a:pPr lvl="1"/>
            <a:r>
              <a:rPr lang="ru-RU" sz="2800" dirty="0" smtClean="0"/>
              <a:t>нужно каждый раз восстанавливать отрицательный остаток!</a:t>
            </a:r>
          </a:p>
          <a:p>
            <a:pPr lvl="1"/>
            <a:endParaRPr lang="ru-RU" sz="2800" dirty="0"/>
          </a:p>
          <a:p>
            <a:pPr lvl="1"/>
            <a:r>
              <a:rPr lang="ru-RU" sz="2800" dirty="0" smtClean="0"/>
              <a:t>Это увеличивает время выполнения алгоритма.</a:t>
            </a:r>
            <a:endParaRPr lang="ru-RU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544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Алгоритм деления</a:t>
            </a:r>
          </a:p>
          <a:p>
            <a:pPr algn="ctr"/>
            <a:r>
              <a:rPr lang="ru-RU" sz="2800" b="1" dirty="0" smtClean="0"/>
              <a:t>без восстановления остатка</a:t>
            </a:r>
            <a:endParaRPr lang="ru-RU" sz="2800" dirty="0" smtClean="0"/>
          </a:p>
          <a:p>
            <a:pPr indent="457200"/>
            <a:endParaRPr lang="ru-RU" sz="2400" dirty="0" smtClean="0"/>
          </a:p>
          <a:p>
            <a:pPr indent="457200"/>
            <a:r>
              <a:rPr lang="ru-RU" sz="2800" dirty="0" smtClean="0"/>
              <a:t>Цикл алгоритма деления без восстановления остатка состоит в следующем:</a:t>
            </a:r>
          </a:p>
          <a:p>
            <a:pPr indent="457200"/>
            <a:endParaRPr lang="ru-R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з старших разрядов делимого (а затем из остатка) вычитается делитель.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е</a:t>
            </a:r>
            <a:r>
              <a:rPr lang="ru-RU" sz="2800" dirty="0" smtClean="0"/>
              <a:t>сли разность положительная или равна 0, то очередная цифра частного равна 1.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е</a:t>
            </a:r>
            <a:r>
              <a:rPr lang="ru-RU" sz="2800" dirty="0" smtClean="0"/>
              <a:t>сли же отрицательная, то цифра частного равна 0, но предыдущий остаток не восстанавливается. </a:t>
            </a:r>
            <a:endParaRPr lang="ru-RU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544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полученный остаток увеличивается присоединением очередной цифры делимого.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в</a:t>
            </a:r>
            <a:r>
              <a:rPr lang="ru-RU" sz="2800" dirty="0" smtClean="0"/>
              <a:t> следующем цикле к увеличенному остатку прибавляется делитель, если остаток отрицательный или прибавляется делитель со знаком минус, если остаток положительный (т.е. поскольку знаки слагаемых разные, происходит вычитание).</a:t>
            </a:r>
          </a:p>
          <a:p>
            <a:pPr indent="457200"/>
            <a:endParaRPr lang="ru-RU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Чтобы было более понятно, рассмотрим алгоритм деления без восстановления остатка «столбиком» в двоичной системе счисления на примере деления целых чисел. </a:t>
            </a:r>
          </a:p>
          <a:p>
            <a:endParaRPr lang="ru-RU" sz="800" u="sng" dirty="0" smtClean="0"/>
          </a:p>
          <a:p>
            <a:r>
              <a:rPr lang="ru-RU" sz="2800" u="sng" dirty="0" smtClean="0"/>
              <a:t>Пример.</a:t>
            </a:r>
            <a:r>
              <a:rPr lang="ru-RU" sz="2800" dirty="0" smtClean="0"/>
              <a:t> X/</a:t>
            </a:r>
            <a:r>
              <a:rPr lang="en-US" sz="2800" dirty="0" smtClean="0"/>
              <a:t>Y</a:t>
            </a:r>
            <a:r>
              <a:rPr lang="ru-RU" sz="2800" dirty="0" smtClean="0"/>
              <a:t>=</a:t>
            </a:r>
            <a:r>
              <a:rPr lang="en-US" sz="2800" dirty="0" smtClean="0"/>
              <a:t>Z</a:t>
            </a:r>
            <a:r>
              <a:rPr lang="ru-RU" sz="2800" dirty="0" smtClean="0"/>
              <a:t>(</a:t>
            </a:r>
            <a:r>
              <a:rPr lang="en-US" sz="2800" dirty="0" smtClean="0"/>
              <a:t>R</a:t>
            </a:r>
            <a:r>
              <a:rPr lang="ru-RU" sz="2800" dirty="0" smtClean="0"/>
              <a:t>), где Z – частное, а R – остаток.</a:t>
            </a:r>
          </a:p>
          <a:p>
            <a:endParaRPr lang="ru-RU" sz="800" dirty="0" smtClean="0"/>
          </a:p>
          <a:p>
            <a:r>
              <a:rPr lang="en-US" sz="2800" dirty="0" smtClean="0"/>
              <a:t>X</a:t>
            </a:r>
            <a:r>
              <a:rPr lang="ru-RU" sz="2800" dirty="0" smtClean="0"/>
              <a:t>=251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=10101001</a:t>
            </a:r>
            <a:r>
              <a:rPr lang="ru-RU" sz="2800" baseline="-25000" dirty="0" smtClean="0"/>
              <a:t>(2)</a:t>
            </a:r>
            <a:r>
              <a:rPr lang="ru-RU" sz="2800" dirty="0" smtClean="0"/>
              <a:t>;</a:t>
            </a:r>
          </a:p>
          <a:p>
            <a:r>
              <a:rPr lang="ru-RU" sz="2800" dirty="0" smtClean="0"/>
              <a:t>Y=5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=101</a:t>
            </a:r>
            <a:r>
              <a:rPr lang="ru-RU" sz="2800" baseline="-25000" dirty="0" smtClean="0"/>
              <a:t>(2).</a:t>
            </a:r>
          </a:p>
          <a:p>
            <a:endParaRPr lang="ru-RU" sz="2800" dirty="0" smtClean="0"/>
          </a:p>
          <a:p>
            <a:endParaRPr lang="ru-RU" sz="800" dirty="0" smtClean="0"/>
          </a:p>
          <a:p>
            <a:pPr indent="457200"/>
            <a:r>
              <a:rPr lang="ru-RU" sz="2800" dirty="0" smtClean="0"/>
              <a:t>Обратите внимание, что при </a:t>
            </a:r>
            <a:r>
              <a:rPr lang="ru-RU" sz="2800" i="1" u="sng" dirty="0" smtClean="0"/>
              <a:t>увеличении отрицательного остатка</a:t>
            </a:r>
            <a:r>
              <a:rPr lang="ru-RU" sz="2800" dirty="0" smtClean="0"/>
              <a:t>  (</a:t>
            </a:r>
            <a:r>
              <a:rPr lang="ru-RU" sz="2800" i="1" u="sng" dirty="0" smtClean="0"/>
              <a:t>а делимое – положительное</a:t>
            </a:r>
            <a:r>
              <a:rPr lang="ru-RU" sz="2800" dirty="0" smtClean="0"/>
              <a:t>) присоединением следующего разряда делимого, равного 1, происходит сложение отрицательного числа (остаток) и положительного числа (делимое).</a:t>
            </a:r>
            <a:endParaRPr lang="ru-RU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1233964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1553528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1873092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2459832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разряд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делимого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(– 1010+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1001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357422" y="1928802"/>
            <a:ext cx="428628" cy="50006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2779396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разряд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делимого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(– 1010+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1001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 цифровом процессоре операция деления сводится к </a:t>
            </a:r>
            <a:r>
              <a:rPr lang="ru-RU" sz="2800" b="1" i="1" dirty="0" smtClean="0"/>
              <a:t>последовательности</a:t>
            </a:r>
            <a:r>
              <a:rPr lang="ru-RU" sz="2800" dirty="0" smtClean="0"/>
              <a:t> выполнения операций </a:t>
            </a:r>
            <a:r>
              <a:rPr lang="ru-RU" sz="2800" b="1" i="1" dirty="0" smtClean="0"/>
              <a:t>вычитания и сдвига.</a:t>
            </a:r>
          </a:p>
          <a:p>
            <a:pPr indent="457200"/>
            <a:endParaRPr lang="ru-RU" sz="1000" b="1" i="1" dirty="0" smtClean="0"/>
          </a:p>
          <a:p>
            <a:pPr indent="457200"/>
            <a:r>
              <a:rPr lang="ru-RU" sz="2800" dirty="0" smtClean="0"/>
              <a:t>Операция деления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r>
              <a:rPr lang="en-US" sz="2800" b="1" dirty="0" smtClean="0"/>
              <a:t>=X/Y(</a:t>
            </a:r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b="1" dirty="0" smtClean="0"/>
              <a:t>), </a:t>
            </a:r>
            <a:r>
              <a:rPr lang="ru-RU" sz="2800" dirty="0" smtClean="0"/>
              <a:t>где</a:t>
            </a:r>
          </a:p>
          <a:p>
            <a:pPr indent="457200"/>
            <a:endParaRPr lang="ru-RU" sz="800" dirty="0" smtClean="0"/>
          </a:p>
          <a:p>
            <a:r>
              <a:rPr lang="ru-RU" sz="2800" dirty="0" smtClean="0"/>
              <a:t>входные данные:</a:t>
            </a:r>
          </a:p>
          <a:p>
            <a:r>
              <a:rPr lang="en-US" sz="2800" b="1" dirty="0" smtClean="0"/>
              <a:t>X</a:t>
            </a:r>
            <a:r>
              <a:rPr lang="ru-RU" sz="2800" b="1" i="1" dirty="0" smtClean="0"/>
              <a:t> </a:t>
            </a:r>
            <a:r>
              <a:rPr lang="ru-RU" sz="2800" dirty="0" smtClean="0"/>
              <a:t>– делимое;</a:t>
            </a:r>
          </a:p>
          <a:p>
            <a:r>
              <a:rPr lang="en-US" sz="2800" b="1" dirty="0" smtClean="0"/>
              <a:t>Y</a:t>
            </a:r>
            <a:r>
              <a:rPr lang="ru-RU" sz="2800" dirty="0" smtClean="0"/>
              <a:t> –делитель;</a:t>
            </a:r>
          </a:p>
          <a:p>
            <a:r>
              <a:rPr lang="ru-RU" sz="800" dirty="0" smtClean="0"/>
              <a:t> </a:t>
            </a:r>
          </a:p>
          <a:p>
            <a:r>
              <a:rPr lang="ru-RU" sz="2800" dirty="0" smtClean="0"/>
              <a:t>результат: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r>
              <a:rPr lang="ru-RU" sz="2800" dirty="0" smtClean="0"/>
              <a:t> – частное;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ru-RU" sz="2800" dirty="0" smtClean="0"/>
              <a:t> – остаток.</a:t>
            </a:r>
          </a:p>
          <a:p>
            <a:endParaRPr lang="ru-RU" sz="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3053240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разряд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делимого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500" b="1" spc="-40" dirty="0">
                          <a:latin typeface="Times New Roman"/>
                          <a:ea typeface="Times New Roman"/>
                        </a:rPr>
                        <a:t>(– 1010+</a:t>
                      </a: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1=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1001</a:t>
                      </a: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271462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3685700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разряд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делимого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800" b="1" spc="-40" dirty="0">
                          <a:latin typeface="Times New Roman"/>
                          <a:ea typeface="Times New Roman"/>
                        </a:rPr>
                        <a:t>(– 1010+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1001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2786058"/>
            <a:ext cx="285752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4005264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4324828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4911568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5231132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5550696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86380" y="528638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6137436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= – 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2857496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428992" y="5572140"/>
            <a:ext cx="428628" cy="50006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86380" y="528638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6457000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= – 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786058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86380" y="521495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6776564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1500" b="1" kern="1200" spc="-2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 smtClean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добав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след.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разряд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1010+ </a:t>
                      </a:r>
                      <a:r>
                        <a:rPr lang="ru-RU" sz="1800" b="1" kern="1200" spc="-2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1= –1001</a:t>
                      </a:r>
                      <a:r>
                        <a:rPr lang="ru-RU" sz="1800" b="1" kern="1200" spc="-2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остаток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= – 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&gt;0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7620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157161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857496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4000504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86380" y="521495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643570" y="6500810"/>
            <a:ext cx="357190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При делении в </a:t>
            </a:r>
            <a:r>
              <a:rPr lang="ru-RU" sz="2800" i="1" u="sng" dirty="0" smtClean="0"/>
              <a:t>формате целых чисел</a:t>
            </a:r>
            <a:r>
              <a:rPr lang="ru-RU" sz="2800" dirty="0" smtClean="0"/>
              <a:t> результатом операции являются </a:t>
            </a:r>
            <a:r>
              <a:rPr lang="ru-RU" sz="2800" i="1" dirty="0" smtClean="0">
                <a:solidFill>
                  <a:srgbClr val="C00000"/>
                </a:solidFill>
              </a:rPr>
              <a:t>частное</a:t>
            </a:r>
            <a:r>
              <a:rPr lang="ru-RU" sz="2800" dirty="0" smtClean="0"/>
              <a:t> и </a:t>
            </a:r>
            <a:r>
              <a:rPr lang="ru-RU" sz="2800" b="1" i="1" dirty="0" smtClean="0">
                <a:solidFill>
                  <a:srgbClr val="FF0000"/>
                </a:solidFill>
              </a:rPr>
              <a:t>остаток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smtClean="0"/>
              <a:t>от деления.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При делении в </a:t>
            </a:r>
            <a:r>
              <a:rPr lang="ru-RU" sz="2800" i="1" u="sng" dirty="0" smtClean="0"/>
              <a:t>формате дробных чисел</a:t>
            </a:r>
            <a:r>
              <a:rPr lang="ru-RU" sz="2800" dirty="0" smtClean="0"/>
              <a:t> и в </a:t>
            </a:r>
            <a:r>
              <a:rPr lang="ru-RU" sz="2800" i="1" u="sng" dirty="0" smtClean="0"/>
              <a:t>формате с плавающей точкой</a:t>
            </a:r>
            <a:r>
              <a:rPr lang="ru-RU" sz="2800" dirty="0" smtClean="0"/>
              <a:t> результатом является </a:t>
            </a:r>
            <a:r>
              <a:rPr lang="ru-RU" sz="2800" dirty="0" smtClean="0">
                <a:solidFill>
                  <a:srgbClr val="FF0000"/>
                </a:solidFill>
              </a:rPr>
              <a:t>только частное</a:t>
            </a:r>
            <a:r>
              <a:rPr lang="ru-RU" sz="2800" dirty="0" smtClean="0"/>
              <a:t>, а остаток не сохраняется.</a:t>
            </a:r>
            <a:endParaRPr lang="en-US" sz="2800" dirty="0" smtClean="0"/>
          </a:p>
          <a:p>
            <a:pPr indent="457200"/>
            <a:endParaRPr lang="en-US" sz="2800" dirty="0" smtClean="0"/>
          </a:p>
          <a:p>
            <a:pPr indent="457200"/>
            <a:r>
              <a:rPr lang="ru-RU" sz="2800" dirty="0" smtClean="0"/>
              <a:t>В общем случае операция деления имеет бесконечное число шагов.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В цифровом процессоре количество получаемых битов частного (количество шагов деления ) определяется его разрядностью.</a:t>
            </a:r>
          </a:p>
          <a:p>
            <a:pPr indent="457200"/>
            <a:endParaRPr lang="ru-RU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0"/>
          <a:ext cx="9143999" cy="1530668"/>
        </p:xfrm>
        <a:graphic>
          <a:graphicData uri="http://schemas.openxmlformats.org/drawingml/2006/table">
            <a:tbl>
              <a:tblPr/>
              <a:tblGrid>
                <a:gridCol w="1133455"/>
                <a:gridCol w="200040"/>
                <a:gridCol w="433376"/>
                <a:gridCol w="271464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61952"/>
                <a:gridCol w="3124192"/>
              </a:tblGrid>
              <a:tr h="15978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8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8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10+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= – 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остаток 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&gt;0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643570" y="1214422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371475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Так как в делении использованы все разряды делимого, то деление завершено.</a:t>
            </a:r>
          </a:p>
          <a:p>
            <a:pPr indent="457200"/>
            <a:r>
              <a:rPr lang="ru-RU" sz="2800" dirty="0" smtClean="0"/>
              <a:t> </a:t>
            </a:r>
          </a:p>
          <a:p>
            <a:pPr indent="457200"/>
            <a:r>
              <a:rPr lang="ru-RU" sz="2800" dirty="0" smtClean="0"/>
              <a:t>Результатом деления будут частное, равное 41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, остаток, равный 4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V="1">
            <a:off x="4595811" y="2238365"/>
            <a:ext cx="3357586" cy="245270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 flipH="1" flipV="1">
            <a:off x="742923" y="3328987"/>
            <a:ext cx="3857652" cy="7715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786050" y="1785926"/>
            <a:ext cx="1000132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000496" y="1785926"/>
            <a:ext cx="2000264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0" cy="6172200"/>
        </p:xfrm>
        <a:graphic>
          <a:graphicData uri="http://schemas.openxmlformats.org/drawingml/2006/table">
            <a:tbl>
              <a:tblPr/>
              <a:tblGrid>
                <a:gridCol w="1047746"/>
                <a:gridCol w="447662"/>
                <a:gridCol w="452440"/>
                <a:gridCol w="361952"/>
                <a:gridCol w="361952"/>
                <a:gridCol w="361952"/>
                <a:gridCol w="361952"/>
                <a:gridCol w="361952"/>
                <a:gridCol w="361952"/>
                <a:gridCol w="452440"/>
                <a:gridCol w="361952"/>
                <a:gridCol w="361952"/>
                <a:gridCol w="361952"/>
                <a:gridCol w="361952"/>
                <a:gridCol w="361952"/>
                <a:gridCol w="2762240"/>
              </a:tblGrid>
              <a:tr h="21397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Операция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5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5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&gt;0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61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spc="-2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5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500" b="1" spc="-40" dirty="0">
                          <a:latin typeface="Times New Roman"/>
                          <a:ea typeface="Times New Roman"/>
                        </a:rPr>
                        <a:t>разряд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 делимого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500" b="1" spc="-40" dirty="0">
                          <a:latin typeface="Times New Roman"/>
                          <a:ea typeface="Times New Roman"/>
                        </a:rPr>
                        <a:t>(– 1010+</a:t>
                      </a: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1=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1001</a:t>
                      </a:r>
                      <a:r>
                        <a:rPr lang="ru-RU" sz="15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6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5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 1000+ </a:t>
                      </a: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6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5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(–110+ </a:t>
                      </a: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0=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110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  <a:endParaRPr lang="ru-RU" sz="15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&lt;0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6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–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spc="-20" dirty="0" err="1" smtClean="0">
                          <a:latin typeface="Times New Roman"/>
                          <a:ea typeface="Times New Roman"/>
                        </a:rPr>
                        <a:t>добав</a:t>
                      </a:r>
                      <a:r>
                        <a:rPr lang="ru-RU" sz="1500" b="1" spc="-20" dirty="0" smtClean="0">
                          <a:latin typeface="Times New Roman"/>
                          <a:ea typeface="Times New Roman"/>
                        </a:rPr>
                        <a:t>. след. </a:t>
                      </a:r>
                      <a:r>
                        <a:rPr lang="ru-RU" sz="1500" b="1" spc="-40" dirty="0" smtClean="0">
                          <a:latin typeface="Times New Roman"/>
                          <a:ea typeface="Times New Roman"/>
                        </a:rPr>
                        <a:t>разряд  делимого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(–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10+ </a:t>
                      </a:r>
                      <a:r>
                        <a:rPr lang="ru-RU" sz="15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= – 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  <a:endParaRPr lang="ru-RU" sz="2000" b="1" kern="1200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5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прибавление делителя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500" b="1" dirty="0" smtClean="0">
                          <a:latin typeface="Times New Roman"/>
                          <a:ea typeface="Times New Roman"/>
                        </a:rPr>
                        <a:t>остаток  </a:t>
                      </a:r>
                      <a:r>
                        <a:rPr lang="en-US" sz="1500" b="1" dirty="0" smtClean="0">
                          <a:latin typeface="Times New Roman"/>
                          <a:ea typeface="Times New Roman"/>
                        </a:rPr>
                        <a:t>&gt;0</a:t>
                      </a:r>
                      <a:endParaRPr lang="ru-RU" sz="15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/>
                <a:ea typeface="Times New Roman"/>
              </a:rPr>
              <a:t>Так как при делении использованы все разряды делимого, то деление завершено. </a:t>
            </a:r>
          </a:p>
          <a:p>
            <a:r>
              <a:rPr lang="ru-RU" dirty="0" smtClean="0"/>
              <a:t>Результатом деления будут частное, равное 41</a:t>
            </a:r>
            <a:r>
              <a:rPr lang="ru-RU" baseline="-25000" dirty="0" smtClean="0"/>
              <a:t>(8)</a:t>
            </a:r>
            <a:r>
              <a:rPr lang="ru-RU" dirty="0" smtClean="0"/>
              <a:t>, остаток, равный 4</a:t>
            </a:r>
            <a:r>
              <a:rPr lang="ru-RU" baseline="-25000" dirty="0" smtClean="0"/>
              <a:t>(8)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581868" y="1257288"/>
            <a:ext cx="0" cy="27146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221820" y="1212044"/>
            <a:ext cx="0" cy="15835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861772" y="1257288"/>
            <a:ext cx="0" cy="5429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41916" y="1257288"/>
            <a:ext cx="0" cy="38819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Алгоритм деления 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без восстановления остатка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включает следующие основные положения: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Биты частного получаются в цикле деления, начиная со старшего разряда.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Каждый цикл деления включает либо операцию вычитания делителя из остатка делимого (на первом шаге из делимого), либо операцию сложения делителя с остатком делимого.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Если на предыдущем шаге получен отрицательный остаток, то очередная цифра частного равна 0, а если положительный или равный 0, то очередная цифра частного равна 1.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Остаток увеличивается присоединением очередной цифры делимого.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 Число тактов деления определяется разрядностью процессора.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 Если знак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конечного остатка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не совпадает со знаком делимого, то истинный остаток  получается его 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восстановлением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 путем  добавлением к нему делителя.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Вывод: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Алгоритм деления без восстановления остатка при получении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цифр частного содержит только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операций сложения/вычитания, а в алгоритме с восстановлением остатка (в наихудшем случае) таких операций может быть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Поэтому, несмотря на то что алгоритм деления с восстановлением остатка более простой, в большинстве современных цифровых процессоров используется алгоритм деления без восстановления остатка.</a:t>
            </a: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дальнейшем, если не оговорено специально, рассматриваем алгоритмы деления без восстановления остатка.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60000"/>
            <a:r>
              <a:rPr lang="ru-RU" sz="2800" dirty="0" smtClean="0"/>
              <a:t>В цифровом процессоре при делении операндов в формате </a:t>
            </a:r>
            <a:r>
              <a:rPr lang="ru-RU" sz="2800" b="1" i="1" dirty="0" smtClean="0">
                <a:solidFill>
                  <a:srgbClr val="C00000"/>
                </a:solidFill>
              </a:rPr>
              <a:t>целых чисел </a:t>
            </a:r>
            <a:r>
              <a:rPr lang="ru-RU" sz="2800" dirty="0" smtClean="0"/>
              <a:t>с ФТ </a:t>
            </a:r>
            <a:r>
              <a:rPr lang="ru-RU" sz="2800" dirty="0" smtClean="0">
                <a:solidFill>
                  <a:srgbClr val="C00000"/>
                </a:solidFill>
              </a:rPr>
              <a:t>делимое</a:t>
            </a:r>
            <a:r>
              <a:rPr lang="ru-RU" sz="2800" dirty="0" smtClean="0"/>
              <a:t> имеет </a:t>
            </a:r>
            <a:r>
              <a:rPr lang="ru-RU" sz="2800" dirty="0" smtClean="0">
                <a:solidFill>
                  <a:srgbClr val="C00000"/>
                </a:solidFill>
              </a:rPr>
              <a:t>удвоенную длину </a:t>
            </a:r>
            <a:r>
              <a:rPr lang="ru-RU" sz="2800" dirty="0" smtClean="0"/>
              <a:t>по отношению к делителю.</a:t>
            </a:r>
          </a:p>
          <a:p>
            <a:pPr lvl="0" indent="180975"/>
            <a:endParaRPr lang="ru-RU" sz="2800" dirty="0" smtClean="0"/>
          </a:p>
          <a:p>
            <a:pPr lvl="0" indent="180975"/>
            <a:r>
              <a:rPr lang="ru-RU" sz="2800" dirty="0" smtClean="0"/>
              <a:t>Так в </a:t>
            </a:r>
            <a:r>
              <a:rPr lang="en-US" sz="2800" dirty="0" smtClean="0"/>
              <a:t>n</a:t>
            </a:r>
            <a:r>
              <a:rPr lang="ru-RU" sz="2800" dirty="0" smtClean="0"/>
              <a:t>-разрядном процессоре делимое содержит 2*</a:t>
            </a:r>
            <a:r>
              <a:rPr lang="en-US" sz="2800" dirty="0" smtClean="0">
                <a:solidFill>
                  <a:srgbClr val="C00000"/>
                </a:solidFill>
              </a:rPr>
              <a:t>n</a:t>
            </a:r>
            <a:r>
              <a:rPr lang="ru-RU" sz="2800" dirty="0" smtClean="0"/>
              <a:t> битов (занимает два регистра процессора), а делитель – </a:t>
            </a:r>
            <a:r>
              <a:rPr lang="en-US" sz="2800" dirty="0" smtClean="0">
                <a:solidFill>
                  <a:srgbClr val="C00000"/>
                </a:solidFill>
              </a:rPr>
              <a:t>n</a:t>
            </a:r>
            <a:r>
              <a:rPr lang="ru-RU" sz="2800" dirty="0" smtClean="0"/>
              <a:t> битов (занимает один регистр процессора).</a:t>
            </a:r>
          </a:p>
          <a:p>
            <a:pPr lvl="0" indent="180975"/>
            <a:endParaRPr lang="ru-RU" sz="2800" dirty="0" smtClean="0"/>
          </a:p>
          <a:p>
            <a:pPr lvl="0" indent="180975"/>
            <a:r>
              <a:rPr lang="ru-RU" sz="2800" dirty="0" smtClean="0"/>
              <a:t> Результатом деления являются частное и остаток, каждый из которых занимает по </a:t>
            </a:r>
            <a:r>
              <a:rPr lang="en-US" sz="2800" dirty="0" smtClean="0">
                <a:solidFill>
                  <a:srgbClr val="C00000"/>
                </a:solidFill>
              </a:rPr>
              <a:t>n</a:t>
            </a:r>
            <a:r>
              <a:rPr lang="ru-RU" sz="2800" dirty="0" smtClean="0"/>
              <a:t> битов (по одному регистру).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Переполнение</a:t>
            </a:r>
          </a:p>
          <a:p>
            <a:pPr indent="457200" algn="ctr"/>
            <a:r>
              <a:rPr lang="ru-RU" sz="2800" b="1" dirty="0" smtClean="0"/>
              <a:t>разрядной сетки при делении</a:t>
            </a:r>
          </a:p>
          <a:p>
            <a:pPr indent="457200"/>
            <a:endParaRPr lang="ru-RU" sz="800" b="1" dirty="0" smtClean="0"/>
          </a:p>
          <a:p>
            <a:pPr indent="457200"/>
            <a:r>
              <a:rPr lang="ru-RU" sz="2800" dirty="0" smtClean="0"/>
              <a:t>При делении чисел возможно переполнение разрядной сетки процессора.</a:t>
            </a:r>
          </a:p>
          <a:p>
            <a:pPr indent="457200"/>
            <a:endParaRPr lang="ru-RU" sz="800" b="1" dirty="0" smtClean="0"/>
          </a:p>
          <a:p>
            <a:pPr indent="457200"/>
            <a:r>
              <a:rPr lang="ru-RU" sz="2800" dirty="0" smtClean="0"/>
              <a:t>Это происходит в том случае, если </a:t>
            </a:r>
            <a:r>
              <a:rPr lang="ru-RU" sz="2800" dirty="0" smtClean="0">
                <a:solidFill>
                  <a:srgbClr val="FF0000"/>
                </a:solidFill>
              </a:rPr>
              <a:t>частное не помещается в </a:t>
            </a:r>
            <a:r>
              <a:rPr lang="ru-RU" sz="2800" dirty="0" smtClean="0">
                <a:solidFill>
                  <a:srgbClr val="FF0000"/>
                </a:solidFill>
              </a:rPr>
              <a:t>один </a:t>
            </a:r>
            <a:r>
              <a:rPr lang="ru-RU" sz="2800" dirty="0" smtClean="0">
                <a:solidFill>
                  <a:srgbClr val="FF0000"/>
                </a:solidFill>
              </a:rPr>
              <a:t>регистр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Определение возникновения переполнения при делении производится </a:t>
            </a:r>
            <a:r>
              <a:rPr lang="ru-RU" sz="2800" dirty="0" smtClean="0">
                <a:solidFill>
                  <a:srgbClr val="FF0000"/>
                </a:solidFill>
              </a:rPr>
              <a:t>при первом вычитании</a:t>
            </a:r>
            <a:r>
              <a:rPr lang="ru-RU" sz="2800" dirty="0" smtClean="0"/>
              <a:t>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Если при первом («пробном») вычитании знак остатка положительный, то частное не поместится в регистр частного и фиксируется переполнение, в противном случае переполнения не будет и деление состоится.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Это следует из </a:t>
            </a:r>
            <a:r>
              <a:rPr lang="ru-RU" sz="2800" dirty="0" err="1" smtClean="0"/>
              <a:t>следущего</a:t>
            </a:r>
            <a:r>
              <a:rPr lang="ru-RU" sz="2800" dirty="0" smtClean="0"/>
              <a:t>: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для того чтобы частное поместилось в регистр частного, должно выполниться условие:</a:t>
            </a:r>
          </a:p>
          <a:p>
            <a:pPr indent="457200"/>
            <a:endParaRPr lang="ru-RU" sz="2800" dirty="0" smtClean="0"/>
          </a:p>
          <a:p>
            <a:r>
              <a:rPr lang="en-US" sz="2800" dirty="0" smtClean="0"/>
              <a:t>X</a:t>
            </a:r>
            <a:r>
              <a:rPr lang="ru-RU" sz="2800" dirty="0" smtClean="0"/>
              <a:t>/</a:t>
            </a:r>
            <a:r>
              <a:rPr lang="en-US" sz="2800" dirty="0" smtClean="0"/>
              <a:t>Y</a:t>
            </a:r>
            <a:r>
              <a:rPr lang="ru-RU" sz="2800" dirty="0" smtClean="0"/>
              <a:t> &lt; 2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,  где </a:t>
            </a:r>
            <a:r>
              <a:rPr lang="ru-RU" sz="2800" dirty="0" err="1" smtClean="0"/>
              <a:t>n</a:t>
            </a:r>
            <a:r>
              <a:rPr lang="ru-RU" sz="2800" dirty="0" smtClean="0"/>
              <a:t> – разрядность процессора.</a:t>
            </a:r>
          </a:p>
          <a:p>
            <a:endParaRPr lang="ru-RU" sz="2800" dirty="0" smtClean="0"/>
          </a:p>
          <a:p>
            <a:r>
              <a:rPr lang="ru-RU" sz="2800" dirty="0" smtClean="0"/>
              <a:t>Отсюда получаем:</a:t>
            </a:r>
          </a:p>
          <a:p>
            <a:endParaRPr lang="ru-RU" sz="2800" dirty="0" smtClean="0"/>
          </a:p>
          <a:p>
            <a:r>
              <a:rPr lang="en-US" sz="2800" dirty="0" smtClean="0"/>
              <a:t>X</a:t>
            </a:r>
            <a:r>
              <a:rPr lang="ru-RU" sz="2800" dirty="0" smtClean="0"/>
              <a:t> &lt; </a:t>
            </a:r>
            <a:r>
              <a:rPr lang="en-US" sz="2800" dirty="0" smtClean="0"/>
              <a:t>Y</a:t>
            </a:r>
            <a:r>
              <a:rPr lang="ru-RU" sz="2800" dirty="0" smtClean="0"/>
              <a:t>*2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;</a:t>
            </a:r>
          </a:p>
          <a:p>
            <a:endParaRPr lang="ru-RU" sz="2800" dirty="0" smtClean="0"/>
          </a:p>
          <a:p>
            <a:r>
              <a:rPr lang="en-US" sz="2800" dirty="0" smtClean="0"/>
              <a:t>X </a:t>
            </a:r>
            <a:r>
              <a:rPr lang="ru-RU" sz="2800" dirty="0" smtClean="0"/>
              <a:t>– </a:t>
            </a:r>
            <a:r>
              <a:rPr lang="en-US" sz="2800" dirty="0" smtClean="0"/>
              <a:t>Y</a:t>
            </a:r>
            <a:r>
              <a:rPr lang="ru-RU" sz="2800" dirty="0" smtClean="0"/>
              <a:t>*2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&lt;0.</a:t>
            </a:r>
          </a:p>
          <a:p>
            <a:endParaRPr lang="ru-RU" sz="2800" dirty="0" smtClean="0"/>
          </a:p>
          <a:p>
            <a:r>
              <a:rPr lang="ru-RU" sz="2800" dirty="0" smtClean="0"/>
              <a:t>а </a:t>
            </a:r>
            <a:r>
              <a:rPr lang="en-US" sz="2800" b="1" dirty="0" smtClean="0"/>
              <a:t>Y</a:t>
            </a:r>
            <a:r>
              <a:rPr lang="ru-RU" sz="2800" b="1" dirty="0" smtClean="0"/>
              <a:t>*2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</a:t>
            </a:r>
            <a:r>
              <a:rPr lang="ru-RU" sz="2800" dirty="0" smtClean="0"/>
              <a:t>– это и есть то, что вычитается на первом шаге деления из старших разрядов делимого.</a:t>
            </a:r>
            <a:endParaRPr lang="ru-RU" sz="28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9070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B0F0"/>
                </a:solidFill>
              </a:rPr>
              <a:t>СПАСИБО</a:t>
            </a:r>
          </a:p>
          <a:p>
            <a:pPr algn="ctr"/>
            <a:r>
              <a:rPr lang="ru-RU" sz="3600" b="1" dirty="0" smtClean="0">
                <a:solidFill>
                  <a:srgbClr val="00B0F0"/>
                </a:solidFill>
              </a:rPr>
              <a:t>ЗА</a:t>
            </a:r>
          </a:p>
          <a:p>
            <a:pPr algn="ctr"/>
            <a:r>
              <a:rPr lang="ru-RU" sz="3600" b="1" smtClean="0">
                <a:solidFill>
                  <a:srgbClr val="00B0F0"/>
                </a:solidFill>
              </a:rPr>
              <a:t>ВНИМАНИЕ ! </a:t>
            </a:r>
            <a:endParaRPr lang="ru-RU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162" y="1285860"/>
            <a:ext cx="87075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2016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508104" y="1511286"/>
            <a:ext cx="27146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43042" y="1647812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3042" y="1285860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3042" y="1647812"/>
            <a:ext cx="218842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168 - частное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162" y="1647812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38162" y="2009764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5487988" y="1331898"/>
            <a:ext cx="27384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38658" y="1828788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19634" y="2190740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810122" y="2462204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321746" y="1195371"/>
            <a:ext cx="0" cy="44505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919138" y="2733668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100114" y="3457572"/>
            <a:ext cx="4524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624514" y="1466836"/>
            <a:ext cx="72390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9138" y="2009764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9138" y="2371716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72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0602" y="3457572"/>
            <a:ext cx="17940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0 - остаток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0114" y="2733668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96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4514" y="1466836"/>
            <a:ext cx="87075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7682" y="1104884"/>
            <a:ext cx="119680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100011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0114" y="3095620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96</a:t>
            </a:r>
          </a:p>
        </p:txBody>
      </p:sp>
      <p:sp>
        <p:nvSpPr>
          <p:cNvPr id="36" name="Овал 35"/>
          <p:cNvSpPr/>
          <p:nvPr/>
        </p:nvSpPr>
        <p:spPr>
          <a:xfrm>
            <a:off x="1643042" y="1647812"/>
            <a:ext cx="633416" cy="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1009626" y="3548060"/>
            <a:ext cx="542928" cy="361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617465" y="1005171"/>
            <a:ext cx="6992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9634" y="1828788"/>
            <a:ext cx="5277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57682" y="1466836"/>
            <a:ext cx="6992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9634" y="2100252"/>
            <a:ext cx="6992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9634" y="2462204"/>
            <a:ext cx="85376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0011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24514" y="1466836"/>
            <a:ext cx="904880" cy="361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4719634" y="2552692"/>
            <a:ext cx="814392" cy="361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619882" y="1466836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- частное</a:t>
            </a:r>
            <a:endParaRPr lang="ru-RU" sz="2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624514" y="2552692"/>
            <a:ext cx="153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- остаток</a:t>
            </a:r>
            <a:endParaRPr lang="ru-RU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00114" y="4814892"/>
            <a:ext cx="1953548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десятичная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система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19634" y="4814892"/>
            <a:ext cx="165699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двоичная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система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9146" y="3367084"/>
            <a:ext cx="151195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35/4=8(3)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" y="24163"/>
            <a:ext cx="914399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для тех,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кто забыл деление 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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2800" dirty="0" smtClean="0"/>
          </a:p>
          <a:p>
            <a:r>
              <a:rPr lang="ru-RU" sz="2800" dirty="0" smtClean="0"/>
              <a:t> В цифровых процессорах используется один из двух алгоритмов деления:</a:t>
            </a:r>
          </a:p>
          <a:p>
            <a:endParaRPr lang="ru-RU" sz="2800" dirty="0" smtClean="0"/>
          </a:p>
          <a:p>
            <a:pPr marL="514350" indent="-514350"/>
            <a:r>
              <a:rPr lang="ru-RU" sz="2800" dirty="0" smtClean="0"/>
              <a:t>1. с восстановлением остатка;</a:t>
            </a:r>
          </a:p>
          <a:p>
            <a:pPr marL="514350" indent="-514350"/>
            <a:endParaRPr lang="ru-RU" sz="2800" dirty="0" smtClean="0"/>
          </a:p>
          <a:p>
            <a:r>
              <a:rPr lang="ru-RU" sz="2800" dirty="0" smtClean="0"/>
              <a:t>2. без восстановления остатка.</a:t>
            </a:r>
            <a:endParaRPr lang="ru-RU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Деление с восстановлением остатка</a:t>
            </a:r>
          </a:p>
          <a:p>
            <a:pPr algn="ctr"/>
            <a:endParaRPr lang="ru-RU" sz="800" b="1" dirty="0" smtClean="0"/>
          </a:p>
          <a:p>
            <a:pPr indent="457200"/>
            <a:r>
              <a:rPr lang="ru-RU" sz="2400" dirty="0" smtClean="0"/>
              <a:t> </a:t>
            </a:r>
            <a:r>
              <a:rPr lang="ru-RU" sz="2800" dirty="0" smtClean="0"/>
              <a:t>Цикл алгоритма деления с восстановлением остатка состоит в следующем:</a:t>
            </a:r>
          </a:p>
          <a:p>
            <a:pPr indent="457200"/>
            <a:endParaRPr lang="ru-RU" sz="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Из старших разрядов делимого (а затем из остатка) вычитается делитель. Если разность положительная или равна 0, то очередная цифра частного равна 1 (делитель «укладывается» в делимом). Если же отрицательная (не «укладывается»), то цифра частного равна 0, </a:t>
            </a:r>
            <a:br>
              <a:rPr lang="ru-RU" sz="2800" dirty="0" smtClean="0"/>
            </a:br>
            <a:r>
              <a:rPr lang="ru-RU" sz="2800" dirty="0" smtClean="0"/>
              <a:t>и остаток восстанавливается до предыдущего значения прибавлением делителя.</a:t>
            </a:r>
          </a:p>
          <a:p>
            <a:pPr indent="457200">
              <a:buFont typeface="Wingdings" pitchFamily="2" charset="2"/>
              <a:buChar char="Ø"/>
            </a:pPr>
            <a:endParaRPr lang="ru-RU" sz="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Затем остаток увеличивается присоединением очередной цифры делимого (для следующего прохождения цикла).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2400" dirty="0" smtClean="0"/>
          </a:p>
          <a:p>
            <a:pPr indent="457200"/>
            <a:r>
              <a:rPr lang="ru-RU" sz="2800" dirty="0" smtClean="0"/>
              <a:t>Чтобы был более понятен этот алгоритм рассмотрим деление с восстановлением остатка «столбиком» в двоичной системе счисления на примере деления целых чисел.</a:t>
            </a:r>
          </a:p>
          <a:p>
            <a:pPr indent="457200"/>
            <a:endParaRPr lang="ru-RU" sz="2800" dirty="0" smtClean="0"/>
          </a:p>
          <a:p>
            <a:r>
              <a:rPr lang="ru-RU" sz="2800" dirty="0" smtClean="0"/>
              <a:t>Пример: X/</a:t>
            </a:r>
            <a:r>
              <a:rPr lang="en-US" sz="2800" dirty="0" smtClean="0"/>
              <a:t>Y</a:t>
            </a:r>
            <a:r>
              <a:rPr lang="ru-RU" sz="2800" dirty="0" smtClean="0"/>
              <a:t>=</a:t>
            </a:r>
            <a:r>
              <a:rPr lang="en-US" sz="2800" dirty="0" smtClean="0"/>
              <a:t>Z</a:t>
            </a:r>
            <a:r>
              <a:rPr lang="ru-RU" sz="2800" dirty="0" smtClean="0"/>
              <a:t>(</a:t>
            </a:r>
            <a:r>
              <a:rPr lang="en-US" sz="2800" dirty="0" smtClean="0"/>
              <a:t>R</a:t>
            </a:r>
            <a:r>
              <a:rPr lang="ru-RU" sz="2800" dirty="0" smtClean="0"/>
              <a:t>), где Z – частное, а R – остаток.</a:t>
            </a:r>
          </a:p>
          <a:p>
            <a:endParaRPr lang="ru-RU" sz="2800" dirty="0" smtClean="0"/>
          </a:p>
          <a:p>
            <a:r>
              <a:rPr lang="en-US" sz="2800" dirty="0" smtClean="0"/>
              <a:t>X=</a:t>
            </a:r>
            <a:r>
              <a:rPr lang="ru-RU" sz="2800" dirty="0" smtClean="0"/>
              <a:t>251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=10101001</a:t>
            </a:r>
            <a:r>
              <a:rPr lang="ru-RU" sz="2800" baseline="-25000" dirty="0" smtClean="0"/>
              <a:t>(2)</a:t>
            </a:r>
            <a:r>
              <a:rPr lang="ru-RU" sz="2800" dirty="0" smtClean="0"/>
              <a:t>;</a:t>
            </a:r>
          </a:p>
          <a:p>
            <a:endParaRPr lang="ru-RU" sz="2800" dirty="0" smtClean="0"/>
          </a:p>
          <a:p>
            <a:r>
              <a:rPr lang="ru-RU" sz="2800" dirty="0" smtClean="0"/>
              <a:t>Y=5</a:t>
            </a:r>
            <a:r>
              <a:rPr lang="ru-RU" sz="2800" baseline="-25000" dirty="0" smtClean="0"/>
              <a:t>(8)</a:t>
            </a:r>
            <a:r>
              <a:rPr lang="ru-RU" sz="2800" dirty="0" smtClean="0"/>
              <a:t>=101</a:t>
            </a:r>
            <a:r>
              <a:rPr lang="ru-RU" sz="2800" baseline="-25000" dirty="0" smtClean="0"/>
              <a:t>(2)</a:t>
            </a:r>
            <a:r>
              <a:rPr lang="ru-RU" sz="2800" dirty="0" smtClean="0"/>
              <a:t>.</a:t>
            </a:r>
          </a:p>
          <a:p>
            <a:pPr indent="457200"/>
            <a:endParaRPr lang="ru-RU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4" cy="1219200"/>
        </p:xfrm>
        <a:graphic>
          <a:graphicData uri="http://schemas.openxmlformats.org/drawingml/2006/table">
            <a:tbl>
              <a:tblPr/>
              <a:tblGrid>
                <a:gridCol w="1313605"/>
                <a:gridCol w="411645"/>
                <a:gridCol w="411645"/>
                <a:gridCol w="411645"/>
                <a:gridCol w="411645"/>
                <a:gridCol w="411645"/>
                <a:gridCol w="411645"/>
                <a:gridCol w="411645"/>
                <a:gridCol w="413473"/>
                <a:gridCol w="411645"/>
                <a:gridCol w="411645"/>
                <a:gridCol w="411645"/>
                <a:gridCol w="411645"/>
                <a:gridCol w="411645"/>
                <a:gridCol w="411645"/>
                <a:gridCol w="2065541"/>
              </a:tblGrid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Делимое/Остаток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Частное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spc="-20"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37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остаток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=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&gt; 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rot="10800000">
            <a:off x="4933952" y="1076312"/>
            <a:ext cx="208122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643438" y="928670"/>
            <a:ext cx="285752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15515</TotalTime>
  <Words>4306</Words>
  <Application>Microsoft Office PowerPoint</Application>
  <PresentationFormat>Экран (4:3)</PresentationFormat>
  <Paragraphs>2653</Paragraphs>
  <Slides>49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Tahoma</vt:lpstr>
      <vt:lpstr>Wingdings</vt:lpstr>
      <vt:lpstr>Times New Roman</vt:lpstr>
      <vt:lpstr>1_Палитра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988</cp:revision>
  <cp:lastPrinted>2002-06-14T06:50:34Z</cp:lastPrinted>
  <dcterms:created xsi:type="dcterms:W3CDTF">2000-07-05T10:59:49Z</dcterms:created>
  <dcterms:modified xsi:type="dcterms:W3CDTF">2019-02-03T08:34:55Z</dcterms:modified>
</cp:coreProperties>
</file>