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0" r:id="rId16"/>
    <p:sldId id="257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18.10.2011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18.10.2011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18.10.2011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18.10.2011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18.10.2011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18.10.2011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18.10.2011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18.10.2011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18.10.2011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28926" y="533400"/>
            <a:ext cx="5543342" cy="2868168"/>
          </a:xfrm>
        </p:spPr>
        <p:txBody>
          <a:bodyPr/>
          <a:lstStyle/>
          <a:p>
            <a:r>
              <a:rPr lang="ru-RU" dirty="0" smtClean="0"/>
              <a:t>Законы Кирхгофа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28926" y="3539864"/>
            <a:ext cx="5540294" cy="1101248"/>
          </a:xfrm>
        </p:spPr>
        <p:txBody>
          <a:bodyPr/>
          <a:lstStyle/>
          <a:p>
            <a:r>
              <a:rPr lang="ru-RU" dirty="0" smtClean="0"/>
              <a:t>Дисциплина: Электротехника</a:t>
            </a:r>
          </a:p>
          <a:p>
            <a:r>
              <a:rPr lang="ru-RU" dirty="0" smtClean="0"/>
              <a:t>Преподаватель: Петрик Антон Юрьевич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300" dirty="0" smtClean="0"/>
              <a:t>Второй закон Кирхгофа (Закон напряжений Кирхгофа)</a:t>
            </a:r>
            <a:endParaRPr lang="ru-RU" sz="33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Алгебраическая сумма падений напряжений по любому замкнутому контуру цепи равна алгебраической сумме ЭДС, действующих вдоль этого же контура:</a:t>
            </a:r>
          </a:p>
          <a:p>
            <a:pPr>
              <a:buNone/>
            </a:pPr>
            <a:r>
              <a:rPr lang="ru-RU" dirty="0" smtClean="0"/>
              <a:t>Для </a:t>
            </a:r>
            <a:r>
              <a:rPr lang="ru-RU" i="1" dirty="0" smtClean="0"/>
              <a:t>постоянных</a:t>
            </a:r>
            <a:r>
              <a:rPr lang="ru-RU" dirty="0" smtClean="0"/>
              <a:t> напряжений: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Для </a:t>
            </a:r>
            <a:r>
              <a:rPr lang="ru-RU" i="1" dirty="0" smtClean="0"/>
              <a:t>переменных</a:t>
            </a:r>
            <a:r>
              <a:rPr lang="ru-RU" dirty="0" smtClean="0"/>
              <a:t> напряжений:</a:t>
            </a:r>
            <a:endParaRPr lang="ru-RU" dirty="0"/>
          </a:p>
        </p:txBody>
      </p:sp>
      <p:pic>
        <p:nvPicPr>
          <p:cNvPr id="4" name="Рисунок 3" descr="0b682e4e14d6fef9f48a6340ec3061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3781434"/>
            <a:ext cx="4362450" cy="933450"/>
          </a:xfrm>
          <a:prstGeom prst="rect">
            <a:avLst/>
          </a:prstGeom>
        </p:spPr>
      </p:pic>
      <p:pic>
        <p:nvPicPr>
          <p:cNvPr id="5" name="Рисунок 4" descr="0b6467c64f885e8b5d657d0ca2ec4e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24" y="5210194"/>
            <a:ext cx="7429500" cy="933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21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500"/>
                            </p:stCondLst>
                            <p:childTnLst>
                              <p:par>
                                <p:cTn id="2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Второй закон </a:t>
            </a:r>
            <a:r>
              <a:rPr lang="ru-RU" sz="4000" dirty="0" err="1" smtClean="0"/>
              <a:t>кирхгофа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/>
              <a:t>Перед записью уравнения по второму закону Кирхгофа выбирают направление обхода по замкнутому контуру (по часовой стрелке или против). Здесь так же принято </a:t>
            </a:r>
            <a:r>
              <a:rPr lang="ru-RU" sz="2800" i="1" dirty="0" smtClean="0"/>
              <a:t>правило знаков</a:t>
            </a:r>
            <a:r>
              <a:rPr lang="ru-RU" sz="2800" dirty="0" smtClean="0"/>
              <a:t>: слагаемые, в которых ток и ЭДС совпадают по направлению с выбранным направлением обхода контура, берутся со знаком плюс "+", в противном случае берутся со знаком минус "-".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5429280" y="3283634"/>
            <a:ext cx="3429000" cy="192024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 descr="1-10-3.gif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23" r="1108"/>
          <a:stretch>
            <a:fillRect/>
          </a:stretch>
        </p:blipFill>
        <p:spPr>
          <a:xfrm rot="21197593">
            <a:off x="304575" y="1525031"/>
            <a:ext cx="6132326" cy="3128963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29280" y="1143000"/>
            <a:ext cx="3429000" cy="2057400"/>
          </a:xfrm>
        </p:spPr>
        <p:txBody>
          <a:bodyPr>
            <a:normAutofit/>
          </a:bodyPr>
          <a:lstStyle/>
          <a:p>
            <a:pPr algn="r"/>
            <a:r>
              <a:rPr lang="ru-RU" sz="4000" dirty="0" smtClean="0"/>
              <a:t>ПРАВИЛО знаков</a:t>
            </a:r>
            <a:endParaRPr lang="ru-RU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14942" y="428604"/>
            <a:ext cx="3929058" cy="3000396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Для контура </a:t>
            </a:r>
            <a:r>
              <a:rPr lang="en-US" sz="2800" i="1" cap="none" dirty="0" err="1" smtClean="0"/>
              <a:t>abcd</a:t>
            </a:r>
            <a:r>
              <a:rPr lang="ru-RU" sz="2800" dirty="0" smtClean="0"/>
              <a:t>:</a:t>
            </a:r>
            <a:br>
              <a:rPr lang="ru-RU" sz="2800" dirty="0" smtClean="0"/>
            </a:br>
            <a:r>
              <a:rPr lang="ru-RU" sz="3200" dirty="0" smtClean="0"/>
              <a:t>-</a:t>
            </a:r>
            <a:r>
              <a:rPr lang="en-US" sz="3200" dirty="0" smtClean="0"/>
              <a:t>E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-E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 = U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+U</a:t>
            </a:r>
            <a:r>
              <a:rPr lang="en-US" sz="3200" baseline="-25000" dirty="0" smtClean="0"/>
              <a:t>2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ru-RU" sz="2800" dirty="0" smtClean="0"/>
              <a:t>для контура </a:t>
            </a:r>
            <a:r>
              <a:rPr lang="en-US" sz="2800" i="1" cap="none" dirty="0" err="1" smtClean="0"/>
              <a:t>adef</a:t>
            </a:r>
            <a:r>
              <a:rPr lang="en-US" sz="2800" dirty="0" smtClean="0"/>
              <a:t>:</a:t>
            </a:r>
            <a:br>
              <a:rPr lang="en-US" sz="2800" dirty="0" smtClean="0"/>
            </a:br>
            <a:r>
              <a:rPr lang="en-US" sz="3200" dirty="0" smtClean="0"/>
              <a:t>E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+E</a:t>
            </a:r>
            <a:r>
              <a:rPr lang="en-US" sz="3200" baseline="-25000" dirty="0" smtClean="0"/>
              <a:t>3</a:t>
            </a:r>
            <a:r>
              <a:rPr lang="en-US" sz="3200" dirty="0" smtClean="0"/>
              <a:t> = -U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+U</a:t>
            </a:r>
            <a:r>
              <a:rPr lang="en-US" sz="3200" baseline="-25000" dirty="0" smtClean="0"/>
              <a:t>3</a:t>
            </a:r>
            <a:br>
              <a:rPr lang="en-US" sz="3200" baseline="-25000" dirty="0" smtClean="0"/>
            </a:br>
            <a:r>
              <a:rPr lang="ru-RU" sz="2800" dirty="0" smtClean="0"/>
              <a:t>для контура </a:t>
            </a:r>
            <a:r>
              <a:rPr lang="en-US" sz="2800" i="1" cap="none" dirty="0" err="1" smtClean="0"/>
              <a:t>abcdef</a:t>
            </a:r>
            <a:r>
              <a:rPr lang="ru-RU" sz="2800" dirty="0" smtClean="0"/>
              <a:t>:</a:t>
            </a:r>
            <a:br>
              <a:rPr lang="ru-RU" sz="2800" dirty="0" smtClean="0"/>
            </a:br>
            <a:r>
              <a:rPr lang="ru-RU" sz="3200" dirty="0" smtClean="0"/>
              <a:t>-</a:t>
            </a:r>
            <a:r>
              <a:rPr lang="en-US" sz="3200" dirty="0" smtClean="0"/>
              <a:t>E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+E</a:t>
            </a:r>
            <a:r>
              <a:rPr lang="en-US" sz="3200" baseline="-25000" dirty="0" smtClean="0"/>
              <a:t>3</a:t>
            </a:r>
            <a:r>
              <a:rPr lang="en-US" sz="3200" dirty="0" smtClean="0"/>
              <a:t> = U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+U</a:t>
            </a:r>
            <a:r>
              <a:rPr lang="en-US" sz="3200" baseline="-25000" dirty="0" smtClean="0"/>
              <a:t>3</a:t>
            </a:r>
            <a:endParaRPr lang="ru-RU" sz="3200" baseline="-250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5389098" y="3500438"/>
            <a:ext cx="3429000" cy="2286016"/>
          </a:xfrm>
        </p:spPr>
        <p:txBody>
          <a:bodyPr>
            <a:noAutofit/>
          </a:bodyPr>
          <a:lstStyle/>
          <a:p>
            <a:r>
              <a:rPr lang="ru-RU" sz="2800" dirty="0" smtClean="0"/>
              <a:t>где</a:t>
            </a:r>
          </a:p>
          <a:p>
            <a:r>
              <a:rPr lang="en-US" sz="2800" dirty="0" smtClean="0"/>
              <a:t>U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= I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R</a:t>
            </a:r>
            <a:r>
              <a:rPr lang="en-US" sz="2800" baseline="-25000" dirty="0" smtClean="0"/>
              <a:t>1</a:t>
            </a:r>
          </a:p>
          <a:p>
            <a:r>
              <a:rPr lang="en-US" sz="2800" dirty="0" smtClean="0"/>
              <a:t>U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= I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R</a:t>
            </a:r>
            <a:r>
              <a:rPr lang="en-US" sz="2800" baseline="-25000" dirty="0" smtClean="0"/>
              <a:t>2</a:t>
            </a:r>
          </a:p>
          <a:p>
            <a:r>
              <a:rPr lang="en-US" sz="2800" dirty="0" smtClean="0"/>
              <a:t>U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= I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R</a:t>
            </a:r>
            <a:r>
              <a:rPr lang="en-US" sz="2800" baseline="-25000" dirty="0" smtClean="0"/>
              <a:t>3</a:t>
            </a:r>
          </a:p>
          <a:p>
            <a:r>
              <a:rPr lang="ru-RU" sz="2800" dirty="0" smtClean="0"/>
              <a:t>по закону Ома</a:t>
            </a:r>
            <a:endParaRPr lang="ru-RU" sz="2800" dirty="0"/>
          </a:p>
        </p:txBody>
      </p:sp>
      <p:pic>
        <p:nvPicPr>
          <p:cNvPr id="5" name="Рисунок 4" descr="1-10-2.gif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 rot="21166286">
            <a:off x="386961" y="1626365"/>
            <a:ext cx="4657725" cy="300037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второй закон </a:t>
            </a:r>
            <a:r>
              <a:rPr lang="ru-RU" sz="4000" dirty="0" err="1" smtClean="0"/>
              <a:t>кирхгофа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sz="2800" dirty="0" smtClean="0"/>
              <a:t>Иными словами, при обходе цепи по контуру, потенциал, изменяясь, возвращается к исходному значению.</a:t>
            </a:r>
          </a:p>
          <a:p>
            <a:pPr>
              <a:buNone/>
            </a:pPr>
            <a:r>
              <a:rPr lang="ru-RU" sz="2800" dirty="0" smtClean="0"/>
              <a:t>Если цепь содержит </a:t>
            </a:r>
            <a:r>
              <a:rPr lang="en-US" sz="2800" i="1" dirty="0" smtClean="0"/>
              <a:t>m</a:t>
            </a:r>
            <a:r>
              <a:rPr lang="ru-RU" sz="2800" dirty="0" smtClean="0"/>
              <a:t> ветвей, из которых содержат источники тока ветви в количестве </a:t>
            </a:r>
            <a:r>
              <a:rPr lang="en-US" sz="2800" i="1" dirty="0" smtClean="0"/>
              <a:t>mi</a:t>
            </a:r>
            <a:r>
              <a:rPr lang="ru-RU" sz="2800" dirty="0" smtClean="0"/>
              <a:t>, то она описывается </a:t>
            </a:r>
            <a:r>
              <a:rPr lang="en-US" sz="2800" i="1" dirty="0" smtClean="0"/>
              <a:t>m</a:t>
            </a:r>
            <a:r>
              <a:rPr lang="ru-RU" sz="2800" i="1" dirty="0" smtClean="0"/>
              <a:t> </a:t>
            </a:r>
            <a:r>
              <a:rPr lang="en-US" sz="2800" dirty="0" smtClean="0"/>
              <a:t>–</a:t>
            </a:r>
            <a:r>
              <a:rPr lang="ru-RU" sz="2800" dirty="0" smtClean="0"/>
              <a:t> </a:t>
            </a:r>
            <a:r>
              <a:rPr lang="en-US" sz="2800" i="1" dirty="0" smtClean="0"/>
              <a:t>mi</a:t>
            </a:r>
            <a:r>
              <a:rPr lang="en-US" sz="2800" dirty="0" smtClean="0"/>
              <a:t> – (</a:t>
            </a:r>
            <a:r>
              <a:rPr lang="en-US" sz="2800" i="1" dirty="0" smtClean="0"/>
              <a:t>p</a:t>
            </a:r>
            <a:r>
              <a:rPr lang="en-US" sz="2800" dirty="0" smtClean="0"/>
              <a:t> – 1)</a:t>
            </a:r>
            <a:r>
              <a:rPr lang="ru-RU" sz="2800" dirty="0" smtClean="0"/>
              <a:t> уравнениями напряжений.</a:t>
            </a:r>
          </a:p>
          <a:p>
            <a:pPr>
              <a:buNone/>
            </a:pPr>
            <a:r>
              <a:rPr lang="ru-RU" sz="2800" dirty="0" smtClean="0"/>
              <a:t>Частным случаем второго закона Кирхгофа для цепи, состоящей из одного контура, является </a:t>
            </a:r>
            <a:r>
              <a:rPr lang="ru-RU" sz="2800" i="1" dirty="0" smtClean="0"/>
              <a:t>закон Ома</a:t>
            </a:r>
            <a:r>
              <a:rPr lang="ru-RU" sz="2800" dirty="0" smtClean="0"/>
              <a:t> для этой цепи.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Справедливость законов </a:t>
            </a:r>
            <a:r>
              <a:rPr lang="ru-RU" sz="4000" dirty="0" err="1" smtClean="0"/>
              <a:t>кирхгофа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4400" dirty="0" smtClean="0"/>
              <a:t>Законы Кирхгофа справедливы для линейных и нелинейных цепей при любом характере изменения во времени токов и напряжений.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правила </a:t>
            </a:r>
            <a:r>
              <a:rPr lang="ru-RU" sz="4000" dirty="0" err="1" smtClean="0"/>
              <a:t>кирхгофа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sz="3200" dirty="0" smtClean="0"/>
              <a:t>«Законы Кирхгофа» также именуют «Правилами Кирхгофа», ибо они не отражают фундаментальных сущностей природы (и не являются обобщением большого количества опытных данных), а могут быть выведены из других положений и предположений.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Густав Роберт Кирхгоф</a:t>
            </a:r>
            <a:br>
              <a:rPr lang="ru-RU" sz="3200" dirty="0" smtClean="0"/>
            </a:br>
            <a:r>
              <a:rPr lang="ru-RU" sz="3200" dirty="0" smtClean="0"/>
              <a:t>(1824-1887)</a:t>
            </a: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err="1" smtClean="0"/>
              <a:t>Gustav</a:t>
            </a:r>
            <a:r>
              <a:rPr lang="ru-RU" sz="2400" dirty="0" smtClean="0"/>
              <a:t> </a:t>
            </a:r>
            <a:r>
              <a:rPr lang="ru-RU" sz="2400" dirty="0" err="1" smtClean="0"/>
              <a:t>Robert</a:t>
            </a:r>
            <a:r>
              <a:rPr lang="ru-RU" sz="2400" dirty="0" smtClean="0"/>
              <a:t> </a:t>
            </a:r>
            <a:r>
              <a:rPr lang="ru-RU" sz="2400" dirty="0" err="1" smtClean="0"/>
              <a:t>Kirchhoff</a:t>
            </a:r>
            <a:endParaRPr lang="ru-RU" sz="2400" dirty="0" smtClean="0"/>
          </a:p>
          <a:p>
            <a:r>
              <a:rPr lang="ru-RU" sz="2400" dirty="0" smtClean="0"/>
              <a:t>Немецкий физик, один из великих физиков </a:t>
            </a:r>
            <a:r>
              <a:rPr lang="en-US" sz="2400" dirty="0" smtClean="0"/>
              <a:t>XIX</a:t>
            </a:r>
            <a:r>
              <a:rPr lang="ru-RU" sz="2400" dirty="0" smtClean="0"/>
              <a:t> века.</a:t>
            </a:r>
          </a:p>
        </p:txBody>
      </p:sp>
      <p:pic>
        <p:nvPicPr>
          <p:cNvPr id="7" name="Рисунок 6" descr="424px-Gustav_Robert_Kirchhoff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0148" b="17230"/>
          <a:stretch>
            <a:fillRect/>
          </a:stretch>
        </p:blipFill>
        <p:spPr>
          <a:xfrm>
            <a:off x="714348" y="1071546"/>
            <a:ext cx="4038600" cy="4143404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Законы </a:t>
            </a:r>
            <a:r>
              <a:rPr lang="ru-RU" sz="4000" dirty="0" err="1" smtClean="0"/>
              <a:t>кирхгофа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sz="3600" b="1" dirty="0" err="1" smtClean="0"/>
              <a:t>Зако́ны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Кирхго́фа</a:t>
            </a:r>
            <a:r>
              <a:rPr lang="ru-RU" sz="3600" dirty="0" smtClean="0"/>
              <a:t> — два </a:t>
            </a:r>
            <a:r>
              <a:rPr lang="ru-RU" sz="3600" i="1" dirty="0" smtClean="0"/>
              <a:t>правила</a:t>
            </a:r>
            <a:r>
              <a:rPr lang="ru-RU" sz="3600" dirty="0" smtClean="0"/>
              <a:t>, основанные на </a:t>
            </a:r>
            <a:r>
              <a:rPr lang="ru-RU" sz="3600" i="1" dirty="0" smtClean="0"/>
              <a:t>законах сохранения</a:t>
            </a:r>
            <a:r>
              <a:rPr lang="ru-RU" sz="3600" dirty="0" smtClean="0"/>
              <a:t> </a:t>
            </a:r>
            <a:r>
              <a:rPr lang="ru-RU" sz="3600" i="1" dirty="0" smtClean="0"/>
              <a:t>заряда</a:t>
            </a:r>
            <a:r>
              <a:rPr lang="ru-RU" sz="3600" dirty="0" smtClean="0"/>
              <a:t> и </a:t>
            </a:r>
            <a:r>
              <a:rPr lang="ru-RU" sz="3600" i="1" dirty="0" smtClean="0"/>
              <a:t>энергии</a:t>
            </a:r>
            <a:r>
              <a:rPr lang="ru-RU" sz="3600" dirty="0" smtClean="0"/>
              <a:t>, которые применимы к цепям электрического тока. Сформулированы Густавом Кирхгофом в 1845 году.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Применение законов </a:t>
            </a:r>
            <a:r>
              <a:rPr lang="ru-RU" sz="4000" dirty="0" err="1" smtClean="0"/>
              <a:t>кирхгофа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sz="3200" dirty="0" smtClean="0"/>
              <a:t>Законы Кирхгофа позволяют рассчитывать любые электрические цепи постоянного тока. Применение законов Кирхгофа к линейной цепи позволяет получить систему линейных уравнений относительно токов и найти значение токов на всех ветвях цепи.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Формулировка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sz="3500" dirty="0" smtClean="0"/>
              <a:t>Для формулировки законов Кирхгофа, в электрической цепи выделяются </a:t>
            </a:r>
            <a:r>
              <a:rPr lang="ru-RU" sz="3500" i="1" dirty="0" smtClean="0"/>
              <a:t>узлы</a:t>
            </a:r>
            <a:r>
              <a:rPr lang="ru-RU" sz="3500" dirty="0" smtClean="0"/>
              <a:t> — точки соединения трёх и более проводников — и </a:t>
            </a:r>
            <a:r>
              <a:rPr lang="ru-RU" sz="3500" i="1" dirty="0" smtClean="0"/>
              <a:t>контуры</a:t>
            </a:r>
            <a:r>
              <a:rPr lang="ru-RU" sz="3500" dirty="0" smtClean="0"/>
              <a:t> — замкнутые пути из проводников. При этом каждый проводник может входить в несколько контуров.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14942" y="1143000"/>
            <a:ext cx="3929058" cy="205740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Узлы: </a:t>
            </a:r>
            <a:r>
              <a:rPr lang="en-US" sz="3200" i="1" cap="none" dirty="0" smtClean="0"/>
              <a:t>a</a:t>
            </a:r>
            <a:r>
              <a:rPr lang="en-US" sz="3200" cap="none" dirty="0" smtClean="0"/>
              <a:t> </a:t>
            </a:r>
            <a:r>
              <a:rPr lang="ru-RU" sz="3200" cap="none" dirty="0" smtClean="0"/>
              <a:t>и </a:t>
            </a:r>
            <a:r>
              <a:rPr lang="en-US" sz="3200" i="1" cap="none" dirty="0" smtClean="0"/>
              <a:t>d</a:t>
            </a:r>
            <a:r>
              <a:rPr lang="en-US" sz="3200" cap="none" dirty="0" smtClean="0"/>
              <a:t/>
            </a:r>
            <a:br>
              <a:rPr lang="en-US" sz="3200" cap="none" dirty="0" smtClean="0"/>
            </a:br>
            <a:r>
              <a:rPr lang="ru-RU" sz="3200" dirty="0" smtClean="0"/>
              <a:t>Контуры: </a:t>
            </a:r>
            <a:r>
              <a:rPr lang="en-US" sz="3200" i="1" cap="none" dirty="0" err="1" smtClean="0"/>
              <a:t>abcd</a:t>
            </a:r>
            <a:r>
              <a:rPr lang="ru-RU" sz="3200" cap="none" dirty="0" smtClean="0"/>
              <a:t>, </a:t>
            </a:r>
            <a:r>
              <a:rPr lang="en-US" sz="3200" i="1" cap="none" dirty="0" err="1" smtClean="0"/>
              <a:t>adef</a:t>
            </a:r>
            <a:r>
              <a:rPr lang="ru-RU" sz="3200" cap="none" dirty="0" smtClean="0"/>
              <a:t> и </a:t>
            </a:r>
            <a:r>
              <a:rPr lang="en-US" sz="3200" i="1" cap="none" dirty="0" err="1" smtClean="0"/>
              <a:t>abcdef</a:t>
            </a:r>
            <a:endParaRPr lang="ru-RU" sz="3200" i="1" cap="none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 descr="1-10-2.gif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 rot="21439417">
            <a:off x="418268" y="1607399"/>
            <a:ext cx="4657725" cy="300037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err="1" smtClean="0"/>
              <a:t>ПЕРвый</a:t>
            </a:r>
            <a:r>
              <a:rPr lang="ru-RU" sz="4000" dirty="0" smtClean="0"/>
              <a:t> закон </a:t>
            </a:r>
            <a:r>
              <a:rPr lang="ru-RU" sz="4000" dirty="0" err="1" smtClean="0"/>
              <a:t>кирхгофа</a:t>
            </a:r>
            <a:r>
              <a:rPr lang="ru-RU" sz="4000" dirty="0" smtClean="0"/>
              <a:t> (Закон токов Кирхгофа)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sz="2500" dirty="0" smtClean="0"/>
              <a:t>Алгебраическая сумма токов, сходящихся в узле электрической цепи, равна нулю:</a:t>
            </a:r>
          </a:p>
          <a:p>
            <a:pPr>
              <a:buNone/>
            </a:pPr>
            <a:endParaRPr lang="ru-RU" sz="2500" dirty="0" smtClean="0"/>
          </a:p>
          <a:p>
            <a:pPr>
              <a:buNone/>
            </a:pPr>
            <a:endParaRPr lang="ru-RU" sz="2500" dirty="0" smtClean="0"/>
          </a:p>
          <a:p>
            <a:pPr>
              <a:buNone/>
            </a:pPr>
            <a:endParaRPr lang="ru-RU" sz="2500" dirty="0" smtClean="0"/>
          </a:p>
          <a:p>
            <a:pPr>
              <a:buNone/>
            </a:pPr>
            <a:endParaRPr lang="ru-RU" sz="2500" dirty="0" smtClean="0"/>
          </a:p>
          <a:p>
            <a:pPr>
              <a:buNone/>
            </a:pPr>
            <a:r>
              <a:rPr lang="ru-RU" sz="2500" dirty="0" smtClean="0"/>
              <a:t>Устанавливать знаки для входящих и исходящих токов можно произвольно, но обычно придерживаются </a:t>
            </a:r>
            <a:r>
              <a:rPr lang="ru-RU" sz="2500" i="1" dirty="0" smtClean="0"/>
              <a:t>правила знаков</a:t>
            </a:r>
            <a:r>
              <a:rPr lang="ru-RU" sz="2500" dirty="0" smtClean="0"/>
              <a:t>: токи, входящие в узел, берутся со знаком "+", а выходящие из узла - со знаком "-".</a:t>
            </a:r>
          </a:p>
        </p:txBody>
      </p:sp>
      <p:pic>
        <p:nvPicPr>
          <p:cNvPr id="4" name="Рисунок 3" descr="f9a7971ceed4f162f066ee2e2d85398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2655789"/>
            <a:ext cx="2286016" cy="1344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5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i="1" dirty="0" smtClean="0"/>
              <a:t>I</a:t>
            </a:r>
            <a:r>
              <a:rPr lang="en-US" sz="4800" i="1" baseline="-25000" dirty="0" smtClean="0"/>
              <a:t>1</a:t>
            </a:r>
            <a:r>
              <a:rPr lang="en-US" sz="4800" i="1" dirty="0" smtClean="0"/>
              <a:t>+I</a:t>
            </a:r>
            <a:r>
              <a:rPr lang="en-US" sz="4800" i="1" baseline="-25000" dirty="0" smtClean="0"/>
              <a:t>2</a:t>
            </a:r>
            <a:r>
              <a:rPr lang="en-US" sz="4800" i="1" dirty="0" smtClean="0"/>
              <a:t>-I</a:t>
            </a:r>
            <a:r>
              <a:rPr lang="en-US" sz="4800" i="1" baseline="-25000" dirty="0" smtClean="0"/>
              <a:t>3</a:t>
            </a:r>
            <a:r>
              <a:rPr lang="en-US" sz="4800" i="1" dirty="0" smtClean="0"/>
              <a:t>-I</a:t>
            </a:r>
            <a:r>
              <a:rPr lang="en-US" sz="4800" i="1" baseline="-25000" dirty="0" smtClean="0"/>
              <a:t>4</a:t>
            </a:r>
            <a:r>
              <a:rPr lang="en-US" sz="4800" i="1" dirty="0" smtClean="0"/>
              <a:t>=0</a:t>
            </a:r>
            <a:endParaRPr lang="ru-RU" sz="4800" i="1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</a:t>
            </a:r>
            <a:r>
              <a:rPr lang="en-US" sz="4000" baseline="-25000" dirty="0" smtClean="0"/>
              <a:t>1</a:t>
            </a:r>
            <a:r>
              <a:rPr lang="en-US" sz="4000" dirty="0" smtClean="0"/>
              <a:t> + I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 = I</a:t>
            </a:r>
            <a:r>
              <a:rPr lang="en-US" sz="4000" baseline="-25000" dirty="0" smtClean="0"/>
              <a:t>3</a:t>
            </a:r>
            <a:r>
              <a:rPr lang="en-US" sz="4000" dirty="0" smtClean="0"/>
              <a:t> + I</a:t>
            </a:r>
            <a:r>
              <a:rPr lang="en-US" sz="4000" baseline="-25000" dirty="0" smtClean="0"/>
              <a:t>4</a:t>
            </a:r>
            <a:endParaRPr lang="ru-RU" sz="4000" baseline="-25000" dirty="0"/>
          </a:p>
        </p:txBody>
      </p:sp>
      <p:pic>
        <p:nvPicPr>
          <p:cNvPr id="5" name="Рисунок 4" descr="1-10-1.gif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 rot="21175694">
            <a:off x="414652" y="1690347"/>
            <a:ext cx="4667250" cy="28194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err="1" smtClean="0"/>
              <a:t>ПЕРвый</a:t>
            </a:r>
            <a:r>
              <a:rPr lang="ru-RU" sz="4000" dirty="0" smtClean="0"/>
              <a:t> закон </a:t>
            </a:r>
            <a:r>
              <a:rPr lang="ru-RU" sz="4000" dirty="0" err="1" smtClean="0"/>
              <a:t>кирхгофа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sz="2800" dirty="0" smtClean="0"/>
              <a:t>Иными словами, сколько тока втекает в узел, столько из него и вытекает. Данный закон следует из </a:t>
            </a:r>
            <a:r>
              <a:rPr lang="ru-RU" sz="2800" i="1" dirty="0" smtClean="0"/>
              <a:t>закона сохранения заряда</a:t>
            </a:r>
            <a:r>
              <a:rPr lang="ru-RU" sz="2800" dirty="0" smtClean="0"/>
              <a:t>.</a:t>
            </a:r>
          </a:p>
          <a:p>
            <a:pPr>
              <a:buNone/>
            </a:pPr>
            <a:r>
              <a:rPr lang="ru-RU" sz="2800" dirty="0" smtClean="0"/>
              <a:t>Если цепь содержит </a:t>
            </a:r>
            <a:r>
              <a:rPr lang="ru-RU" sz="2800" i="1" dirty="0" err="1" smtClean="0"/>
              <a:t>p</a:t>
            </a:r>
            <a:r>
              <a:rPr lang="ru-RU" sz="2800" dirty="0" smtClean="0"/>
              <a:t> узлов, то она описывается </a:t>
            </a:r>
            <a:r>
              <a:rPr lang="ru-RU" sz="2800" i="1" dirty="0" err="1" smtClean="0"/>
              <a:t>p</a:t>
            </a:r>
            <a:r>
              <a:rPr lang="ru-RU" sz="2800" dirty="0" smtClean="0"/>
              <a:t> − 1 уравнениями токов.</a:t>
            </a:r>
          </a:p>
          <a:p>
            <a:pPr>
              <a:buNone/>
            </a:pPr>
            <a:r>
              <a:rPr lang="ru-RU" sz="2800" dirty="0" smtClean="0"/>
              <a:t>Этот закон может применяться и для других физических явлений (к примеру, водяные трубы), где есть закон сохранения величины и поток этой величины.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490</TotalTime>
  <Words>457</Words>
  <PresentationFormat>Экран (4:3)</PresentationFormat>
  <Paragraphs>49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Изящная</vt:lpstr>
      <vt:lpstr>Законы Кирхгофа</vt:lpstr>
      <vt:lpstr>Густав Роберт Кирхгоф (1824-1887)</vt:lpstr>
      <vt:lpstr>Законы кирхгофа</vt:lpstr>
      <vt:lpstr>Применение законов кирхгофа</vt:lpstr>
      <vt:lpstr>Формулировка</vt:lpstr>
      <vt:lpstr>Узлы: a и d Контуры: abcd, adef и abcdef</vt:lpstr>
      <vt:lpstr>ПЕРвый закон кирхгофа (Закон токов Кирхгофа)</vt:lpstr>
      <vt:lpstr>I1+I2-I3-I4=0</vt:lpstr>
      <vt:lpstr>ПЕРвый закон кирхгофа</vt:lpstr>
      <vt:lpstr>Второй закон Кирхгофа (Закон напряжений Кирхгофа)</vt:lpstr>
      <vt:lpstr>Второй закон кирхгофа</vt:lpstr>
      <vt:lpstr>ПРАВИЛО знаков</vt:lpstr>
      <vt:lpstr>Для контура abcd: -E1-E2 = U1+U2 для контура adef: E2+E3 = -U2+U3 для контура abcdef: -E1+E3 = U1+U3</vt:lpstr>
      <vt:lpstr>второй закон кирхгофа</vt:lpstr>
      <vt:lpstr>Справедливость законов кирхгофа</vt:lpstr>
      <vt:lpstr>правила кирхгофа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Законы Кирхгофа</dc:title>
  <cp:lastModifiedBy>USER</cp:lastModifiedBy>
  <cp:revision>54</cp:revision>
  <dcterms:modified xsi:type="dcterms:W3CDTF">2011-10-18T06:43:27Z</dcterms:modified>
</cp:coreProperties>
</file>