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83" r:id="rId2"/>
    <p:sldId id="257" r:id="rId3"/>
    <p:sldId id="258" r:id="rId4"/>
    <p:sldId id="260" r:id="rId5"/>
    <p:sldId id="263" r:id="rId6"/>
    <p:sldId id="264" r:id="rId7"/>
    <p:sldId id="265" r:id="rId8"/>
    <p:sldId id="268" r:id="rId9"/>
    <p:sldId id="269" r:id="rId10"/>
    <p:sldId id="276" r:id="rId11"/>
    <p:sldId id="270" r:id="rId12"/>
    <p:sldId id="271" r:id="rId13"/>
    <p:sldId id="266" r:id="rId14"/>
    <p:sldId id="277" r:id="rId15"/>
    <p:sldId id="280" r:id="rId16"/>
    <p:sldId id="278" r:id="rId17"/>
    <p:sldId id="279" r:id="rId18"/>
    <p:sldId id="281" r:id="rId19"/>
    <p:sldId id="282" r:id="rId20"/>
    <p:sldId id="261" r:id="rId21"/>
    <p:sldId id="259" r:id="rId22"/>
    <p:sldId id="267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15" autoAdjust="0"/>
    <p:restoredTop sz="86439" autoAdjust="0"/>
  </p:normalViewPr>
  <p:slideViewPr>
    <p:cSldViewPr>
      <p:cViewPr varScale="1">
        <p:scale>
          <a:sx n="82" d="100"/>
          <a:sy n="82" d="100"/>
        </p:scale>
        <p:origin x="-78" y="-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C7C02EB-E457-46C2-8677-7C77AE09858D}" type="datetimeFigureOut">
              <a:rPr lang="ru-RU" smtClean="0"/>
              <a:t>18.11.2020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82CEDD5-F379-4621-995A-B4DE89331EF7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31640" y="2570128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Раздел 1. Полупроводники и их свойства</a:t>
            </a:r>
          </a:p>
          <a:p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142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2564904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1.3  Полупроводниковые </a:t>
            </a:r>
          </a:p>
          <a:p>
            <a:r>
              <a:rPr lang="ru-RU" sz="4000" dirty="0"/>
              <a:t> </a:t>
            </a:r>
            <a:r>
              <a:rPr lang="ru-RU" sz="4000" dirty="0" smtClean="0"/>
              <a:t>                                    переходы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64444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024" y="614293"/>
            <a:ext cx="88924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Полупроводниковые переходы изготавливаются технологическими приемами путем введения примеси одного </a:t>
            </a:r>
            <a:r>
              <a:rPr lang="ru-RU" sz="2400" dirty="0" smtClean="0"/>
              <a:t>типа, например </a:t>
            </a:r>
            <a:r>
              <a:rPr lang="en-US" sz="2400" dirty="0" smtClean="0"/>
              <a:t>“n”</a:t>
            </a:r>
            <a:r>
              <a:rPr lang="ru-RU" sz="2400" dirty="0" smtClean="0"/>
              <a:t>, </a:t>
            </a:r>
            <a:r>
              <a:rPr lang="ru-RU" sz="2400" dirty="0"/>
              <a:t>в полупроводник с меньшим количеством примеси противоположного </a:t>
            </a:r>
            <a:r>
              <a:rPr lang="ru-RU" sz="2400" dirty="0" smtClean="0"/>
              <a:t>типа</a:t>
            </a:r>
            <a:r>
              <a:rPr lang="en-US" sz="2400" dirty="0"/>
              <a:t>.</a:t>
            </a:r>
            <a:r>
              <a:rPr lang="ru-RU" sz="2400" dirty="0" smtClean="0"/>
              <a:t> </a:t>
            </a:r>
            <a:r>
              <a:rPr lang="ru-RU" sz="2400" dirty="0"/>
              <a:t>При формировании перехода подвижные </a:t>
            </a:r>
            <a:r>
              <a:rPr lang="ru-RU" sz="2400" dirty="0" smtClean="0"/>
              <a:t>заряды притягиваются </a:t>
            </a:r>
            <a:r>
              <a:rPr lang="ru-RU" sz="2400" dirty="0"/>
              <a:t>к зарядам противоположного типа и </a:t>
            </a:r>
            <a:r>
              <a:rPr lang="ru-RU" sz="2400" dirty="0" smtClean="0"/>
              <a:t>дрейфуют </a:t>
            </a:r>
            <a:r>
              <a:rPr lang="ru-RU" sz="2400" dirty="0"/>
              <a:t>по направлению к </a:t>
            </a:r>
            <a:r>
              <a:rPr lang="ru-RU" sz="2400" dirty="0" smtClean="0"/>
              <a:t>переходу. </a:t>
            </a:r>
          </a:p>
          <a:p>
            <a:r>
              <a:rPr lang="ru-RU" sz="2400" dirty="0" smtClean="0"/>
              <a:t>Некоторые </a:t>
            </a:r>
            <a:r>
              <a:rPr lang="ru-RU" sz="2400" dirty="0"/>
              <a:t>электроны проходят через </a:t>
            </a:r>
            <a:r>
              <a:rPr lang="ru-RU" sz="2400" dirty="0" smtClean="0"/>
              <a:t>переход, заполняя </a:t>
            </a:r>
            <a:r>
              <a:rPr lang="ru-RU" sz="2400" dirty="0"/>
              <a:t>дырки в материале "р"-</a:t>
            </a:r>
            <a:r>
              <a:rPr lang="ru-RU" sz="2400" dirty="0" smtClean="0"/>
              <a:t>типа. Поэтому </a:t>
            </a:r>
            <a:r>
              <a:rPr lang="ru-RU" sz="2400" dirty="0"/>
              <a:t>в </a:t>
            </a:r>
            <a:r>
              <a:rPr lang="ru-RU" sz="2400" dirty="0" smtClean="0"/>
              <a:t>материале </a:t>
            </a:r>
            <a:r>
              <a:rPr lang="en-US" sz="2400" dirty="0" smtClean="0"/>
              <a:t>“n”</a:t>
            </a:r>
            <a:r>
              <a:rPr lang="ru-RU" sz="2400" dirty="0" smtClean="0"/>
              <a:t>-типа около </a:t>
            </a:r>
            <a:r>
              <a:rPr lang="ru-RU" sz="2400" dirty="0"/>
              <a:t>перехода электронов становится </a:t>
            </a:r>
            <a:r>
              <a:rPr lang="ru-RU" sz="2400" dirty="0" smtClean="0"/>
              <a:t>меньше. Как только вдоль перехода располагаются отрицательно заряженные ионы, они начинают отталкивать другие электроны и не дают им пересечь переход.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779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5" t="20460" r="27931" b="56322"/>
          <a:stretch/>
        </p:blipFill>
        <p:spPr>
          <a:xfrm>
            <a:off x="2123728" y="775148"/>
            <a:ext cx="4680520" cy="36086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1072" y="4797152"/>
            <a:ext cx="8352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Рисунок 1.7.  </a:t>
            </a:r>
            <a:r>
              <a:rPr lang="ru-RU" sz="2400" dirty="0"/>
              <a:t>Введение донорной примеси в полупроводник </a:t>
            </a:r>
            <a:r>
              <a:rPr lang="en-US" sz="2400" dirty="0" smtClean="0"/>
              <a:t>“</a:t>
            </a:r>
            <a:r>
              <a:rPr lang="ru-RU" sz="2400" dirty="0" smtClean="0"/>
              <a:t>р</a:t>
            </a:r>
            <a:r>
              <a:rPr lang="en-US" sz="2400" dirty="0" smtClean="0"/>
              <a:t>”</a:t>
            </a:r>
            <a:r>
              <a:rPr lang="ru-RU" sz="2400" dirty="0" smtClean="0"/>
              <a:t> </a:t>
            </a:r>
            <a:r>
              <a:rPr lang="ru-RU" sz="2400" dirty="0"/>
              <a:t>- типа</a:t>
            </a:r>
          </a:p>
        </p:txBody>
      </p:sp>
    </p:spTree>
    <p:extLst>
      <p:ext uri="{BB962C8B-B14F-4D97-AF65-F5344CB8AC3E}">
        <p14:creationId xmlns:p14="http://schemas.microsoft.com/office/powerpoint/2010/main" val="42938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23066"/>
            <a:ext cx="84969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Область, где </a:t>
            </a:r>
            <a:r>
              <a:rPr lang="ru-RU" sz="2400" dirty="0"/>
              <a:t>концентрация основных носителей </a:t>
            </a:r>
            <a:r>
              <a:rPr lang="ru-RU" sz="2400" dirty="0" smtClean="0"/>
              <a:t>уменьшена, </a:t>
            </a:r>
            <a:r>
              <a:rPr lang="ru-RU" sz="2400" dirty="0"/>
              <a:t>называется </a:t>
            </a:r>
            <a:r>
              <a:rPr lang="ru-RU" sz="2400" b="1" dirty="0" smtClean="0"/>
              <a:t>обедненным</a:t>
            </a:r>
            <a:r>
              <a:rPr lang="ru-RU" sz="2400" dirty="0" smtClean="0"/>
              <a:t> слоем. </a:t>
            </a:r>
            <a:r>
              <a:rPr lang="ru-RU" sz="2400" dirty="0"/>
              <a:t>Сопротивление этого слоя большое по сравнению с областями "р" и </a:t>
            </a:r>
            <a:r>
              <a:rPr lang="ru-RU" sz="2400" dirty="0" smtClean="0"/>
              <a:t>“</a:t>
            </a:r>
            <a:r>
              <a:rPr lang="en-US" sz="2400" dirty="0" smtClean="0"/>
              <a:t>n</a:t>
            </a:r>
            <a:r>
              <a:rPr lang="ru-RU" sz="2400" dirty="0" smtClean="0"/>
              <a:t>" типа. </a:t>
            </a:r>
            <a:r>
              <a:rPr lang="ru-RU" sz="2400" dirty="0"/>
              <a:t>Объемные заряды по обе стороны перехода создают в </a:t>
            </a:r>
            <a:r>
              <a:rPr lang="ru-RU" sz="2400" dirty="0" smtClean="0"/>
              <a:t>нем </a:t>
            </a:r>
            <a:r>
              <a:rPr lang="ru-RU" sz="2400" dirty="0"/>
              <a:t>электрическое поле с напряженностью </a:t>
            </a:r>
            <a:r>
              <a:rPr lang="ru-RU" sz="2400" b="1" dirty="0" err="1" smtClean="0"/>
              <a:t>Епер</a:t>
            </a:r>
            <a:r>
              <a:rPr lang="ru-RU" sz="2400" b="1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которое направленно от положительно заряженного слоя к </a:t>
            </a:r>
            <a:r>
              <a:rPr lang="ru-RU" sz="2400" dirty="0" smtClean="0"/>
              <a:t>отрицательному. </a:t>
            </a:r>
            <a:r>
              <a:rPr lang="ru-RU" sz="2400" dirty="0"/>
              <a:t>Это поле является ускоряющим по отношению к не основным носителям заряда и </a:t>
            </a:r>
            <a:r>
              <a:rPr lang="ru-RU" sz="2400" dirty="0" smtClean="0"/>
              <a:t>тормозящим по отношению к основным. Следовательно, в </a:t>
            </a:r>
            <a:r>
              <a:rPr lang="ru-RU" sz="2400" dirty="0"/>
              <a:t>переходе возникает потенциальный барьер</a:t>
            </a:r>
            <a:r>
              <a:rPr lang="ru-RU" sz="2400" dirty="0" smtClean="0"/>
              <a:t>.</a:t>
            </a:r>
          </a:p>
          <a:p>
            <a:endParaRPr lang="ru-RU" sz="2400" dirty="0"/>
          </a:p>
          <a:p>
            <a:r>
              <a:rPr lang="ru-RU" sz="2400" dirty="0" smtClean="0"/>
              <a:t>Потенциальный барьер </a:t>
            </a:r>
            <a:r>
              <a:rPr lang="en-US" sz="2400" dirty="0" smtClean="0"/>
              <a:t>p-n</a:t>
            </a:r>
            <a:r>
              <a:rPr lang="ru-RU" sz="2400" dirty="0" smtClean="0"/>
              <a:t> переходов образованных в германии составляет </a:t>
            </a:r>
            <a:r>
              <a:rPr lang="ru-RU" sz="2400" b="1" dirty="0" smtClean="0"/>
              <a:t>(0,3÷0,4)В</a:t>
            </a:r>
            <a:r>
              <a:rPr lang="ru-RU" sz="2400" dirty="0" smtClean="0"/>
              <a:t>, а в кремнии </a:t>
            </a:r>
          </a:p>
          <a:p>
            <a:r>
              <a:rPr lang="ru-RU" sz="2400" b="1" dirty="0" smtClean="0"/>
              <a:t>(0,6÷0,8)В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7206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92696"/>
            <a:ext cx="85162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</a:t>
            </a:r>
            <a:r>
              <a:rPr lang="ru-RU" sz="2400" dirty="0" smtClean="0"/>
              <a:t>подключении </a:t>
            </a:r>
            <a:r>
              <a:rPr lang="ru-RU" sz="2400" dirty="0"/>
              <a:t>внешнего источника напряжения в </a:t>
            </a:r>
            <a:r>
              <a:rPr lang="ru-RU" sz="2400" dirty="0">
                <a:hlinkClick r:id="rId2" action="ppaction://hlinksldjump"/>
              </a:rPr>
              <a:t>прямом</a:t>
            </a:r>
            <a:r>
              <a:rPr lang="ru-RU" sz="2400" dirty="0"/>
              <a:t> </a:t>
            </a:r>
            <a:r>
              <a:rPr lang="ru-RU" sz="2400" dirty="0" smtClean="0"/>
              <a:t>направлении, </a:t>
            </a:r>
            <a:r>
              <a:rPr lang="ru-RU" sz="2400" dirty="0"/>
              <a:t>т е. плюсом к области "</a:t>
            </a:r>
            <a:r>
              <a:rPr lang="ru-RU" sz="2400" dirty="0" smtClean="0"/>
              <a:t>р</a:t>
            </a:r>
            <a:r>
              <a:rPr lang="en-US" sz="2400" dirty="0" smtClean="0"/>
              <a:t>”</a:t>
            </a:r>
            <a:r>
              <a:rPr lang="ru-RU" sz="2400" dirty="0" smtClean="0"/>
              <a:t> а, </a:t>
            </a:r>
            <a:r>
              <a:rPr lang="ru-RU" sz="2400" dirty="0"/>
              <a:t>минусом к области </a:t>
            </a:r>
            <a:r>
              <a:rPr lang="ru-RU" sz="2400" dirty="0" smtClean="0"/>
              <a:t>“</a:t>
            </a:r>
            <a:r>
              <a:rPr lang="en-US" sz="2400" dirty="0" smtClean="0"/>
              <a:t>n</a:t>
            </a:r>
            <a:r>
              <a:rPr lang="ru-RU" sz="2400" dirty="0" smtClean="0"/>
              <a:t>", </a:t>
            </a:r>
            <a:r>
              <a:rPr lang="ru-RU" sz="2400" dirty="0"/>
              <a:t>потенциальный барьер </a:t>
            </a:r>
            <a:r>
              <a:rPr lang="ru-RU" sz="2400" dirty="0" smtClean="0"/>
              <a:t>снижается, </a:t>
            </a:r>
            <a:r>
              <a:rPr lang="ru-RU" sz="2400" dirty="0"/>
              <a:t>что увеличивает число основных зарядов проходящих через </a:t>
            </a:r>
            <a:r>
              <a:rPr lang="ru-RU" sz="2400" dirty="0" smtClean="0"/>
              <a:t>переход.</a:t>
            </a:r>
          </a:p>
          <a:p>
            <a:r>
              <a:rPr lang="ru-RU" sz="2400" dirty="0" smtClean="0"/>
              <a:t>При </a:t>
            </a:r>
            <a:r>
              <a:rPr lang="ru-RU" sz="2400" dirty="0"/>
              <a:t>небольшом прямом напряжении </a:t>
            </a:r>
            <a:r>
              <a:rPr lang="ru-RU" sz="2400" b="1" dirty="0" smtClean="0"/>
              <a:t>(</a:t>
            </a:r>
            <a:r>
              <a:rPr lang="en-US" sz="2400" b="1" dirty="0" err="1"/>
              <a:t>U</a:t>
            </a:r>
            <a:r>
              <a:rPr lang="ru-RU" sz="2400" b="1" dirty="0" err="1" smtClean="0"/>
              <a:t>пр</a:t>
            </a:r>
            <a:r>
              <a:rPr lang="ru-RU" sz="2400" b="1" dirty="0"/>
              <a:t>) </a:t>
            </a:r>
            <a:r>
              <a:rPr lang="ru-RU" sz="2400" dirty="0"/>
              <a:t>потенциальный барьер остается достаточно </a:t>
            </a:r>
            <a:r>
              <a:rPr lang="ru-RU" sz="2400" dirty="0" smtClean="0"/>
              <a:t>высоким, </a:t>
            </a:r>
            <a:r>
              <a:rPr lang="ru-RU" sz="2400" dirty="0"/>
              <a:t>прямой ток </a:t>
            </a:r>
            <a:r>
              <a:rPr lang="ru-RU" sz="2400" b="1" dirty="0" smtClean="0"/>
              <a:t>(</a:t>
            </a:r>
            <a:r>
              <a:rPr lang="en-US" sz="2400" b="1" dirty="0" smtClean="0"/>
              <a:t>I</a:t>
            </a:r>
            <a:r>
              <a:rPr lang="ru-RU" sz="2400" b="1" dirty="0" err="1" smtClean="0"/>
              <a:t>пр</a:t>
            </a:r>
            <a:r>
              <a:rPr lang="ru-RU" sz="2400" b="1" dirty="0" smtClean="0"/>
              <a:t>) </a:t>
            </a:r>
            <a:r>
              <a:rPr lang="ru-RU" sz="2400" dirty="0"/>
              <a:t>мал и растет </a:t>
            </a:r>
            <a:r>
              <a:rPr lang="ru-RU" sz="2400" dirty="0" smtClean="0"/>
              <a:t>медленно. </a:t>
            </a:r>
            <a:r>
              <a:rPr lang="ru-RU" sz="2400" dirty="0"/>
              <a:t>В процессе увеличения прямого </a:t>
            </a:r>
            <a:r>
              <a:rPr lang="ru-RU" sz="2400" dirty="0" smtClean="0"/>
              <a:t>напряжения, </a:t>
            </a:r>
            <a:r>
              <a:rPr lang="ru-RU" sz="2400" dirty="0"/>
              <a:t>и с того </a:t>
            </a:r>
            <a:r>
              <a:rPr lang="ru-RU" sz="2400" dirty="0" smtClean="0"/>
              <a:t>момента, когда </a:t>
            </a:r>
            <a:r>
              <a:rPr lang="ru-RU" sz="2400" dirty="0"/>
              <a:t>напряженность внешнего поля </a:t>
            </a:r>
            <a:r>
              <a:rPr lang="ru-RU" sz="2400" b="1" dirty="0" smtClean="0"/>
              <a:t>(</a:t>
            </a:r>
            <a:r>
              <a:rPr lang="ru-RU" sz="2400" b="1" dirty="0" err="1" smtClean="0"/>
              <a:t>Евн</a:t>
            </a:r>
            <a:r>
              <a:rPr lang="ru-RU" sz="2400" b="1" dirty="0" smtClean="0"/>
              <a:t>), </a:t>
            </a:r>
            <a:r>
              <a:rPr lang="ru-RU" sz="2400" dirty="0"/>
              <a:t>созданная источником питания превысит напряженность потенциального барьера, прямой ток растет пропорционально увеличению напряжения на переходе и даже с некоторым ускорением из-за нагрева </a:t>
            </a:r>
            <a:r>
              <a:rPr lang="ru-RU" sz="2400" dirty="0" smtClean="0"/>
              <a:t>р-</a:t>
            </a:r>
            <a:r>
              <a:rPr lang="en-US" sz="2400" dirty="0" smtClean="0"/>
              <a:t>n </a:t>
            </a:r>
            <a:r>
              <a:rPr lang="ru-RU" sz="2400" dirty="0" smtClean="0"/>
              <a:t>перехода, сопротивление </a:t>
            </a:r>
            <a:r>
              <a:rPr lang="ru-RU" sz="2400" dirty="0"/>
              <a:t>которого с увеличением температуры </a:t>
            </a:r>
            <a:r>
              <a:rPr lang="ru-RU" sz="2400" dirty="0" smtClean="0"/>
              <a:t>уменьшается.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3015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17931" r="28237" b="51495"/>
          <a:stretch/>
        </p:blipFill>
        <p:spPr>
          <a:xfrm>
            <a:off x="1525244" y="620688"/>
            <a:ext cx="5927076" cy="4215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5576" y="511828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Рисунок </a:t>
            </a:r>
            <a:r>
              <a:rPr lang="ru-RU" sz="2400" dirty="0" smtClean="0"/>
              <a:t>1.9 </a:t>
            </a:r>
            <a:r>
              <a:rPr lang="ru-RU" sz="2400" dirty="0"/>
              <a:t>Вольтамперная характеристика </a:t>
            </a:r>
            <a:r>
              <a:rPr lang="ru-RU" sz="2400" dirty="0" smtClean="0"/>
              <a:t>р-</a:t>
            </a:r>
            <a:r>
              <a:rPr lang="en-US" sz="2400" dirty="0" smtClean="0"/>
              <a:t>n</a:t>
            </a:r>
            <a:r>
              <a:rPr lang="ru-RU" sz="2400" dirty="0" smtClean="0"/>
              <a:t> </a:t>
            </a:r>
            <a:r>
              <a:rPr lang="ru-RU" sz="2400" dirty="0"/>
              <a:t>перехода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81888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340768"/>
            <a:ext cx="82444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Основных носителей заряда в р-</a:t>
            </a:r>
            <a:r>
              <a:rPr lang="en-US" sz="2400" dirty="0" smtClean="0"/>
              <a:t>n</a:t>
            </a:r>
            <a:r>
              <a:rPr lang="ru-RU" sz="2400" dirty="0" smtClean="0"/>
              <a:t> переходе значительно больше, чем неосновных, поэтому прямой ток быстро возрастает даже при небольшом увеличении напряжения на переходе.</a:t>
            </a:r>
          </a:p>
          <a:p>
            <a:r>
              <a:rPr lang="ru-RU" sz="2400" dirty="0" smtClean="0"/>
              <a:t>У кремневых переходов прямая ветвь вольтамперной характеристики смещена вправо и существенно круче, чем у германиевых и, кроме того, у кремниевых переходов обратный ток в десятки раз меньше, чем у германиевых переходов.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730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668" y="1196752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</a:t>
            </a:r>
            <a:r>
              <a:rPr lang="ru-RU" sz="2400" dirty="0">
                <a:hlinkClick r:id="rId2" action="ppaction://hlinksldjump"/>
              </a:rPr>
              <a:t>обратном</a:t>
            </a:r>
            <a:r>
              <a:rPr lang="ru-RU" sz="2400" dirty="0"/>
              <a:t> </a:t>
            </a:r>
            <a:r>
              <a:rPr lang="ru-RU" sz="2400" dirty="0" smtClean="0"/>
              <a:t>включении р-</a:t>
            </a:r>
            <a:r>
              <a:rPr lang="en-US" sz="2400" dirty="0" smtClean="0"/>
              <a:t>n</a:t>
            </a:r>
            <a:r>
              <a:rPr lang="ru-RU" sz="2400" dirty="0" smtClean="0"/>
              <a:t> перехода, </a:t>
            </a:r>
            <a:r>
              <a:rPr lang="ru-RU" sz="2400" dirty="0"/>
              <a:t>те минусом к области "</a:t>
            </a:r>
            <a:r>
              <a:rPr lang="ru-RU" sz="2400" dirty="0" smtClean="0"/>
              <a:t>р", а </a:t>
            </a:r>
            <a:r>
              <a:rPr lang="ru-RU" sz="2400" dirty="0"/>
              <a:t>плюсом к области </a:t>
            </a:r>
            <a:r>
              <a:rPr lang="ru-RU" sz="2400" dirty="0" smtClean="0"/>
              <a:t>“</a:t>
            </a:r>
            <a:r>
              <a:rPr lang="en-US" sz="2400" dirty="0" smtClean="0"/>
              <a:t>n”</a:t>
            </a:r>
            <a:r>
              <a:rPr lang="ru-RU" sz="2400" dirty="0" smtClean="0"/>
              <a:t>, </a:t>
            </a:r>
            <a:r>
              <a:rPr lang="ru-RU" sz="2400" dirty="0"/>
              <a:t>потенциальный барьер </a:t>
            </a:r>
            <a:r>
              <a:rPr lang="ru-RU" sz="2400" dirty="0" smtClean="0"/>
              <a:t>увеличивается, </a:t>
            </a:r>
            <a:r>
              <a:rPr lang="ru-RU" sz="2400" dirty="0"/>
              <a:t>так как напряжённость внешнего поля совпадает по направлению с напряженностью </a:t>
            </a:r>
            <a:r>
              <a:rPr lang="ru-RU" sz="2400" dirty="0" smtClean="0"/>
              <a:t>перехода </a:t>
            </a:r>
            <a:r>
              <a:rPr lang="ru-RU" sz="2400" b="1" dirty="0" smtClean="0"/>
              <a:t>(Е=</a:t>
            </a:r>
            <a:r>
              <a:rPr lang="ru-RU" sz="2400" b="1" dirty="0" err="1" smtClean="0"/>
              <a:t>Евн+Епер</a:t>
            </a:r>
            <a:r>
              <a:rPr lang="ru-RU" sz="2400" b="1" dirty="0"/>
              <a:t>) </a:t>
            </a:r>
            <a:r>
              <a:rPr lang="ru-RU" sz="2400" dirty="0" smtClean="0"/>
              <a:t>а, следовательно, </a:t>
            </a:r>
            <a:r>
              <a:rPr lang="ru-RU" sz="2400" dirty="0"/>
              <a:t>сопротивление перехода увеличивается и обедненный слой </a:t>
            </a:r>
            <a:r>
              <a:rPr lang="ru-RU" sz="2400" dirty="0" smtClean="0"/>
              <a:t>расширяется. </a:t>
            </a:r>
          </a:p>
          <a:p>
            <a:r>
              <a:rPr lang="ru-RU" sz="2400" dirty="0" smtClean="0"/>
              <a:t>С </a:t>
            </a:r>
            <a:r>
              <a:rPr lang="ru-RU" sz="2400" dirty="0"/>
              <a:t>увеличением обратного напряжения и с того момента. когда потенциальный барьер становится непреодолимым для основных </a:t>
            </a:r>
            <a:r>
              <a:rPr lang="ru-RU" sz="2400" dirty="0" smtClean="0"/>
              <a:t>носителей, обратный </a:t>
            </a:r>
            <a:r>
              <a:rPr lang="ru-RU" sz="2400" dirty="0"/>
              <a:t>ток растет очень </a:t>
            </a:r>
            <a:r>
              <a:rPr lang="ru-RU" sz="2400" dirty="0" smtClean="0"/>
              <a:t>медленно. </a:t>
            </a:r>
            <a:r>
              <a:rPr lang="ru-RU" sz="2400" dirty="0"/>
              <a:t>Этот ток настолько </a:t>
            </a:r>
            <a:r>
              <a:rPr lang="ru-RU" sz="2400" dirty="0" smtClean="0"/>
              <a:t>мал, </a:t>
            </a:r>
            <a:r>
              <a:rPr lang="ru-RU" sz="2400" dirty="0"/>
              <a:t>что им можно </a:t>
            </a:r>
            <a:r>
              <a:rPr lang="ru-RU" sz="2400" dirty="0" smtClean="0"/>
              <a:t>пренебречь, </a:t>
            </a:r>
            <a:r>
              <a:rPr lang="ru-RU" sz="2400" dirty="0"/>
              <a:t>и считать, </a:t>
            </a:r>
            <a:r>
              <a:rPr lang="ru-RU" sz="2400" dirty="0" smtClean="0"/>
              <a:t>что р-</a:t>
            </a:r>
            <a:r>
              <a:rPr lang="en-US" sz="2400" dirty="0" smtClean="0"/>
              <a:t>n</a:t>
            </a:r>
            <a:r>
              <a:rPr lang="ru-RU" sz="2400" dirty="0" smtClean="0"/>
              <a:t> </a:t>
            </a:r>
            <a:r>
              <a:rPr lang="ru-RU" sz="2400" dirty="0"/>
              <a:t>переход </a:t>
            </a:r>
            <a:r>
              <a:rPr lang="ru-RU" sz="2400" dirty="0" smtClean="0"/>
              <a:t>проводит ток только в одном направлении.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826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128" y="476672"/>
            <a:ext cx="8280920" cy="685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 smtClean="0"/>
              <a:t>прямой ток превысит </a:t>
            </a:r>
            <a:r>
              <a:rPr lang="ru-RU" sz="2400" dirty="0"/>
              <a:t>допустимые </a:t>
            </a:r>
            <a:r>
              <a:rPr lang="ru-RU" sz="2400" dirty="0" smtClean="0"/>
              <a:t>значения, </a:t>
            </a:r>
            <a:r>
              <a:rPr lang="ru-RU" sz="2400" dirty="0"/>
              <a:t>может </a:t>
            </a:r>
            <a:r>
              <a:rPr lang="ru-RU" sz="2400" dirty="0" smtClean="0"/>
              <a:t>произойти перегрев </a:t>
            </a:r>
            <a:r>
              <a:rPr lang="ru-RU" sz="2400" dirty="0"/>
              <a:t>и разрушение </a:t>
            </a:r>
            <a:r>
              <a:rPr lang="ru-RU" sz="2400" dirty="0" smtClean="0"/>
              <a:t>р-</a:t>
            </a:r>
            <a:r>
              <a:rPr lang="en-US" sz="2400" dirty="0" smtClean="0"/>
              <a:t>n</a:t>
            </a:r>
            <a:r>
              <a:rPr lang="ru-RU" sz="2400" dirty="0" smtClean="0"/>
              <a:t> перехода.</a:t>
            </a:r>
          </a:p>
          <a:p>
            <a:r>
              <a:rPr lang="ru-RU" sz="2400" dirty="0" smtClean="0"/>
              <a:t>Резкое увеличение </a:t>
            </a:r>
            <a:r>
              <a:rPr lang="ru-RU" sz="2400" dirty="0"/>
              <a:t>обратного тока при превышении допустимых значений обратного напряжения </a:t>
            </a:r>
            <a:r>
              <a:rPr lang="ru-RU" sz="2400" b="1" dirty="0" smtClean="0"/>
              <a:t>(</a:t>
            </a:r>
            <a:r>
              <a:rPr lang="en-US" sz="2400" b="1" dirty="0" smtClean="0"/>
              <a:t>U</a:t>
            </a:r>
            <a:r>
              <a:rPr lang="ru-RU" sz="2400" b="1" dirty="0" err="1" smtClean="0"/>
              <a:t>обр</a:t>
            </a:r>
            <a:r>
              <a:rPr lang="ru-RU" sz="2400" b="1" dirty="0"/>
              <a:t>) </a:t>
            </a:r>
            <a:r>
              <a:rPr lang="ru-RU" sz="2400" dirty="0"/>
              <a:t>вызывает три вида </a:t>
            </a:r>
            <a:r>
              <a:rPr lang="ru-RU" sz="2400" dirty="0" smtClean="0"/>
              <a:t>пробоя перехода:</a:t>
            </a:r>
          </a:p>
          <a:p>
            <a:r>
              <a:rPr lang="ru-RU" sz="2400" dirty="0" smtClean="0"/>
              <a:t>  </a:t>
            </a:r>
            <a:r>
              <a:rPr lang="ru-RU" sz="2400" b="1" dirty="0" smtClean="0"/>
              <a:t>1.  Электрический</a:t>
            </a:r>
            <a:r>
              <a:rPr lang="ru-RU" sz="2400" dirty="0" smtClean="0"/>
              <a:t>, </a:t>
            </a:r>
            <a:r>
              <a:rPr lang="ru-RU" sz="2400" dirty="0"/>
              <a:t>когда </a:t>
            </a:r>
            <a:r>
              <a:rPr lang="ru-RU" sz="2400" dirty="0" smtClean="0"/>
              <a:t>р-</a:t>
            </a:r>
            <a:r>
              <a:rPr lang="en-US" sz="2400" dirty="0" smtClean="0"/>
              <a:t>n</a:t>
            </a:r>
            <a:r>
              <a:rPr lang="ru-RU" sz="2400" dirty="0" smtClean="0"/>
              <a:t> </a:t>
            </a:r>
            <a:r>
              <a:rPr lang="ru-RU" sz="2400" dirty="0"/>
              <a:t>переход не разрушается и остается </a:t>
            </a:r>
            <a:r>
              <a:rPr lang="ru-RU" sz="2400" dirty="0" smtClean="0"/>
              <a:t>рабочим </a:t>
            </a:r>
            <a:r>
              <a:rPr lang="ru-RU" sz="2400" dirty="0"/>
              <a:t>при отключении источника </a:t>
            </a:r>
            <a:r>
              <a:rPr lang="ru-RU" sz="2400" dirty="0" smtClean="0"/>
              <a:t>питания;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b="1" dirty="0" smtClean="0"/>
              <a:t>2.  Туннельный</a:t>
            </a:r>
            <a:r>
              <a:rPr lang="ru-RU" sz="2400" dirty="0" smtClean="0"/>
              <a:t> пробой, который </a:t>
            </a:r>
            <a:r>
              <a:rPr lang="ru-RU" sz="2400" dirty="0"/>
              <a:t>также не сопровождается разрушением перехода и обусловлен туннельным эффектом. Этот эффект возникает в тонких сильнолегированных </a:t>
            </a:r>
            <a:r>
              <a:rPr lang="ru-RU" sz="2400" dirty="0" smtClean="0"/>
              <a:t>р-</a:t>
            </a:r>
            <a:r>
              <a:rPr lang="en-US" sz="2400" dirty="0" smtClean="0"/>
              <a:t>n</a:t>
            </a:r>
            <a:r>
              <a:rPr lang="ru-RU" sz="2400" dirty="0" smtClean="0"/>
              <a:t> </a:t>
            </a:r>
            <a:r>
              <a:rPr lang="ru-RU" sz="2400" dirty="0"/>
              <a:t>переходах, где напряжённость электрического поля столь </a:t>
            </a:r>
            <a:r>
              <a:rPr lang="ru-RU" sz="2400" dirty="0" smtClean="0"/>
              <a:t>велика, что </a:t>
            </a:r>
            <a:r>
              <a:rPr lang="ru-RU" sz="2400" dirty="0"/>
              <a:t>заряды </a:t>
            </a:r>
            <a:r>
              <a:rPr lang="ru-RU" sz="2400" dirty="0" smtClean="0"/>
              <a:t>проходят через переход практически без затрат энергии;    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</a:t>
            </a:r>
            <a:r>
              <a:rPr lang="ru-RU" sz="2400" b="1" dirty="0" smtClean="0"/>
              <a:t>3.  Тепловой</a:t>
            </a:r>
            <a:r>
              <a:rPr lang="ru-RU" sz="2400" dirty="0"/>
              <a:t>‚ с разрушением </a:t>
            </a:r>
            <a:r>
              <a:rPr lang="ru-RU" sz="2400" dirty="0" smtClean="0"/>
              <a:t>р-</a:t>
            </a:r>
            <a:r>
              <a:rPr lang="en-US" sz="2400" dirty="0" smtClean="0"/>
              <a:t>n</a:t>
            </a:r>
            <a:r>
              <a:rPr lang="ru-RU" sz="2400" dirty="0" smtClean="0"/>
              <a:t> перехода.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0574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1844824"/>
            <a:ext cx="8028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Тепловой пробой приводит к повышению температуры в переходе, при этом рвется больше ковалентных связей, обратный ток еще больше возрастает и наступает лавинообразный процесс, в результате которого </a:t>
            </a:r>
            <a:endParaRPr lang="en-US" sz="2400" dirty="0" smtClean="0"/>
          </a:p>
          <a:p>
            <a:r>
              <a:rPr lang="ru-RU" sz="2400" dirty="0" smtClean="0"/>
              <a:t>р-</a:t>
            </a:r>
            <a:r>
              <a:rPr lang="en-US" sz="2400" dirty="0" smtClean="0"/>
              <a:t>n </a:t>
            </a:r>
            <a:r>
              <a:rPr lang="ru-RU" sz="2400" dirty="0" smtClean="0"/>
              <a:t>переход разрушается, даже при кратковременном превышении обратного напряжения.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2078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5616" y="2948369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1.1 Проводимость твердого тела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43529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t="18621" r="41418" b="61839"/>
          <a:stretch/>
        </p:blipFill>
        <p:spPr>
          <a:xfrm>
            <a:off x="1979712" y="620688"/>
            <a:ext cx="4835036" cy="373616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9552" y="475824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Рисунок 1.8.  </a:t>
            </a:r>
            <a:r>
              <a:rPr lang="ru-RU" sz="2300" dirty="0">
                <a:hlinkClick r:id="rId3" action="ppaction://hlinksldjump"/>
              </a:rPr>
              <a:t>Прямое</a:t>
            </a:r>
            <a:r>
              <a:rPr lang="ru-RU" sz="2300" dirty="0"/>
              <a:t> и </a:t>
            </a:r>
            <a:r>
              <a:rPr lang="ru-RU" sz="2300" dirty="0">
                <a:hlinkClick r:id="rId4" action="ppaction://hlinksldjump"/>
              </a:rPr>
              <a:t>обратное</a:t>
            </a:r>
            <a:r>
              <a:rPr lang="ru-RU" sz="2300" dirty="0"/>
              <a:t> включение </a:t>
            </a:r>
            <a:r>
              <a:rPr lang="ru-RU" sz="2300" dirty="0" smtClean="0"/>
              <a:t>р-</a:t>
            </a:r>
            <a:r>
              <a:rPr lang="en-US" sz="2300" dirty="0" smtClean="0"/>
              <a:t>n</a:t>
            </a:r>
            <a:r>
              <a:rPr lang="ru-RU" sz="2300" dirty="0" smtClean="0"/>
              <a:t> </a:t>
            </a:r>
            <a:r>
              <a:rPr lang="ru-RU" sz="2300" dirty="0"/>
              <a:t>перехода </a:t>
            </a:r>
          </a:p>
        </p:txBody>
      </p:sp>
    </p:spTree>
    <p:extLst>
      <p:ext uri="{BB962C8B-B14F-4D97-AF65-F5344CB8AC3E}">
        <p14:creationId xmlns:p14="http://schemas.microsoft.com/office/powerpoint/2010/main" val="215797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64" t="23636" r="19292" b="58182"/>
          <a:stretch/>
        </p:blipFill>
        <p:spPr>
          <a:xfrm>
            <a:off x="395536" y="476672"/>
            <a:ext cx="8389736" cy="37444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5536" y="4581128"/>
            <a:ext cx="828092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Рисунок </a:t>
            </a:r>
            <a:r>
              <a:rPr lang="ru-RU" sz="2300" dirty="0" smtClean="0"/>
              <a:t>1.1.  </a:t>
            </a:r>
            <a:r>
              <a:rPr lang="ru-RU" sz="2300" dirty="0"/>
              <a:t>Диаграмма энергетических уровней возможных значений энергии </a:t>
            </a:r>
            <a:r>
              <a:rPr lang="ru-RU" sz="2300" dirty="0" smtClean="0"/>
              <a:t>электрона</a:t>
            </a:r>
            <a:endParaRPr lang="ru-RU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36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3" t="66897" r="45096" b="14712"/>
          <a:stretch/>
        </p:blipFill>
        <p:spPr>
          <a:xfrm>
            <a:off x="1763686" y="558689"/>
            <a:ext cx="5257485" cy="35948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7544" y="4437112"/>
            <a:ext cx="80648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Рисунок 1.2. Ковалентная связь в кристалле кремния</a:t>
            </a:r>
            <a:endParaRPr lang="ru-RU" sz="23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0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81" t="23908" r="46935" b="61609"/>
          <a:stretch/>
        </p:blipFill>
        <p:spPr>
          <a:xfrm>
            <a:off x="1835696" y="980728"/>
            <a:ext cx="5184576" cy="31107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4653136"/>
            <a:ext cx="8784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Рисунок 1.3. Направление движения зарядов в полупроводнике при воздействии внешнего поля</a:t>
            </a:r>
            <a:endParaRPr lang="ru-RU" sz="23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95536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66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0" t="8276" r="44483" b="68276"/>
          <a:stretch/>
        </p:blipFill>
        <p:spPr>
          <a:xfrm>
            <a:off x="2218535" y="711574"/>
            <a:ext cx="4369689" cy="35095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4653136"/>
            <a:ext cx="878497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Рисунок 1.4. Образование свободного электрона при внесении в полупроводник донорной примеси.</a:t>
            </a:r>
            <a:endParaRPr lang="ru-RU" sz="23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95536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4" action="ppaction://hlinksldjump"/>
              </a:rPr>
              <a:t>Вернуться 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8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5" t="57241" r="50613" b="22989"/>
          <a:stretch/>
        </p:blipFill>
        <p:spPr>
          <a:xfrm>
            <a:off x="2255790" y="692696"/>
            <a:ext cx="4677173" cy="35283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591" y="4581128"/>
            <a:ext cx="77264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Рисунок 1.5. Образование дырки при внесении в полупроводник акцепторной примеси</a:t>
            </a:r>
            <a:endParaRPr lang="ru-RU" sz="23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95536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45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2" t="33103" r="8314" b="43908"/>
          <a:stretch/>
        </p:blipFill>
        <p:spPr>
          <a:xfrm>
            <a:off x="309448" y="908720"/>
            <a:ext cx="8421353" cy="38808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0" y="5373216"/>
            <a:ext cx="885698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Рисунок 1.6. Собственная проводимость полупроводника</a:t>
            </a:r>
            <a:endParaRPr lang="ru-RU" sz="2300" dirty="0"/>
          </a:p>
        </p:txBody>
      </p:sp>
      <p:sp>
        <p:nvSpPr>
          <p:cNvPr id="4" name="TextBox 3">
            <a:hlinkClick r:id="rId3" action="ppaction://hlinksldjump"/>
          </p:cNvPr>
          <p:cNvSpPr txBox="1"/>
          <p:nvPr/>
        </p:nvSpPr>
        <p:spPr>
          <a:xfrm>
            <a:off x="395536" y="623731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hlinkClick r:id="rId3" action="ppaction://hlinksldjump"/>
              </a:rPr>
              <a:t>Вернуться назад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9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564" y="476672"/>
            <a:ext cx="8784976" cy="681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Каждый отдельно взятый атом имеет в своих оболочках </a:t>
            </a:r>
            <a:r>
              <a:rPr lang="ru-RU" sz="2300" dirty="0" smtClean="0"/>
              <a:t>электроны, </a:t>
            </a:r>
            <a:r>
              <a:rPr lang="ru-RU" sz="2300" dirty="0"/>
              <a:t>которые обладают определенными значениями </a:t>
            </a:r>
            <a:r>
              <a:rPr lang="ru-RU" sz="2300" dirty="0" smtClean="0"/>
              <a:t>энергии. </a:t>
            </a:r>
            <a:r>
              <a:rPr lang="ru-RU" sz="2300" dirty="0"/>
              <a:t>Наибольшей энергией обладают электроны внешней </a:t>
            </a:r>
            <a:r>
              <a:rPr lang="ru-RU" sz="2300" dirty="0" smtClean="0"/>
              <a:t>оболочки, </a:t>
            </a:r>
            <a:r>
              <a:rPr lang="ru-RU" sz="2300" dirty="0"/>
              <a:t>которая называется </a:t>
            </a:r>
            <a:r>
              <a:rPr lang="ru-RU" sz="2300" dirty="0" smtClean="0"/>
              <a:t>валентной. </a:t>
            </a:r>
            <a:r>
              <a:rPr lang="ru-RU" sz="2300" dirty="0"/>
              <a:t>Так как в твердом теле соседние атомы оказывают влияние друг на </a:t>
            </a:r>
            <a:r>
              <a:rPr lang="ru-RU" sz="2300" dirty="0" smtClean="0"/>
              <a:t>друга, это </a:t>
            </a:r>
            <a:r>
              <a:rPr lang="ru-RU" sz="2300" dirty="0"/>
              <a:t>вызывает расщепление энергетических уровней, в результате чего образуются энергетические </a:t>
            </a:r>
            <a:r>
              <a:rPr lang="ru-RU" sz="2300" dirty="0" smtClean="0"/>
              <a:t>зоны, </a:t>
            </a:r>
            <a:r>
              <a:rPr lang="ru-RU" sz="2300" dirty="0"/>
              <a:t>называемые разрешенными</a:t>
            </a:r>
            <a:r>
              <a:rPr lang="ru-RU" sz="2300" b="1" dirty="0"/>
              <a:t> </a:t>
            </a:r>
            <a:r>
              <a:rPr lang="ru-RU" sz="2300" dirty="0">
                <a:hlinkClick r:id="rId2" action="ppaction://hlinksldjump"/>
              </a:rPr>
              <a:t>(рисунок </a:t>
            </a:r>
            <a:r>
              <a:rPr lang="ru-RU" sz="2300" dirty="0" smtClean="0">
                <a:hlinkClick r:id="rId2" action="ppaction://hlinksldjump"/>
              </a:rPr>
              <a:t>1.1). </a:t>
            </a:r>
            <a:r>
              <a:rPr lang="ru-RU" sz="2300" dirty="0"/>
              <a:t>При получении достаточной </a:t>
            </a:r>
            <a:r>
              <a:rPr lang="ru-RU" sz="2300" dirty="0" smtClean="0"/>
              <a:t>энергии (например, с увеличением температуры или давления</a:t>
            </a:r>
            <a:r>
              <a:rPr lang="ru-RU" sz="2300" dirty="0"/>
              <a:t>) электроны </a:t>
            </a:r>
            <a:r>
              <a:rPr lang="ru-RU" sz="2300" dirty="0" smtClean="0"/>
              <a:t> покидают валентную зону атома и попадают в зону проводимости. </a:t>
            </a:r>
            <a:r>
              <a:rPr lang="ru-RU" sz="2300" dirty="0"/>
              <a:t>При этом связь электрона с ядром  </a:t>
            </a:r>
            <a:r>
              <a:rPr lang="ru-RU" sz="2300" dirty="0" smtClean="0"/>
              <a:t>атома теряется, и </a:t>
            </a:r>
            <a:r>
              <a:rPr lang="ru-RU" sz="2300" dirty="0"/>
              <a:t>он становится </a:t>
            </a:r>
            <a:r>
              <a:rPr lang="ru-RU" sz="2300" dirty="0" smtClean="0"/>
              <a:t>свободным. В запрещенной зоне электроны находиться не могут, т.к. не обладают достаточной энергией для перехода в зону проводимости. Чем прочнее связь электронов с ядром атома, тем больше энергии необходимо для их освобождения и тем шире запрещенная зона 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9306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356" y="218246"/>
            <a:ext cx="87484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У диэлектриков ширина </a:t>
            </a:r>
            <a:r>
              <a:rPr lang="ru-RU" sz="2300" dirty="0"/>
              <a:t>запрещенной зоны достаточно велика и </a:t>
            </a:r>
            <a:r>
              <a:rPr lang="ru-RU" sz="2300" dirty="0" smtClean="0"/>
              <a:t>поэтому они </a:t>
            </a:r>
            <a:r>
              <a:rPr lang="ru-RU" sz="2300" dirty="0"/>
              <a:t>обладают </a:t>
            </a:r>
            <a:r>
              <a:rPr lang="ru-RU" sz="2300" dirty="0" smtClean="0"/>
              <a:t>изоляционным свойствами. У проводников валентная зона и зона проводимости частично перекрывают друг друга, и запрещенная зона отсутствует. Полупроводники занимают промежуточное положение между диэлектриками и проводниками.  Наибольшее применение в электронике нашли такие полупроводники как германий и кремний. При повышении температуры сопротивление германия и кремния падает Этот фактор сильно влияет на стабильность работы электронных приборов, т.к. их параметры могут колебаться с изменением температуры. Сопротивление германия падает в 2 раза при повышении температуры на каждые 10 °С, а у кремния на каждые 6°С. Но при комнатной температуре кремний имеет в 1000 раз большее сопротивление, чем германий. Этим объясняется то , что в настоящее время в большинстве случаев используются </a:t>
            </a:r>
            <a:r>
              <a:rPr lang="ru-RU" sz="2300" dirty="0" err="1" smtClean="0"/>
              <a:t>кремнивые</a:t>
            </a:r>
            <a:r>
              <a:rPr lang="ru-RU" sz="2300" dirty="0" smtClean="0"/>
              <a:t> полупроводниковые приборы.</a:t>
            </a:r>
          </a:p>
          <a:p>
            <a:endParaRPr lang="ru-RU" sz="2300" dirty="0" smtClean="0"/>
          </a:p>
          <a:p>
            <a:endParaRPr lang="ru-RU" sz="2300" dirty="0" smtClean="0"/>
          </a:p>
        </p:txBody>
      </p:sp>
    </p:spTree>
    <p:extLst>
      <p:ext uri="{BB962C8B-B14F-4D97-AF65-F5344CB8AC3E}">
        <p14:creationId xmlns:p14="http://schemas.microsoft.com/office/powerpoint/2010/main" val="222261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2348880"/>
            <a:ext cx="86409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1.2 Проводимость в чистых и</a:t>
            </a:r>
          </a:p>
          <a:p>
            <a:r>
              <a:rPr lang="ru-RU" sz="4000" dirty="0"/>
              <a:t> </a:t>
            </a:r>
            <a:r>
              <a:rPr lang="ru-RU" sz="4000" dirty="0" smtClean="0"/>
              <a:t>              легированных</a:t>
            </a:r>
          </a:p>
          <a:p>
            <a:r>
              <a:rPr lang="ru-RU" sz="4000" dirty="0" smtClean="0"/>
              <a:t>            полупроводниках 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2183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964488" cy="592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/>
              <a:t>Чистыми являются </a:t>
            </a:r>
            <a:r>
              <a:rPr lang="ru-RU" sz="2300" dirty="0" smtClean="0"/>
              <a:t>полупроводники  не </a:t>
            </a:r>
            <a:r>
              <a:rPr lang="ru-RU" sz="2300" dirty="0"/>
              <a:t>содержащие примесей и дефектов кристаллической </a:t>
            </a:r>
            <a:r>
              <a:rPr lang="ru-RU" sz="2300" dirty="0" smtClean="0"/>
              <a:t>решетки. Атом кремния </a:t>
            </a:r>
            <a:r>
              <a:rPr lang="ru-RU" sz="2300" dirty="0"/>
              <a:t>объединяет четыре </a:t>
            </a:r>
            <a:r>
              <a:rPr lang="ru-RU" sz="2300" dirty="0" smtClean="0"/>
              <a:t>своих  валентных электрона с четырьмя </a:t>
            </a:r>
            <a:r>
              <a:rPr lang="ru-RU" sz="2300" dirty="0"/>
              <a:t>валентными </a:t>
            </a:r>
            <a:r>
              <a:rPr lang="ru-RU" sz="2300" dirty="0" smtClean="0"/>
              <a:t>электронами соседних атомов, </a:t>
            </a:r>
            <a:r>
              <a:rPr lang="ru-RU" sz="2300" dirty="0"/>
              <a:t>и они </a:t>
            </a:r>
            <a:r>
              <a:rPr lang="ru-RU" sz="2300" dirty="0" smtClean="0"/>
              <a:t>образуют </a:t>
            </a:r>
            <a:r>
              <a:rPr lang="ru-RU" sz="2300" dirty="0"/>
              <a:t>между собой ковалентную </a:t>
            </a:r>
            <a:r>
              <a:rPr lang="ru-RU" sz="2300" dirty="0" smtClean="0"/>
              <a:t>связь, приводящую </a:t>
            </a:r>
            <a:r>
              <a:rPr lang="ru-RU" sz="2300" dirty="0"/>
              <a:t>к образованию кристалла </a:t>
            </a:r>
            <a:r>
              <a:rPr lang="ru-RU" sz="2300" dirty="0">
                <a:hlinkClick r:id="rId2" action="ppaction://hlinksldjump"/>
              </a:rPr>
              <a:t>(рисунок </a:t>
            </a:r>
            <a:r>
              <a:rPr lang="ru-RU" sz="2300" dirty="0" smtClean="0">
                <a:hlinkClick r:id="rId2" action="ppaction://hlinksldjump"/>
              </a:rPr>
              <a:t>1.2). </a:t>
            </a:r>
            <a:r>
              <a:rPr lang="ru-RU" sz="2400" dirty="0"/>
              <a:t>Электропроводность чистого </a:t>
            </a:r>
            <a:r>
              <a:rPr lang="ru-RU" sz="2400" dirty="0" smtClean="0"/>
              <a:t>полупроводника, возникшая </a:t>
            </a:r>
            <a:r>
              <a:rPr lang="ru-RU" sz="2400" dirty="0"/>
              <a:t>за счет разрыва ковалентной </a:t>
            </a:r>
            <a:r>
              <a:rPr lang="ru-RU" sz="2400" dirty="0" smtClean="0"/>
              <a:t>связи </a:t>
            </a:r>
            <a:r>
              <a:rPr lang="ru-RU" sz="2400" dirty="0"/>
              <a:t>называется </a:t>
            </a:r>
            <a:r>
              <a:rPr lang="ru-RU" sz="2400" b="1" dirty="0" smtClean="0"/>
              <a:t>собственной</a:t>
            </a:r>
            <a:r>
              <a:rPr lang="ru-RU" sz="2400" dirty="0" smtClean="0"/>
              <a:t>. Процесс образования пары "свободный </a:t>
            </a:r>
            <a:r>
              <a:rPr lang="ru-RU" sz="2400" dirty="0"/>
              <a:t>электрон-дырка" называется </a:t>
            </a:r>
            <a:r>
              <a:rPr lang="ru-RU" sz="2400" b="1" dirty="0" smtClean="0"/>
              <a:t>генерацией</a:t>
            </a:r>
            <a:r>
              <a:rPr lang="ru-RU" sz="2400" dirty="0" smtClean="0"/>
              <a:t>. </a:t>
            </a:r>
            <a:r>
              <a:rPr lang="ru-RU" sz="2400" dirty="0"/>
              <a:t>Процесс заполнения электроном дырки называется </a:t>
            </a:r>
            <a:r>
              <a:rPr lang="ru-RU" sz="2400" b="1" dirty="0" smtClean="0"/>
              <a:t>рекомбинацией</a:t>
            </a:r>
            <a:r>
              <a:rPr lang="ru-RU" sz="2400" dirty="0" smtClean="0"/>
              <a:t>. </a:t>
            </a:r>
            <a:r>
              <a:rPr lang="ru-RU" sz="2400" dirty="0"/>
              <a:t>Переход электронов с </a:t>
            </a:r>
            <a:r>
              <a:rPr lang="ru-RU" sz="2400" dirty="0" smtClean="0"/>
              <a:t>более </a:t>
            </a:r>
            <a:r>
              <a:rPr lang="ru-RU" sz="2400" dirty="0"/>
              <a:t>высокого энергетического уровня на </a:t>
            </a:r>
            <a:r>
              <a:rPr lang="ru-RU" sz="2400" dirty="0" smtClean="0"/>
              <a:t>более низкий </a:t>
            </a:r>
            <a:r>
              <a:rPr lang="ru-RU" sz="2400" dirty="0"/>
              <a:t>уровень сопровождается </a:t>
            </a:r>
            <a:r>
              <a:rPr lang="ru-RU" sz="2400" dirty="0" smtClean="0"/>
              <a:t>высвобождением энергии, которая </a:t>
            </a:r>
            <a:r>
              <a:rPr lang="ru-RU" sz="2400" dirty="0"/>
              <a:t>излучается в виде </a:t>
            </a:r>
            <a:r>
              <a:rPr lang="ru-RU" sz="2400" dirty="0" smtClean="0"/>
              <a:t>света, </a:t>
            </a:r>
            <a:r>
              <a:rPr lang="ru-RU" sz="2400" dirty="0"/>
              <a:t>или передается кристаллической решетке в виде </a:t>
            </a:r>
            <a:r>
              <a:rPr lang="ru-RU" sz="2400" dirty="0" smtClean="0"/>
              <a:t>тепла. </a:t>
            </a:r>
            <a:r>
              <a:rPr lang="ru-RU" sz="2400" dirty="0"/>
              <a:t>В </a:t>
            </a:r>
            <a:r>
              <a:rPr lang="ru-RU" sz="2400" dirty="0" smtClean="0"/>
              <a:t>равновесном состоянии, </a:t>
            </a:r>
            <a:r>
              <a:rPr lang="ru-RU" sz="2400" dirty="0" err="1" smtClean="0"/>
              <a:t>т.е</a:t>
            </a:r>
            <a:r>
              <a:rPr lang="ru-RU" sz="2400" dirty="0" smtClean="0"/>
              <a:t> без </a:t>
            </a:r>
            <a:r>
              <a:rPr lang="ru-RU" sz="2400" dirty="0"/>
              <a:t>приложения </a:t>
            </a:r>
            <a:r>
              <a:rPr lang="ru-RU" sz="2400" dirty="0" smtClean="0"/>
              <a:t>внешних воздействий </a:t>
            </a:r>
            <a:r>
              <a:rPr lang="ru-RU" sz="2400" dirty="0"/>
              <a:t>число пар генерации и </a:t>
            </a:r>
            <a:r>
              <a:rPr lang="ru-RU" sz="2400" dirty="0" smtClean="0"/>
              <a:t>рекомбинации </a:t>
            </a:r>
            <a:r>
              <a:rPr lang="ru-RU" sz="2400" dirty="0"/>
              <a:t>в единицу времени в полупроводнике </a:t>
            </a:r>
            <a:r>
              <a:rPr lang="ru-RU" sz="2400" dirty="0" smtClean="0"/>
              <a:t>одинаково.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206129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260648"/>
            <a:ext cx="8892480" cy="650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Разность потенциалов, приложенная к чистому полупроводнику, создает поток электронов и дырок, движущихся в противоположных направлениях </a:t>
            </a:r>
            <a:r>
              <a:rPr lang="ru-RU" sz="2300" dirty="0" smtClean="0">
                <a:hlinkClick r:id="rId2" action="ppaction://hlinksldjump"/>
              </a:rPr>
              <a:t>(рисунок 1.3)</a:t>
            </a:r>
            <a:endParaRPr lang="ru-RU" sz="2300" dirty="0" smtClean="0"/>
          </a:p>
          <a:p>
            <a:r>
              <a:rPr lang="ru-RU" sz="2300" dirty="0" smtClean="0"/>
              <a:t>Чистые полупроводники проводят очень маленький ток, но надо всегда помнить, что этот ток сильно зависит от температуры. </a:t>
            </a:r>
          </a:p>
          <a:p>
            <a:r>
              <a:rPr lang="ru-RU" sz="2300" dirty="0" smtClean="0"/>
              <a:t>Если в полупроводник внести примесь, он будет обладать помимо собственной электропроводности</a:t>
            </a:r>
          </a:p>
          <a:p>
            <a:r>
              <a:rPr lang="ru-RU" sz="2300" dirty="0" smtClean="0"/>
              <a:t>еще и примесной.</a:t>
            </a:r>
          </a:p>
          <a:p>
            <a:r>
              <a:rPr lang="ru-RU" sz="2300" b="1" dirty="0" smtClean="0"/>
              <a:t>Легирование – </a:t>
            </a:r>
            <a:r>
              <a:rPr lang="ru-RU" sz="2300" dirty="0" smtClean="0"/>
              <a:t>это добавление примеси в чистый полупроводниковый материал, с целью увеличения его про-</a:t>
            </a:r>
          </a:p>
          <a:p>
            <a:r>
              <a:rPr lang="ru-RU" sz="2300" dirty="0" err="1" smtClean="0"/>
              <a:t>Водимости</a:t>
            </a:r>
            <a:r>
              <a:rPr lang="ru-RU" sz="2300" dirty="0" smtClean="0"/>
              <a:t>.</a:t>
            </a:r>
          </a:p>
          <a:p>
            <a:r>
              <a:rPr lang="ru-RU" sz="2300" dirty="0" smtClean="0"/>
              <a:t>  При легировании используют два типа примеси: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5-ти валентная </a:t>
            </a:r>
            <a:r>
              <a:rPr lang="ru-RU" sz="2400" dirty="0" smtClean="0"/>
              <a:t>примесь(например: мышьяк, сурьма);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3-х валентная примесь (</a:t>
            </a:r>
            <a:r>
              <a:rPr lang="ru-RU" sz="2400" dirty="0" smtClean="0"/>
              <a:t>например: индий, </a:t>
            </a:r>
            <a:r>
              <a:rPr lang="ru-RU" sz="2400" dirty="0"/>
              <a:t>галлий</a:t>
            </a:r>
            <a:r>
              <a:rPr lang="ru-RU" sz="2400" dirty="0" smtClean="0"/>
              <a:t>).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38796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1556792"/>
            <a:ext cx="82809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При внесении в полупроводник атома мышьяка его четыре валентных электрона образуют ковалентные связи с атомами полупроводника. Пятый электрон мышьяка слабо связан с </a:t>
            </a:r>
            <a:r>
              <a:rPr lang="ru-RU" sz="2400" dirty="0" smtClean="0"/>
              <a:t>ядром </a:t>
            </a:r>
            <a:r>
              <a:rPr lang="ru-RU" sz="2400" dirty="0"/>
              <a:t>и легко может стать свободным </a:t>
            </a:r>
            <a:r>
              <a:rPr lang="ru-RU" sz="2400" dirty="0">
                <a:hlinkClick r:id="rId2" action="ppaction://hlinksldjump"/>
              </a:rPr>
              <a:t>(рисунок </a:t>
            </a:r>
            <a:r>
              <a:rPr lang="ru-RU" sz="2400" dirty="0" smtClean="0">
                <a:hlinkClick r:id="rId2" action="ppaction://hlinksldjump"/>
              </a:rPr>
              <a:t>1.4</a:t>
            </a:r>
            <a:r>
              <a:rPr lang="ru-RU" sz="2400" dirty="0">
                <a:hlinkClick r:id="rId2" action="ppaction://hlinksldjump"/>
              </a:rPr>
              <a:t>). </a:t>
            </a:r>
            <a:r>
              <a:rPr lang="ru-RU" sz="2400" dirty="0" smtClean="0"/>
              <a:t>Следовательно, </a:t>
            </a:r>
            <a:r>
              <a:rPr lang="ru-RU" sz="2400" dirty="0"/>
              <a:t>проводимость материала </a:t>
            </a:r>
            <a:r>
              <a:rPr lang="ru-RU" sz="2400" dirty="0" smtClean="0"/>
              <a:t>увеличивается. Такая </a:t>
            </a:r>
            <a:r>
              <a:rPr lang="ru-RU" sz="2400" dirty="0"/>
              <a:t>примесь называется </a:t>
            </a:r>
            <a:r>
              <a:rPr lang="ru-RU" sz="2400" b="1" dirty="0" smtClean="0"/>
              <a:t>донорной</a:t>
            </a:r>
            <a:r>
              <a:rPr lang="ru-RU" sz="2400" dirty="0" smtClean="0"/>
              <a:t> </a:t>
            </a:r>
            <a:r>
              <a:rPr lang="ru-RU" sz="2400" dirty="0"/>
              <a:t>и образует полупроводник </a:t>
            </a:r>
            <a:r>
              <a:rPr lang="en-US" sz="2400" b="1" dirty="0" smtClean="0"/>
              <a:t>“n”</a:t>
            </a:r>
            <a:r>
              <a:rPr lang="ru-RU" sz="2400" dirty="0" smtClean="0"/>
              <a:t> </a:t>
            </a:r>
            <a:r>
              <a:rPr lang="ru-RU" sz="2400" dirty="0"/>
              <a:t>— типа В полупроводнике </a:t>
            </a:r>
            <a:r>
              <a:rPr lang="en-US" sz="2400" b="1" dirty="0" smtClean="0"/>
              <a:t>“n”</a:t>
            </a:r>
            <a:r>
              <a:rPr lang="ru-RU" sz="2400" b="1" dirty="0" smtClean="0"/>
              <a:t>-</a:t>
            </a:r>
            <a:r>
              <a:rPr lang="ru-RU" sz="2400" dirty="0" smtClean="0"/>
              <a:t>типа </a:t>
            </a:r>
            <a:r>
              <a:rPr lang="ru-RU" sz="2400" dirty="0"/>
              <a:t>электроны являются </a:t>
            </a:r>
            <a:r>
              <a:rPr lang="ru-RU" sz="2400" b="1" dirty="0"/>
              <a:t>основными</a:t>
            </a:r>
            <a:r>
              <a:rPr lang="ru-RU" sz="2400" dirty="0"/>
              <a:t> носителями </a:t>
            </a:r>
            <a:r>
              <a:rPr lang="ru-RU" sz="2400" dirty="0" smtClean="0"/>
              <a:t>заряда, </a:t>
            </a:r>
            <a:r>
              <a:rPr lang="ru-RU" sz="2400" dirty="0"/>
              <a:t>а </a:t>
            </a:r>
            <a:r>
              <a:rPr lang="ru-RU" sz="2400" dirty="0" smtClean="0"/>
              <a:t>дырки – не основными.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81774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411" y="476672"/>
            <a:ext cx="87849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300" dirty="0" smtClean="0"/>
              <a:t>При легировании 3-х валентным материалом , например </a:t>
            </a:r>
          </a:p>
          <a:p>
            <a:r>
              <a:rPr lang="ru-RU" sz="2300" dirty="0" smtClean="0"/>
              <a:t>индием, у примеси не хватает одного электрона для создания всех ковалентных связей. Это создает условие для образования дырок </a:t>
            </a:r>
            <a:r>
              <a:rPr lang="ru-RU" sz="2300" dirty="0" smtClean="0">
                <a:hlinkClick r:id="rId2" action="ppaction://hlinksldjump"/>
              </a:rPr>
              <a:t>(рисунок 1.5). </a:t>
            </a:r>
            <a:r>
              <a:rPr lang="ru-RU" sz="2300" dirty="0" smtClean="0"/>
              <a:t>В этом случае основными носителями заряда будут дырки, а не основными – электроны. Такой полупроводник  называется полупроводником </a:t>
            </a:r>
            <a:r>
              <a:rPr lang="en-US" sz="2300" b="1" dirty="0" smtClean="0"/>
              <a:t>“p”</a:t>
            </a:r>
            <a:r>
              <a:rPr lang="ru-RU" sz="2300" b="1" dirty="0" smtClean="0"/>
              <a:t>-</a:t>
            </a:r>
            <a:r>
              <a:rPr lang="ru-RU" sz="2300" dirty="0" smtClean="0"/>
              <a:t>типа, а атомы примеси – </a:t>
            </a:r>
            <a:r>
              <a:rPr lang="ru-RU" sz="2300" b="1" dirty="0" smtClean="0"/>
              <a:t>акцепторами.</a:t>
            </a:r>
          </a:p>
          <a:p>
            <a:r>
              <a:rPr lang="ru-RU" sz="2400" dirty="0"/>
              <a:t>Чем </a:t>
            </a:r>
            <a:r>
              <a:rPr lang="ru-RU" sz="2400" dirty="0" smtClean="0"/>
              <a:t>сильнее </a:t>
            </a:r>
            <a:r>
              <a:rPr lang="ru-RU" sz="2400" dirty="0"/>
              <a:t>легирован </a:t>
            </a:r>
            <a:r>
              <a:rPr lang="ru-RU" sz="2400" dirty="0" smtClean="0"/>
              <a:t>полупроводник, тем </a:t>
            </a:r>
            <a:r>
              <a:rPr lang="ru-RU" sz="2400" dirty="0"/>
              <a:t>меньше его электрическое </a:t>
            </a:r>
            <a:r>
              <a:rPr lang="ru-RU" sz="2400" dirty="0" smtClean="0"/>
              <a:t>сопротивление. </a:t>
            </a:r>
          </a:p>
          <a:p>
            <a:r>
              <a:rPr lang="ru-RU" sz="2400" dirty="0" smtClean="0"/>
              <a:t>При </a:t>
            </a:r>
            <a:r>
              <a:rPr lang="ru-RU" sz="2400" dirty="0"/>
              <a:t>внесении в полупроводник одновременно донорной и </a:t>
            </a:r>
            <a:r>
              <a:rPr lang="ru-RU" sz="2400" dirty="0" smtClean="0"/>
              <a:t>акцепторной примеси, </a:t>
            </a:r>
            <a:r>
              <a:rPr lang="ru-RU" sz="2400" dirty="0"/>
              <a:t>тип его проводимости определяется той </a:t>
            </a:r>
            <a:r>
              <a:rPr lang="ru-RU" sz="2400" dirty="0" smtClean="0"/>
              <a:t>примесью, концентрация </a:t>
            </a:r>
            <a:r>
              <a:rPr lang="ru-RU" sz="2400" dirty="0"/>
              <a:t>которой выше. </a:t>
            </a:r>
            <a:endParaRPr lang="ru-RU" sz="2400" dirty="0" smtClean="0"/>
          </a:p>
          <a:p>
            <a:r>
              <a:rPr lang="ru-RU" sz="2400" dirty="0" smtClean="0"/>
              <a:t>Не </a:t>
            </a:r>
            <a:r>
              <a:rPr lang="ru-RU" sz="2400" dirty="0"/>
              <a:t>основные носители заряда образуют собственную проводимость полупроводника </a:t>
            </a:r>
            <a:r>
              <a:rPr lang="ru-RU" sz="2400" dirty="0" smtClean="0">
                <a:hlinkClick r:id="rId3" action="ppaction://hlinksldjump"/>
              </a:rPr>
              <a:t>(рисунок 1.6).</a:t>
            </a:r>
            <a:endParaRPr lang="ru-RU" sz="2300" b="1" dirty="0"/>
          </a:p>
        </p:txBody>
      </p:sp>
    </p:spTree>
    <p:extLst>
      <p:ext uri="{BB962C8B-B14F-4D97-AF65-F5344CB8AC3E}">
        <p14:creationId xmlns:p14="http://schemas.microsoft.com/office/powerpoint/2010/main" val="5919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аркет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Паркет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302</TotalTime>
  <Words>1412</Words>
  <Application>Microsoft Office PowerPoint</Application>
  <PresentationFormat>Экран (4:3)</PresentationFormat>
  <Paragraphs>59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Паркет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Андрей</cp:lastModifiedBy>
  <cp:revision>47</cp:revision>
  <dcterms:created xsi:type="dcterms:W3CDTF">2018-12-25T16:14:09Z</dcterms:created>
  <dcterms:modified xsi:type="dcterms:W3CDTF">2020-11-18T18:40:18Z</dcterms:modified>
</cp:coreProperties>
</file>