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A/F53ucwOutu1DC8qYpbFefPF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8d133e91c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8d133e91c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28d133e91c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416040" y="3429000"/>
            <a:ext cx="4941771" cy="212804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6416041" y="5586890"/>
            <a:ext cx="4941770" cy="396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36"/>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91" name="Shape 91"/>
        <p:cNvGrpSpPr/>
        <p:nvPr/>
      </p:nvGrpSpPr>
      <p:grpSpPr>
        <a:xfrm>
          <a:off x="0" y="0"/>
          <a:ext cx="0" cy="0"/>
          <a:chOff x="0" y="0"/>
          <a:chExt cx="0" cy="0"/>
        </a:xfrm>
      </p:grpSpPr>
      <p:sp>
        <p:nvSpPr>
          <p:cNvPr id="92" name="Google Shape;92;p48"/>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8"/>
          <p:cNvSpPr txBox="1"/>
          <p:nvPr>
            <p:ph idx="1" type="body"/>
          </p:nvPr>
        </p:nvSpPr>
        <p:spPr>
          <a:xfrm>
            <a:off x="1243104" y="3023393"/>
            <a:ext cx="2882475" cy="7683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4" name="Google Shape;94;p48"/>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8"/>
          <p:cNvSpPr txBox="1"/>
          <p:nvPr>
            <p:ph idx="3" type="body"/>
          </p:nvPr>
        </p:nvSpPr>
        <p:spPr>
          <a:xfrm>
            <a:off x="4647665" y="3023393"/>
            <a:ext cx="2896671" cy="7683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48"/>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8"/>
          <p:cNvSpPr txBox="1"/>
          <p:nvPr>
            <p:ph idx="5" type="body"/>
          </p:nvPr>
        </p:nvSpPr>
        <p:spPr>
          <a:xfrm>
            <a:off x="8066421" y="3023393"/>
            <a:ext cx="2882475" cy="7683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48"/>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02" name="Google Shape;102;p48"/>
          <p:cNvGrpSpPr/>
          <p:nvPr/>
        </p:nvGrpSpPr>
        <p:grpSpPr>
          <a:xfrm>
            <a:off x="0" y="0"/>
            <a:ext cx="2238376" cy="3105150"/>
            <a:chOff x="0" y="0"/>
            <a:chExt cx="2238376" cy="3105150"/>
          </a:xfrm>
        </p:grpSpPr>
        <p:cxnSp>
          <p:nvCxnSpPr>
            <p:cNvPr id="103" name="Google Shape;103;p48"/>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04" name="Google Shape;104;p48"/>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05" name="Shape 105"/>
        <p:cNvGrpSpPr/>
        <p:nvPr/>
      </p:nvGrpSpPr>
      <p:grpSpPr>
        <a:xfrm>
          <a:off x="0" y="0"/>
          <a:ext cx="0" cy="0"/>
          <a:chOff x="0" y="0"/>
          <a:chExt cx="0" cy="0"/>
        </a:xfrm>
      </p:grpSpPr>
      <p:sp>
        <p:nvSpPr>
          <p:cNvPr id="106" name="Google Shape;106;p49"/>
          <p:cNvSpPr txBox="1"/>
          <p:nvPr>
            <p:ph type="title"/>
          </p:nvPr>
        </p:nvSpPr>
        <p:spPr>
          <a:xfrm>
            <a:off x="5476875" y="954593"/>
            <a:ext cx="5111750" cy="192195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9"/>
          <p:cNvSpPr txBox="1"/>
          <p:nvPr>
            <p:ph idx="1" type="body"/>
          </p:nvPr>
        </p:nvSpPr>
        <p:spPr>
          <a:xfrm>
            <a:off x="5476875" y="3660774"/>
            <a:ext cx="5111750" cy="192195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108" name="Google Shape;108;p49"/>
          <p:cNvGrpSpPr/>
          <p:nvPr/>
        </p:nvGrpSpPr>
        <p:grpSpPr>
          <a:xfrm>
            <a:off x="0" y="0"/>
            <a:ext cx="4762501" cy="5186363"/>
            <a:chOff x="0" y="0"/>
            <a:chExt cx="4762501" cy="5186363"/>
          </a:xfrm>
        </p:grpSpPr>
        <p:cxnSp>
          <p:nvCxnSpPr>
            <p:cNvPr id="109" name="Google Shape;109;p49"/>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110" name="Google Shape;110;p49"/>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111" name="Google Shape;11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14" name="Shape 114"/>
        <p:cNvGrpSpPr/>
        <p:nvPr/>
      </p:nvGrpSpPr>
      <p:grpSpPr>
        <a:xfrm>
          <a:off x="0" y="0"/>
          <a:ext cx="0" cy="0"/>
          <a:chOff x="0" y="0"/>
          <a:chExt cx="0" cy="0"/>
        </a:xfrm>
      </p:grpSpPr>
      <p:sp>
        <p:nvSpPr>
          <p:cNvPr id="115" name="Google Shape;115;p50"/>
          <p:cNvSpPr txBox="1"/>
          <p:nvPr>
            <p:ph type="ctrTitle"/>
          </p:nvPr>
        </p:nvSpPr>
        <p:spPr>
          <a:xfrm>
            <a:off x="4267200" y="351693"/>
            <a:ext cx="4179570" cy="245365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0"/>
          <p:cNvSpPr txBox="1"/>
          <p:nvPr>
            <p:ph idx="1" type="subTitle"/>
          </p:nvPr>
        </p:nvSpPr>
        <p:spPr>
          <a:xfrm>
            <a:off x="4267200" y="3238103"/>
            <a:ext cx="4179570" cy="2107620"/>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17" name="Google Shape;117;p50"/>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18" name="Google Shape;118;p50"/>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0"/>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0"/>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121" name="Shape 121"/>
        <p:cNvGrpSpPr/>
        <p:nvPr/>
      </p:nvGrpSpPr>
      <p:grpSpPr>
        <a:xfrm>
          <a:off x="0" y="0"/>
          <a:ext cx="0" cy="0"/>
          <a:chOff x="0" y="0"/>
          <a:chExt cx="0" cy="0"/>
        </a:xfrm>
      </p:grpSpPr>
      <p:sp>
        <p:nvSpPr>
          <p:cNvPr id="122" name="Google Shape;122;p51"/>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51"/>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4" name="Google Shape;1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27" name="Shape 127"/>
        <p:cNvGrpSpPr/>
        <p:nvPr/>
      </p:nvGrpSpPr>
      <p:grpSpPr>
        <a:xfrm>
          <a:off x="0" y="0"/>
          <a:ext cx="0" cy="0"/>
          <a:chOff x="0" y="0"/>
          <a:chExt cx="0" cy="0"/>
        </a:xfrm>
      </p:grpSpPr>
      <p:grpSp>
        <p:nvGrpSpPr>
          <p:cNvPr id="128" name="Google Shape;128;p44"/>
          <p:cNvGrpSpPr/>
          <p:nvPr/>
        </p:nvGrpSpPr>
        <p:grpSpPr>
          <a:xfrm>
            <a:off x="0" y="473953"/>
            <a:ext cx="12192000" cy="5621336"/>
            <a:chOff x="0" y="473953"/>
            <a:chExt cx="12192000" cy="5621336"/>
          </a:xfrm>
        </p:grpSpPr>
        <p:pic>
          <p:nvPicPr>
            <p:cNvPr id="129" name="Google Shape;129;p44"/>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30" name="Google Shape;130;p44"/>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31" name="Google Shape;131;p44"/>
          <p:cNvSpPr txBox="1"/>
          <p:nvPr>
            <p:ph type="title"/>
          </p:nvPr>
        </p:nvSpPr>
        <p:spPr>
          <a:xfrm>
            <a:off x="1500168" y="892177"/>
            <a:ext cx="9088438" cy="113589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44"/>
          <p:cNvSpPr/>
          <p:nvPr>
            <p:ph idx="2" type="pic"/>
          </p:nvPr>
        </p:nvSpPr>
        <p:spPr>
          <a:xfrm>
            <a:off x="1877176" y="2428875"/>
            <a:ext cx="1066800" cy="1066800"/>
          </a:xfrm>
          <a:prstGeom prst="rect">
            <a:avLst/>
          </a:prstGeom>
          <a:solidFill>
            <a:schemeClr val="lt1"/>
          </a:solidFill>
          <a:ln>
            <a:noFill/>
          </a:ln>
        </p:spPr>
      </p:sp>
      <p:sp>
        <p:nvSpPr>
          <p:cNvPr id="133" name="Google Shape;133;p44"/>
          <p:cNvSpPr txBox="1"/>
          <p:nvPr>
            <p:ph idx="1" type="body"/>
          </p:nvPr>
        </p:nvSpPr>
        <p:spPr>
          <a:xfrm>
            <a:off x="1500168" y="3570485"/>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4" name="Google Shape;134;p44"/>
          <p:cNvSpPr txBox="1"/>
          <p:nvPr>
            <p:ph idx="3" type="body"/>
          </p:nvPr>
        </p:nvSpPr>
        <p:spPr>
          <a:xfrm>
            <a:off x="1500168" y="3779603"/>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5" name="Google Shape;135;p44"/>
          <p:cNvSpPr/>
          <p:nvPr>
            <p:ph idx="4" type="pic"/>
          </p:nvPr>
        </p:nvSpPr>
        <p:spPr>
          <a:xfrm>
            <a:off x="4226270" y="2428875"/>
            <a:ext cx="1066800" cy="1066800"/>
          </a:xfrm>
          <a:prstGeom prst="rect">
            <a:avLst/>
          </a:prstGeom>
          <a:solidFill>
            <a:schemeClr val="lt1"/>
          </a:solidFill>
          <a:ln>
            <a:noFill/>
          </a:ln>
        </p:spPr>
      </p:sp>
      <p:sp>
        <p:nvSpPr>
          <p:cNvPr id="136" name="Google Shape;136;p44"/>
          <p:cNvSpPr txBox="1"/>
          <p:nvPr>
            <p:ph idx="5" type="body"/>
          </p:nvPr>
        </p:nvSpPr>
        <p:spPr>
          <a:xfrm>
            <a:off x="3849262" y="3570485"/>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7" name="Google Shape;137;p44"/>
          <p:cNvSpPr txBox="1"/>
          <p:nvPr>
            <p:ph idx="6" type="body"/>
          </p:nvPr>
        </p:nvSpPr>
        <p:spPr>
          <a:xfrm>
            <a:off x="3849262" y="3779603"/>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8" name="Google Shape;138;p44"/>
          <p:cNvSpPr/>
          <p:nvPr>
            <p:ph idx="7" type="pic"/>
          </p:nvPr>
        </p:nvSpPr>
        <p:spPr>
          <a:xfrm>
            <a:off x="6655584" y="2428875"/>
            <a:ext cx="1066800" cy="1066800"/>
          </a:xfrm>
          <a:prstGeom prst="rect">
            <a:avLst/>
          </a:prstGeom>
          <a:solidFill>
            <a:schemeClr val="lt1"/>
          </a:solidFill>
          <a:ln>
            <a:noFill/>
          </a:ln>
        </p:spPr>
      </p:sp>
      <p:sp>
        <p:nvSpPr>
          <p:cNvPr id="139" name="Google Shape;139;p44"/>
          <p:cNvSpPr txBox="1"/>
          <p:nvPr>
            <p:ph idx="8" type="body"/>
          </p:nvPr>
        </p:nvSpPr>
        <p:spPr>
          <a:xfrm>
            <a:off x="6198355" y="3570485"/>
            <a:ext cx="2105135"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0" name="Google Shape;140;p44"/>
          <p:cNvSpPr txBox="1"/>
          <p:nvPr>
            <p:ph idx="9" type="body"/>
          </p:nvPr>
        </p:nvSpPr>
        <p:spPr>
          <a:xfrm>
            <a:off x="6095999" y="3779603"/>
            <a:ext cx="229985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1" name="Google Shape;141;p44"/>
          <p:cNvSpPr/>
          <p:nvPr>
            <p:ph idx="13" type="pic"/>
          </p:nvPr>
        </p:nvSpPr>
        <p:spPr>
          <a:xfrm>
            <a:off x="9136814" y="2428875"/>
            <a:ext cx="1066800" cy="1066800"/>
          </a:xfrm>
          <a:prstGeom prst="rect">
            <a:avLst/>
          </a:prstGeom>
          <a:solidFill>
            <a:schemeClr val="lt1"/>
          </a:solidFill>
          <a:ln>
            <a:noFill/>
          </a:ln>
        </p:spPr>
      </p:sp>
      <p:sp>
        <p:nvSpPr>
          <p:cNvPr id="142" name="Google Shape;142;p44"/>
          <p:cNvSpPr txBox="1"/>
          <p:nvPr>
            <p:ph idx="14" type="body"/>
          </p:nvPr>
        </p:nvSpPr>
        <p:spPr>
          <a:xfrm>
            <a:off x="8759806" y="3570485"/>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3" name="Google Shape;143;p44"/>
          <p:cNvSpPr txBox="1"/>
          <p:nvPr>
            <p:ph idx="15" type="body"/>
          </p:nvPr>
        </p:nvSpPr>
        <p:spPr>
          <a:xfrm>
            <a:off x="8744480" y="3779603"/>
            <a:ext cx="1844126"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4" name="Google Shape;144;p44"/>
          <p:cNvSpPr/>
          <p:nvPr>
            <p:ph idx="16" type="pic"/>
          </p:nvPr>
        </p:nvSpPr>
        <p:spPr>
          <a:xfrm>
            <a:off x="1877176" y="4287711"/>
            <a:ext cx="1066800" cy="1066800"/>
          </a:xfrm>
          <a:prstGeom prst="rect">
            <a:avLst/>
          </a:prstGeom>
          <a:solidFill>
            <a:schemeClr val="lt1"/>
          </a:solidFill>
          <a:ln>
            <a:noFill/>
          </a:ln>
        </p:spPr>
      </p:sp>
      <p:sp>
        <p:nvSpPr>
          <p:cNvPr id="145" name="Google Shape;145;p44"/>
          <p:cNvSpPr txBox="1"/>
          <p:nvPr>
            <p:ph idx="17" type="body"/>
          </p:nvPr>
        </p:nvSpPr>
        <p:spPr>
          <a:xfrm>
            <a:off x="1500168"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6" name="Google Shape;146;p44"/>
          <p:cNvSpPr txBox="1"/>
          <p:nvPr>
            <p:ph idx="18" type="body"/>
          </p:nvPr>
        </p:nvSpPr>
        <p:spPr>
          <a:xfrm>
            <a:off x="1500168" y="5638439"/>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7" name="Google Shape;147;p44"/>
          <p:cNvSpPr/>
          <p:nvPr>
            <p:ph idx="19" type="pic"/>
          </p:nvPr>
        </p:nvSpPr>
        <p:spPr>
          <a:xfrm>
            <a:off x="4226270" y="4287711"/>
            <a:ext cx="1066800" cy="1066800"/>
          </a:xfrm>
          <a:prstGeom prst="rect">
            <a:avLst/>
          </a:prstGeom>
          <a:solidFill>
            <a:schemeClr val="lt1"/>
          </a:solidFill>
          <a:ln>
            <a:noFill/>
          </a:ln>
        </p:spPr>
      </p:sp>
      <p:sp>
        <p:nvSpPr>
          <p:cNvPr id="148" name="Google Shape;148;p44"/>
          <p:cNvSpPr txBox="1"/>
          <p:nvPr>
            <p:ph idx="20" type="body"/>
          </p:nvPr>
        </p:nvSpPr>
        <p:spPr>
          <a:xfrm>
            <a:off x="3849262"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9" name="Google Shape;149;p44"/>
          <p:cNvSpPr txBox="1"/>
          <p:nvPr>
            <p:ph idx="21" type="body"/>
          </p:nvPr>
        </p:nvSpPr>
        <p:spPr>
          <a:xfrm>
            <a:off x="3849262" y="5638439"/>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0" name="Google Shape;150;p44"/>
          <p:cNvSpPr/>
          <p:nvPr>
            <p:ph idx="22" type="pic"/>
          </p:nvPr>
        </p:nvSpPr>
        <p:spPr>
          <a:xfrm>
            <a:off x="6655584" y="4287711"/>
            <a:ext cx="1066800" cy="1066800"/>
          </a:xfrm>
          <a:prstGeom prst="rect">
            <a:avLst/>
          </a:prstGeom>
          <a:solidFill>
            <a:schemeClr val="lt1"/>
          </a:solidFill>
          <a:ln>
            <a:noFill/>
          </a:ln>
        </p:spPr>
      </p:sp>
      <p:sp>
        <p:nvSpPr>
          <p:cNvPr id="151" name="Google Shape;151;p44"/>
          <p:cNvSpPr txBox="1"/>
          <p:nvPr>
            <p:ph idx="23" type="body"/>
          </p:nvPr>
        </p:nvSpPr>
        <p:spPr>
          <a:xfrm>
            <a:off x="6339926"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44"/>
          <p:cNvSpPr txBox="1"/>
          <p:nvPr>
            <p:ph idx="24" type="body"/>
          </p:nvPr>
        </p:nvSpPr>
        <p:spPr>
          <a:xfrm>
            <a:off x="6339926" y="5638439"/>
            <a:ext cx="1813474"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3" name="Google Shape;153;p44"/>
          <p:cNvSpPr/>
          <p:nvPr>
            <p:ph idx="25" type="pic"/>
          </p:nvPr>
        </p:nvSpPr>
        <p:spPr>
          <a:xfrm>
            <a:off x="9136814" y="4287711"/>
            <a:ext cx="1066800" cy="1066800"/>
          </a:xfrm>
          <a:prstGeom prst="rect">
            <a:avLst/>
          </a:prstGeom>
          <a:solidFill>
            <a:schemeClr val="lt1"/>
          </a:solidFill>
          <a:ln>
            <a:noFill/>
          </a:ln>
        </p:spPr>
      </p:sp>
      <p:sp>
        <p:nvSpPr>
          <p:cNvPr id="154" name="Google Shape;154;p44"/>
          <p:cNvSpPr txBox="1"/>
          <p:nvPr>
            <p:ph idx="26" type="body"/>
          </p:nvPr>
        </p:nvSpPr>
        <p:spPr>
          <a:xfrm>
            <a:off x="8759806"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5" name="Google Shape;155;p44"/>
          <p:cNvSpPr txBox="1"/>
          <p:nvPr>
            <p:ph idx="27" type="body"/>
          </p:nvPr>
        </p:nvSpPr>
        <p:spPr>
          <a:xfrm>
            <a:off x="8744480" y="5638439"/>
            <a:ext cx="1844126"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9" name="Shape 159"/>
        <p:cNvGrpSpPr/>
        <p:nvPr/>
      </p:nvGrpSpPr>
      <p:grpSpPr>
        <a:xfrm>
          <a:off x="0" y="0"/>
          <a:ext cx="0" cy="0"/>
          <a:chOff x="0" y="0"/>
          <a:chExt cx="0" cy="0"/>
        </a:xfrm>
      </p:grpSpPr>
      <p:sp>
        <p:nvSpPr>
          <p:cNvPr id="160" name="Google Shape;160;p52"/>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52"/>
          <p:cNvSpPr txBox="1"/>
          <p:nvPr>
            <p:ph type="title"/>
          </p:nvPr>
        </p:nvSpPr>
        <p:spPr>
          <a:xfrm>
            <a:off x="838200" y="5272533"/>
            <a:ext cx="4296508" cy="95329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2"/>
          <p:cNvSpPr txBox="1"/>
          <p:nvPr>
            <p:ph idx="1" type="body"/>
          </p:nvPr>
        </p:nvSpPr>
        <p:spPr>
          <a:xfrm>
            <a:off x="306751" y="1507772"/>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52"/>
          <p:cNvSpPr txBox="1"/>
          <p:nvPr>
            <p:ph idx="2" type="body"/>
          </p:nvPr>
        </p:nvSpPr>
        <p:spPr>
          <a:xfrm>
            <a:off x="872808" y="2584097"/>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52"/>
          <p:cNvSpPr txBox="1"/>
          <p:nvPr>
            <p:ph idx="3" type="body"/>
          </p:nvPr>
        </p:nvSpPr>
        <p:spPr>
          <a:xfrm>
            <a:off x="1479233" y="3660422"/>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52"/>
          <p:cNvSpPr txBox="1"/>
          <p:nvPr>
            <p:ph idx="4" type="body"/>
          </p:nvPr>
        </p:nvSpPr>
        <p:spPr>
          <a:xfrm>
            <a:off x="2063433" y="473674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2"/>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52"/>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52"/>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52"/>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52"/>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52"/>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73" name="Google Shape;173;p52"/>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74" name="Google Shape;174;p52"/>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75" name="Google Shape;175;p52"/>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76" name="Google Shape;176;p52"/>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83" name="Shape 183"/>
        <p:cNvGrpSpPr/>
        <p:nvPr/>
      </p:nvGrpSpPr>
      <p:grpSpPr>
        <a:xfrm>
          <a:off x="0" y="0"/>
          <a:ext cx="0" cy="0"/>
          <a:chOff x="0" y="0"/>
          <a:chExt cx="0" cy="0"/>
        </a:xfrm>
      </p:grpSpPr>
      <p:grpSp>
        <p:nvGrpSpPr>
          <p:cNvPr id="184" name="Google Shape;184;p45"/>
          <p:cNvGrpSpPr/>
          <p:nvPr/>
        </p:nvGrpSpPr>
        <p:grpSpPr>
          <a:xfrm>
            <a:off x="0" y="473953"/>
            <a:ext cx="12192000" cy="5621336"/>
            <a:chOff x="0" y="473953"/>
            <a:chExt cx="12192000" cy="5621336"/>
          </a:xfrm>
        </p:grpSpPr>
        <p:pic>
          <p:nvPicPr>
            <p:cNvPr id="185" name="Google Shape;185;p45"/>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86" name="Google Shape;186;p45"/>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87" name="Google Shape;187;p45"/>
          <p:cNvSpPr txBox="1"/>
          <p:nvPr>
            <p:ph type="title"/>
          </p:nvPr>
        </p:nvSpPr>
        <p:spPr>
          <a:xfrm>
            <a:off x="1500168" y="892177"/>
            <a:ext cx="9088438" cy="113589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45"/>
          <p:cNvSpPr/>
          <p:nvPr>
            <p:ph idx="2" type="pic"/>
          </p:nvPr>
        </p:nvSpPr>
        <p:spPr>
          <a:xfrm>
            <a:off x="1877176" y="2428875"/>
            <a:ext cx="1066800" cy="1066800"/>
          </a:xfrm>
          <a:prstGeom prst="rect">
            <a:avLst/>
          </a:prstGeom>
          <a:solidFill>
            <a:schemeClr val="lt1"/>
          </a:solidFill>
          <a:ln>
            <a:noFill/>
          </a:ln>
        </p:spPr>
      </p:sp>
      <p:sp>
        <p:nvSpPr>
          <p:cNvPr id="189" name="Google Shape;189;p45"/>
          <p:cNvSpPr txBox="1"/>
          <p:nvPr>
            <p:ph idx="1" type="body"/>
          </p:nvPr>
        </p:nvSpPr>
        <p:spPr>
          <a:xfrm>
            <a:off x="1500168" y="3570485"/>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45"/>
          <p:cNvSpPr txBox="1"/>
          <p:nvPr>
            <p:ph idx="3" type="body"/>
          </p:nvPr>
        </p:nvSpPr>
        <p:spPr>
          <a:xfrm>
            <a:off x="1500168" y="3779603"/>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1" name="Google Shape;191;p45"/>
          <p:cNvSpPr/>
          <p:nvPr>
            <p:ph idx="4" type="pic"/>
          </p:nvPr>
        </p:nvSpPr>
        <p:spPr>
          <a:xfrm>
            <a:off x="4226270" y="2428875"/>
            <a:ext cx="1066800" cy="1066800"/>
          </a:xfrm>
          <a:prstGeom prst="rect">
            <a:avLst/>
          </a:prstGeom>
          <a:solidFill>
            <a:schemeClr val="lt1"/>
          </a:solidFill>
          <a:ln>
            <a:noFill/>
          </a:ln>
        </p:spPr>
      </p:sp>
      <p:sp>
        <p:nvSpPr>
          <p:cNvPr id="192" name="Google Shape;192;p45"/>
          <p:cNvSpPr txBox="1"/>
          <p:nvPr>
            <p:ph idx="5" type="body"/>
          </p:nvPr>
        </p:nvSpPr>
        <p:spPr>
          <a:xfrm>
            <a:off x="3849262" y="3570485"/>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3" name="Google Shape;193;p45"/>
          <p:cNvSpPr txBox="1"/>
          <p:nvPr>
            <p:ph idx="6" type="body"/>
          </p:nvPr>
        </p:nvSpPr>
        <p:spPr>
          <a:xfrm>
            <a:off x="3849262" y="3779603"/>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4" name="Google Shape;194;p45"/>
          <p:cNvSpPr/>
          <p:nvPr>
            <p:ph idx="7" type="pic"/>
          </p:nvPr>
        </p:nvSpPr>
        <p:spPr>
          <a:xfrm>
            <a:off x="6655584" y="2428875"/>
            <a:ext cx="1066800" cy="1066800"/>
          </a:xfrm>
          <a:prstGeom prst="rect">
            <a:avLst/>
          </a:prstGeom>
          <a:solidFill>
            <a:schemeClr val="lt1"/>
          </a:solidFill>
          <a:ln>
            <a:noFill/>
          </a:ln>
        </p:spPr>
      </p:sp>
      <p:sp>
        <p:nvSpPr>
          <p:cNvPr id="195" name="Google Shape;195;p45"/>
          <p:cNvSpPr txBox="1"/>
          <p:nvPr>
            <p:ph idx="8" type="body"/>
          </p:nvPr>
        </p:nvSpPr>
        <p:spPr>
          <a:xfrm>
            <a:off x="6198355" y="3570485"/>
            <a:ext cx="2105135"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6" name="Google Shape;196;p45"/>
          <p:cNvSpPr txBox="1"/>
          <p:nvPr>
            <p:ph idx="9" type="body"/>
          </p:nvPr>
        </p:nvSpPr>
        <p:spPr>
          <a:xfrm>
            <a:off x="6095999" y="3779603"/>
            <a:ext cx="229985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7" name="Google Shape;197;p45"/>
          <p:cNvSpPr/>
          <p:nvPr>
            <p:ph idx="13" type="pic"/>
          </p:nvPr>
        </p:nvSpPr>
        <p:spPr>
          <a:xfrm>
            <a:off x="9136814" y="2428875"/>
            <a:ext cx="1066800" cy="1066800"/>
          </a:xfrm>
          <a:prstGeom prst="rect">
            <a:avLst/>
          </a:prstGeom>
          <a:solidFill>
            <a:schemeClr val="lt1"/>
          </a:solidFill>
          <a:ln>
            <a:noFill/>
          </a:ln>
        </p:spPr>
      </p:sp>
      <p:sp>
        <p:nvSpPr>
          <p:cNvPr id="198" name="Google Shape;198;p45"/>
          <p:cNvSpPr txBox="1"/>
          <p:nvPr>
            <p:ph idx="14" type="body"/>
          </p:nvPr>
        </p:nvSpPr>
        <p:spPr>
          <a:xfrm>
            <a:off x="8759806" y="3570485"/>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9" name="Google Shape;199;p45"/>
          <p:cNvSpPr txBox="1"/>
          <p:nvPr>
            <p:ph idx="15" type="body"/>
          </p:nvPr>
        </p:nvSpPr>
        <p:spPr>
          <a:xfrm>
            <a:off x="8744480" y="3779603"/>
            <a:ext cx="1844126"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0" name="Google Shape;200;p45"/>
          <p:cNvSpPr/>
          <p:nvPr>
            <p:ph idx="16" type="pic"/>
          </p:nvPr>
        </p:nvSpPr>
        <p:spPr>
          <a:xfrm>
            <a:off x="1877176" y="4287711"/>
            <a:ext cx="1066800" cy="1066800"/>
          </a:xfrm>
          <a:prstGeom prst="rect">
            <a:avLst/>
          </a:prstGeom>
          <a:solidFill>
            <a:schemeClr val="lt1"/>
          </a:solidFill>
          <a:ln>
            <a:noFill/>
          </a:ln>
        </p:spPr>
      </p:sp>
      <p:sp>
        <p:nvSpPr>
          <p:cNvPr id="201" name="Google Shape;201;p45"/>
          <p:cNvSpPr txBox="1"/>
          <p:nvPr>
            <p:ph idx="17" type="body"/>
          </p:nvPr>
        </p:nvSpPr>
        <p:spPr>
          <a:xfrm>
            <a:off x="1500168"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2" name="Google Shape;202;p45"/>
          <p:cNvSpPr txBox="1"/>
          <p:nvPr>
            <p:ph idx="18" type="body"/>
          </p:nvPr>
        </p:nvSpPr>
        <p:spPr>
          <a:xfrm>
            <a:off x="1500168" y="5638439"/>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3" name="Google Shape;203;p45"/>
          <p:cNvSpPr/>
          <p:nvPr>
            <p:ph idx="19" type="pic"/>
          </p:nvPr>
        </p:nvSpPr>
        <p:spPr>
          <a:xfrm>
            <a:off x="4226270" y="4287711"/>
            <a:ext cx="1066800" cy="1066800"/>
          </a:xfrm>
          <a:prstGeom prst="rect">
            <a:avLst/>
          </a:prstGeom>
          <a:solidFill>
            <a:schemeClr val="lt1"/>
          </a:solidFill>
          <a:ln>
            <a:noFill/>
          </a:ln>
        </p:spPr>
      </p:sp>
      <p:sp>
        <p:nvSpPr>
          <p:cNvPr id="204" name="Google Shape;204;p45"/>
          <p:cNvSpPr txBox="1"/>
          <p:nvPr>
            <p:ph idx="20" type="body"/>
          </p:nvPr>
        </p:nvSpPr>
        <p:spPr>
          <a:xfrm>
            <a:off x="3849262"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5" name="Google Shape;205;p45"/>
          <p:cNvSpPr txBox="1"/>
          <p:nvPr>
            <p:ph idx="21" type="body"/>
          </p:nvPr>
        </p:nvSpPr>
        <p:spPr>
          <a:xfrm>
            <a:off x="3849262" y="5638439"/>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6" name="Google Shape;206;p45"/>
          <p:cNvSpPr/>
          <p:nvPr>
            <p:ph idx="22" type="pic"/>
          </p:nvPr>
        </p:nvSpPr>
        <p:spPr>
          <a:xfrm>
            <a:off x="6655584" y="4287711"/>
            <a:ext cx="1066800" cy="1066800"/>
          </a:xfrm>
          <a:prstGeom prst="rect">
            <a:avLst/>
          </a:prstGeom>
          <a:solidFill>
            <a:schemeClr val="lt1"/>
          </a:solidFill>
          <a:ln>
            <a:noFill/>
          </a:ln>
        </p:spPr>
      </p:sp>
      <p:sp>
        <p:nvSpPr>
          <p:cNvPr id="207" name="Google Shape;207;p45"/>
          <p:cNvSpPr txBox="1"/>
          <p:nvPr>
            <p:ph idx="23" type="body"/>
          </p:nvPr>
        </p:nvSpPr>
        <p:spPr>
          <a:xfrm>
            <a:off x="6339926"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8" name="Google Shape;208;p45"/>
          <p:cNvSpPr txBox="1"/>
          <p:nvPr>
            <p:ph idx="24" type="body"/>
          </p:nvPr>
        </p:nvSpPr>
        <p:spPr>
          <a:xfrm>
            <a:off x="6339926" y="5638439"/>
            <a:ext cx="1813474"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9" name="Google Shape;209;p45"/>
          <p:cNvSpPr/>
          <p:nvPr>
            <p:ph idx="25" type="pic"/>
          </p:nvPr>
        </p:nvSpPr>
        <p:spPr>
          <a:xfrm>
            <a:off x="9136814" y="4287711"/>
            <a:ext cx="1066800" cy="1066800"/>
          </a:xfrm>
          <a:prstGeom prst="rect">
            <a:avLst/>
          </a:prstGeom>
          <a:solidFill>
            <a:schemeClr val="lt1"/>
          </a:solidFill>
          <a:ln>
            <a:noFill/>
          </a:ln>
        </p:spPr>
      </p:sp>
      <p:sp>
        <p:nvSpPr>
          <p:cNvPr id="210" name="Google Shape;210;p45"/>
          <p:cNvSpPr txBox="1"/>
          <p:nvPr>
            <p:ph idx="26" type="body"/>
          </p:nvPr>
        </p:nvSpPr>
        <p:spPr>
          <a:xfrm>
            <a:off x="8759806" y="5429321"/>
            <a:ext cx="1828800" cy="20283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11" name="Google Shape;211;p45"/>
          <p:cNvSpPr txBox="1"/>
          <p:nvPr>
            <p:ph idx="27" type="body"/>
          </p:nvPr>
        </p:nvSpPr>
        <p:spPr>
          <a:xfrm>
            <a:off x="8744480" y="5638439"/>
            <a:ext cx="1844126"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12" name="Google Shape;21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19" name="Shape 19"/>
        <p:cNvGrpSpPr/>
        <p:nvPr/>
      </p:nvGrpSpPr>
      <p:grpSpPr>
        <a:xfrm>
          <a:off x="0" y="0"/>
          <a:ext cx="0" cy="0"/>
          <a:chOff x="0" y="0"/>
          <a:chExt cx="0" cy="0"/>
        </a:xfrm>
      </p:grpSpPr>
      <p:grpSp>
        <p:nvGrpSpPr>
          <p:cNvPr id="20" name="Google Shape;20;p37"/>
          <p:cNvGrpSpPr/>
          <p:nvPr/>
        </p:nvGrpSpPr>
        <p:grpSpPr>
          <a:xfrm>
            <a:off x="6953250" y="-25401"/>
            <a:ext cx="5238750" cy="6902451"/>
            <a:chOff x="6953250" y="-25401"/>
            <a:chExt cx="5238750" cy="6902451"/>
          </a:xfrm>
        </p:grpSpPr>
        <p:cxnSp>
          <p:nvCxnSpPr>
            <p:cNvPr id="21" name="Google Shape;21;p37"/>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22" name="Google Shape;22;p37"/>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
        <p:nvSpPr>
          <p:cNvPr id="23" name="Google Shape;23;p37"/>
          <p:cNvSpPr txBox="1"/>
          <p:nvPr>
            <p:ph type="title"/>
          </p:nvPr>
        </p:nvSpPr>
        <p:spPr>
          <a:xfrm>
            <a:off x="1362075" y="612949"/>
            <a:ext cx="5111750" cy="22636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7"/>
          <p:cNvSpPr txBox="1"/>
          <p:nvPr>
            <p:ph idx="1" type="body"/>
          </p:nvPr>
        </p:nvSpPr>
        <p:spPr>
          <a:xfrm>
            <a:off x="1362075" y="3660774"/>
            <a:ext cx="5111750" cy="226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37"/>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28" name="Shape 28"/>
        <p:cNvGrpSpPr/>
        <p:nvPr/>
      </p:nvGrpSpPr>
      <p:grpSpPr>
        <a:xfrm>
          <a:off x="0" y="0"/>
          <a:ext cx="0" cy="0"/>
          <a:chOff x="0" y="0"/>
          <a:chExt cx="0" cy="0"/>
        </a:xfrm>
      </p:grpSpPr>
      <p:pic>
        <p:nvPicPr>
          <p:cNvPr id="29" name="Google Shape;29;p38"/>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30" name="Google Shape;30;p38"/>
          <p:cNvSpPr txBox="1"/>
          <p:nvPr>
            <p:ph type="title"/>
          </p:nvPr>
        </p:nvSpPr>
        <p:spPr>
          <a:xfrm>
            <a:off x="1333500" y="291403"/>
            <a:ext cx="2895600" cy="20546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8"/>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8"/>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35" name="Shape 35"/>
        <p:cNvGrpSpPr/>
        <p:nvPr/>
      </p:nvGrpSpPr>
      <p:grpSpPr>
        <a:xfrm>
          <a:off x="0" y="0"/>
          <a:ext cx="0" cy="0"/>
          <a:chOff x="0" y="0"/>
          <a:chExt cx="0" cy="0"/>
        </a:xfrm>
      </p:grpSpPr>
      <p:pic>
        <p:nvPicPr>
          <p:cNvPr id="36" name="Google Shape;36;p39"/>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
        <p:nvSpPr>
          <p:cNvPr id="37" name="Google Shape;37;p39"/>
          <p:cNvSpPr txBox="1"/>
          <p:nvPr>
            <p:ph type="ctrTitle"/>
          </p:nvPr>
        </p:nvSpPr>
        <p:spPr>
          <a:xfrm>
            <a:off x="6991350" y="522514"/>
            <a:ext cx="4179570" cy="33418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txBox="1"/>
          <p:nvPr>
            <p:ph idx="1" type="subTitle"/>
          </p:nvPr>
        </p:nvSpPr>
        <p:spPr>
          <a:xfrm>
            <a:off x="6991350" y="3931859"/>
            <a:ext cx="417957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39" name="Shape 39"/>
        <p:cNvGrpSpPr/>
        <p:nvPr/>
      </p:nvGrpSpPr>
      <p:grpSpPr>
        <a:xfrm>
          <a:off x="0" y="0"/>
          <a:ext cx="0" cy="0"/>
          <a:chOff x="0" y="0"/>
          <a:chExt cx="0" cy="0"/>
        </a:xfrm>
      </p:grpSpPr>
      <p:sp>
        <p:nvSpPr>
          <p:cNvPr id="40" name="Google Shape;40;p40"/>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4" name="Shape 44"/>
        <p:cNvGrpSpPr/>
        <p:nvPr/>
      </p:nvGrpSpPr>
      <p:grpSpPr>
        <a:xfrm>
          <a:off x="0" y="0"/>
          <a:ext cx="0" cy="0"/>
          <a:chOff x="0" y="0"/>
          <a:chExt cx="0" cy="0"/>
        </a:xfrm>
      </p:grpSpPr>
      <p:pic>
        <p:nvPicPr>
          <p:cNvPr id="45" name="Google Shape;45;p41"/>
          <p:cNvPicPr preferRelativeResize="0"/>
          <p:nvPr/>
        </p:nvPicPr>
        <p:blipFill rotWithShape="1">
          <a:blip r:embed="rId2">
            <a:alphaModFix/>
          </a:blip>
          <a:srcRect b="0" l="0" r="0" t="0"/>
          <a:stretch/>
        </p:blipFill>
        <p:spPr>
          <a:xfrm>
            <a:off x="0" y="0"/>
            <a:ext cx="5581650" cy="6858000"/>
          </a:xfrm>
          <a:prstGeom prst="rect">
            <a:avLst/>
          </a:prstGeom>
          <a:noFill/>
          <a:ln>
            <a:noFill/>
          </a:ln>
        </p:spPr>
      </p:pic>
      <p:cxnSp>
        <p:nvCxnSpPr>
          <p:cNvPr id="46" name="Google Shape;46;p41"/>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
        <p:nvSpPr>
          <p:cNvPr id="47" name="Google Shape;47;p41"/>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1"/>
          <p:cNvSpPr txBox="1"/>
          <p:nvPr>
            <p:ph idx="1" type="subTitle"/>
          </p:nvPr>
        </p:nvSpPr>
        <p:spPr>
          <a:xfrm>
            <a:off x="4657725" y="5028803"/>
            <a:ext cx="6696074"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9" name="Google Shape;49;p41"/>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52" name="Shape 52"/>
        <p:cNvGrpSpPr/>
        <p:nvPr/>
      </p:nvGrpSpPr>
      <p:grpSpPr>
        <a:xfrm>
          <a:off x="0" y="0"/>
          <a:ext cx="0" cy="0"/>
          <a:chOff x="0" y="0"/>
          <a:chExt cx="0" cy="0"/>
        </a:xfrm>
      </p:grpSpPr>
      <p:grpSp>
        <p:nvGrpSpPr>
          <p:cNvPr id="53" name="Google Shape;53;p42"/>
          <p:cNvGrpSpPr/>
          <p:nvPr/>
        </p:nvGrpSpPr>
        <p:grpSpPr>
          <a:xfrm>
            <a:off x="7334250" y="0"/>
            <a:ext cx="4857750" cy="1724025"/>
            <a:chOff x="7334250" y="0"/>
            <a:chExt cx="4857750" cy="1724025"/>
          </a:xfrm>
        </p:grpSpPr>
        <p:cxnSp>
          <p:nvCxnSpPr>
            <p:cNvPr id="54" name="Google Shape;54;p42"/>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55" name="Google Shape;55;p42"/>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
        <p:nvSpPr>
          <p:cNvPr id="56" name="Google Shape;56;p42"/>
          <p:cNvSpPr txBox="1"/>
          <p:nvPr>
            <p:ph type="title"/>
          </p:nvPr>
        </p:nvSpPr>
        <p:spPr>
          <a:xfrm>
            <a:off x="1228567" y="892177"/>
            <a:ext cx="9577983"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2"/>
          <p:cNvSpPr/>
          <p:nvPr>
            <p:ph idx="2" type="pic"/>
          </p:nvPr>
        </p:nvSpPr>
        <p:spPr>
          <a:xfrm>
            <a:off x="1487181" y="2886074"/>
            <a:ext cx="1845511" cy="1845511"/>
          </a:xfrm>
          <a:prstGeom prst="rect">
            <a:avLst/>
          </a:prstGeom>
          <a:solidFill>
            <a:srgbClr val="F2F2F2"/>
          </a:solidFill>
          <a:ln>
            <a:noFill/>
          </a:ln>
        </p:spPr>
      </p:sp>
      <p:sp>
        <p:nvSpPr>
          <p:cNvPr id="58" name="Google Shape;58;p42"/>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42"/>
          <p:cNvSpPr txBox="1"/>
          <p:nvPr>
            <p:ph idx="3" type="body"/>
          </p:nvPr>
        </p:nvSpPr>
        <p:spPr>
          <a:xfrm>
            <a:off x="1487181" y="5464114"/>
            <a:ext cx="1845511" cy="6607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42"/>
          <p:cNvSpPr/>
          <p:nvPr>
            <p:ph idx="4" type="pic"/>
          </p:nvPr>
        </p:nvSpPr>
        <p:spPr>
          <a:xfrm>
            <a:off x="3836914" y="2886074"/>
            <a:ext cx="1845511" cy="1845511"/>
          </a:xfrm>
          <a:prstGeom prst="rect">
            <a:avLst/>
          </a:prstGeom>
          <a:solidFill>
            <a:srgbClr val="F2F2F2"/>
          </a:solidFill>
          <a:ln>
            <a:noFill/>
          </a:ln>
        </p:spPr>
      </p:sp>
      <p:sp>
        <p:nvSpPr>
          <p:cNvPr id="61" name="Google Shape;61;p42"/>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42"/>
          <p:cNvSpPr txBox="1"/>
          <p:nvPr>
            <p:ph idx="6" type="body"/>
          </p:nvPr>
        </p:nvSpPr>
        <p:spPr>
          <a:xfrm>
            <a:off x="3836913" y="5478796"/>
            <a:ext cx="1855949" cy="6607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2"/>
          <p:cNvSpPr/>
          <p:nvPr>
            <p:ph idx="7" type="pic"/>
          </p:nvPr>
        </p:nvSpPr>
        <p:spPr>
          <a:xfrm>
            <a:off x="6327578" y="2886074"/>
            <a:ext cx="1845511" cy="1845511"/>
          </a:xfrm>
          <a:prstGeom prst="rect">
            <a:avLst/>
          </a:prstGeom>
          <a:solidFill>
            <a:srgbClr val="F2F2F2"/>
          </a:solidFill>
          <a:ln>
            <a:noFill/>
          </a:ln>
        </p:spPr>
      </p:sp>
      <p:sp>
        <p:nvSpPr>
          <p:cNvPr id="64" name="Google Shape;64;p42"/>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42"/>
          <p:cNvSpPr txBox="1"/>
          <p:nvPr>
            <p:ph idx="9" type="body"/>
          </p:nvPr>
        </p:nvSpPr>
        <p:spPr>
          <a:xfrm>
            <a:off x="6327577" y="5478796"/>
            <a:ext cx="1845511" cy="6607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42"/>
          <p:cNvSpPr/>
          <p:nvPr>
            <p:ph idx="13" type="pic"/>
          </p:nvPr>
        </p:nvSpPr>
        <p:spPr>
          <a:xfrm>
            <a:off x="8747458" y="2886074"/>
            <a:ext cx="1845511" cy="1845511"/>
          </a:xfrm>
          <a:prstGeom prst="rect">
            <a:avLst/>
          </a:prstGeom>
          <a:solidFill>
            <a:srgbClr val="F2F2F2"/>
          </a:solidFill>
          <a:ln>
            <a:noFill/>
          </a:ln>
        </p:spPr>
      </p:sp>
      <p:sp>
        <p:nvSpPr>
          <p:cNvPr id="67" name="Google Shape;67;p42"/>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42"/>
          <p:cNvSpPr txBox="1"/>
          <p:nvPr>
            <p:ph idx="15" type="body"/>
          </p:nvPr>
        </p:nvSpPr>
        <p:spPr>
          <a:xfrm>
            <a:off x="8747458" y="5464114"/>
            <a:ext cx="1845510" cy="6607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72" name="Shape 72"/>
        <p:cNvGrpSpPr/>
        <p:nvPr/>
      </p:nvGrpSpPr>
      <p:grpSpPr>
        <a:xfrm>
          <a:off x="0" y="0"/>
          <a:ext cx="0" cy="0"/>
          <a:chOff x="0" y="0"/>
          <a:chExt cx="0" cy="0"/>
        </a:xfrm>
      </p:grpSpPr>
      <p:grpSp>
        <p:nvGrpSpPr>
          <p:cNvPr id="73" name="Google Shape;73;p46"/>
          <p:cNvGrpSpPr/>
          <p:nvPr/>
        </p:nvGrpSpPr>
        <p:grpSpPr>
          <a:xfrm>
            <a:off x="0" y="0"/>
            <a:ext cx="2590800" cy="1027906"/>
            <a:chOff x="0" y="0"/>
            <a:chExt cx="2590800" cy="1027906"/>
          </a:xfrm>
        </p:grpSpPr>
        <p:cxnSp>
          <p:nvCxnSpPr>
            <p:cNvPr id="74" name="Google Shape;74;p46"/>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75" name="Google Shape;75;p46"/>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76" name="Google Shape;76;p46"/>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6"/>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81" name="Shape 81"/>
        <p:cNvGrpSpPr/>
        <p:nvPr/>
      </p:nvGrpSpPr>
      <p:grpSpPr>
        <a:xfrm>
          <a:off x="0" y="0"/>
          <a:ext cx="0" cy="0"/>
          <a:chOff x="0" y="0"/>
          <a:chExt cx="0" cy="0"/>
        </a:xfrm>
      </p:grpSpPr>
      <p:pic>
        <p:nvPicPr>
          <p:cNvPr id="82" name="Google Shape;82;p47"/>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
        <p:nvSpPr>
          <p:cNvPr id="83" name="Google Shape;83;p47"/>
          <p:cNvSpPr txBox="1"/>
          <p:nvPr>
            <p:ph type="title"/>
          </p:nvPr>
        </p:nvSpPr>
        <p:spPr>
          <a:xfrm>
            <a:off x="2933700" y="572757"/>
            <a:ext cx="8421688" cy="16449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7"/>
          <p:cNvSpPr txBox="1"/>
          <p:nvPr>
            <p:ph idx="1" type="body"/>
          </p:nvPr>
        </p:nvSpPr>
        <p:spPr>
          <a:xfrm>
            <a:off x="2933700" y="2883877"/>
            <a:ext cx="3924300" cy="86415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47"/>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7"/>
          <p:cNvSpPr txBox="1"/>
          <p:nvPr>
            <p:ph idx="3" type="body"/>
          </p:nvPr>
        </p:nvSpPr>
        <p:spPr>
          <a:xfrm>
            <a:off x="7410173" y="2883877"/>
            <a:ext cx="3943627" cy="86415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47"/>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43"/>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80" name="Google Shape;18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2" name="Google Shape;18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Arial"/>
                <a:ea typeface="Arial"/>
                <a:cs typeface="Arial"/>
                <a:sym typeface="Arial"/>
              </a:defRPr>
            </a:lvl1pPr>
            <a:lvl2pPr indent="0" lvl="1" marL="0" marR="0" rtl="0" algn="r">
              <a:spcBef>
                <a:spcPts val="0"/>
              </a:spcBef>
              <a:buNone/>
              <a:defRPr b="0" sz="1200" u="none">
                <a:solidFill>
                  <a:schemeClr val="lt1"/>
                </a:solidFill>
                <a:latin typeface="Arial"/>
                <a:ea typeface="Arial"/>
                <a:cs typeface="Arial"/>
                <a:sym typeface="Arial"/>
              </a:defRPr>
            </a:lvl2pPr>
            <a:lvl3pPr indent="0" lvl="2" marL="0" marR="0" rtl="0" algn="r">
              <a:spcBef>
                <a:spcPts val="0"/>
              </a:spcBef>
              <a:buNone/>
              <a:defRPr b="0" sz="1200" u="none">
                <a:solidFill>
                  <a:schemeClr val="lt1"/>
                </a:solidFill>
                <a:latin typeface="Arial"/>
                <a:ea typeface="Arial"/>
                <a:cs typeface="Arial"/>
                <a:sym typeface="Arial"/>
              </a:defRPr>
            </a:lvl3pPr>
            <a:lvl4pPr indent="0" lvl="3" marL="0" marR="0" rtl="0" algn="r">
              <a:spcBef>
                <a:spcPts val="0"/>
              </a:spcBef>
              <a:buNone/>
              <a:defRPr b="0" sz="1200" u="none">
                <a:solidFill>
                  <a:schemeClr val="lt1"/>
                </a:solidFill>
                <a:latin typeface="Arial"/>
                <a:ea typeface="Arial"/>
                <a:cs typeface="Arial"/>
                <a:sym typeface="Arial"/>
              </a:defRPr>
            </a:lvl4pPr>
            <a:lvl5pPr indent="0" lvl="4" marL="0" marR="0" rtl="0" algn="r">
              <a:spcBef>
                <a:spcPts val="0"/>
              </a:spcBef>
              <a:buNone/>
              <a:defRPr b="0" sz="1200" u="none">
                <a:solidFill>
                  <a:schemeClr val="lt1"/>
                </a:solidFill>
                <a:latin typeface="Arial"/>
                <a:ea typeface="Arial"/>
                <a:cs typeface="Arial"/>
                <a:sym typeface="Arial"/>
              </a:defRPr>
            </a:lvl5pPr>
            <a:lvl6pPr indent="0" lvl="5" marL="0" marR="0" rtl="0" algn="r">
              <a:spcBef>
                <a:spcPts val="0"/>
              </a:spcBef>
              <a:buNone/>
              <a:defRPr b="0" sz="1200" u="none">
                <a:solidFill>
                  <a:schemeClr val="lt1"/>
                </a:solidFill>
                <a:latin typeface="Arial"/>
                <a:ea typeface="Arial"/>
                <a:cs typeface="Arial"/>
                <a:sym typeface="Arial"/>
              </a:defRPr>
            </a:lvl6pPr>
            <a:lvl7pPr indent="0" lvl="6" marL="0" marR="0" rtl="0" algn="r">
              <a:spcBef>
                <a:spcPts val="0"/>
              </a:spcBef>
              <a:buNone/>
              <a:defRPr b="0" sz="1200" u="none">
                <a:solidFill>
                  <a:schemeClr val="lt1"/>
                </a:solidFill>
                <a:latin typeface="Arial"/>
                <a:ea typeface="Arial"/>
                <a:cs typeface="Arial"/>
                <a:sym typeface="Arial"/>
              </a:defRPr>
            </a:lvl7pPr>
            <a:lvl8pPr indent="0" lvl="7" marL="0" marR="0" rtl="0" algn="r">
              <a:spcBef>
                <a:spcPts val="0"/>
              </a:spcBef>
              <a:buNone/>
              <a:defRPr b="0" sz="1200" u="none">
                <a:solidFill>
                  <a:schemeClr val="lt1"/>
                </a:solidFill>
                <a:latin typeface="Arial"/>
                <a:ea typeface="Arial"/>
                <a:cs typeface="Arial"/>
                <a:sym typeface="Arial"/>
              </a:defRPr>
            </a:lvl8pPr>
            <a:lvl9pPr indent="0" lvl="8" marL="0" marR="0" rtl="0" algn="r">
              <a:spcBef>
                <a:spcPts val="0"/>
              </a:spcBef>
              <a:buNone/>
              <a:defRPr b="0" sz="12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hyperlink" Target="mailto:sad0p@proton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19.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42.png"/><Relationship Id="rId6"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30.png"/><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
          <p:cNvSpPr txBox="1"/>
          <p:nvPr>
            <p:ph type="ctrTitle"/>
          </p:nvPr>
        </p:nvSpPr>
        <p:spPr>
          <a:xfrm>
            <a:off x="6416040" y="3429000"/>
            <a:ext cx="4941771" cy="212804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US" sz="1800"/>
              <a:t>ELF BINARY INFECTION ATTACKS FOR PERSISTENCE AND HEURISTIC DETECTION.</a:t>
            </a:r>
            <a:endParaRPr/>
          </a:p>
        </p:txBody>
      </p:sp>
      <p:sp>
        <p:nvSpPr>
          <p:cNvPr id="221" name="Google Shape;221;p1"/>
          <p:cNvSpPr txBox="1"/>
          <p:nvPr>
            <p:ph idx="1" type="subTitle"/>
          </p:nvPr>
        </p:nvSpPr>
        <p:spPr>
          <a:xfrm>
            <a:off x="6416041" y="5586890"/>
            <a:ext cx="4941770" cy="3966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Chad C. Delecia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0"/>
          <p:cNvSpPr txBox="1"/>
          <p:nvPr>
            <p:ph type="title"/>
          </p:nvPr>
        </p:nvSpPr>
        <p:spPr>
          <a:xfrm>
            <a:off x="2933700" y="572757"/>
            <a:ext cx="8421688" cy="16449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ELF BINARY FORMAT OVERVIEW (ELF HEADER)</a:t>
            </a:r>
            <a:endParaRPr/>
          </a:p>
        </p:txBody>
      </p:sp>
      <p:sp>
        <p:nvSpPr>
          <p:cNvPr id="292" name="Google Shape;29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93" name="Google Shape;29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white rectangular object with red text&#10;&#10;Description automatically generated" id="294" name="Google Shape;294;p10"/>
          <p:cNvPicPr preferRelativeResize="0"/>
          <p:nvPr/>
        </p:nvPicPr>
        <p:blipFill rotWithShape="1">
          <a:blip r:embed="rId3">
            <a:alphaModFix/>
          </a:blip>
          <a:srcRect b="0" l="0" r="0" t="0"/>
          <a:stretch/>
        </p:blipFill>
        <p:spPr>
          <a:xfrm>
            <a:off x="2934176" y="2243328"/>
            <a:ext cx="1995488" cy="4114800"/>
          </a:xfrm>
          <a:prstGeom prst="rect">
            <a:avLst/>
          </a:prstGeom>
          <a:noFill/>
          <a:ln>
            <a:noFill/>
          </a:ln>
        </p:spPr>
      </p:pic>
      <p:sp>
        <p:nvSpPr>
          <p:cNvPr id="295" name="Google Shape;295;p10"/>
          <p:cNvSpPr txBox="1"/>
          <p:nvPr/>
        </p:nvSpPr>
        <p:spPr>
          <a:xfrm>
            <a:off x="5321808" y="2267712"/>
            <a:ext cx="643737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ELF Header – First 4 bytes contains ELF magic numbers.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296" name="Google Shape;296;p10"/>
          <p:cNvPicPr preferRelativeResize="0"/>
          <p:nvPr/>
        </p:nvPicPr>
        <p:blipFill rotWithShape="1">
          <a:blip r:embed="rId4">
            <a:alphaModFix/>
          </a:blip>
          <a:srcRect b="0" l="0" r="0" t="0"/>
          <a:stretch/>
        </p:blipFill>
        <p:spPr>
          <a:xfrm>
            <a:off x="5711952" y="2617797"/>
            <a:ext cx="4322064" cy="311767"/>
          </a:xfrm>
          <a:prstGeom prst="rect">
            <a:avLst/>
          </a:prstGeom>
          <a:noFill/>
          <a:ln>
            <a:noFill/>
          </a:ln>
        </p:spPr>
      </p:pic>
      <p:sp>
        <p:nvSpPr>
          <p:cNvPr id="297" name="Google Shape;297;p10"/>
          <p:cNvSpPr txBox="1"/>
          <p:nvPr/>
        </p:nvSpPr>
        <p:spPr>
          <a:xfrm>
            <a:off x="5321808" y="3108960"/>
            <a:ext cx="603504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Stores the program's entry-point, tells the kernel where code execution in the binary should start (nice target for infection algorithms).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Contains file offsets for finding structures in the ELF binary, such as the Program Header Table and Section Header Table and how many entries are in those structures.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Other data specifying architecture requirements.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1"/>
          <p:cNvSpPr txBox="1"/>
          <p:nvPr>
            <p:ph type="title"/>
          </p:nvPr>
        </p:nvSpPr>
        <p:spPr>
          <a:xfrm>
            <a:off x="2933700" y="572757"/>
            <a:ext cx="8421688" cy="16449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ELF BINARY FORMAT OVERVIEW CONTINUED (PROGRAM HEADER TABLE).</a:t>
            </a:r>
            <a:endParaRPr/>
          </a:p>
        </p:txBody>
      </p:sp>
      <p:sp>
        <p:nvSpPr>
          <p:cNvPr id="303" name="Google Shape;30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04" name="Google Shape;30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white rectangular object with red text&#10;&#10;Description automatically generated" id="305" name="Google Shape;305;p11"/>
          <p:cNvPicPr preferRelativeResize="0"/>
          <p:nvPr/>
        </p:nvPicPr>
        <p:blipFill rotWithShape="1">
          <a:blip r:embed="rId3">
            <a:alphaModFix/>
          </a:blip>
          <a:srcRect b="0" l="0" r="0" t="0"/>
          <a:stretch/>
        </p:blipFill>
        <p:spPr>
          <a:xfrm>
            <a:off x="2934176" y="2243328"/>
            <a:ext cx="1995488" cy="4114800"/>
          </a:xfrm>
          <a:prstGeom prst="rect">
            <a:avLst/>
          </a:prstGeom>
          <a:noFill/>
          <a:ln>
            <a:noFill/>
          </a:ln>
        </p:spPr>
      </p:pic>
      <p:sp>
        <p:nvSpPr>
          <p:cNvPr id="306" name="Google Shape;306;p11"/>
          <p:cNvSpPr txBox="1"/>
          <p:nvPr/>
        </p:nvSpPr>
        <p:spPr>
          <a:xfrm>
            <a:off x="5321808" y="2267712"/>
            <a:ext cx="6437376"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An array of entries describing segments in the binary.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Each program header entry, contains fields for file offsets, virtual address, memory permission, etc.</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07" name="Google Shape;307;p11"/>
          <p:cNvSpPr txBox="1"/>
          <p:nvPr/>
        </p:nvSpPr>
        <p:spPr>
          <a:xfrm>
            <a:off x="5321808" y="3108960"/>
            <a:ext cx="603504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can locate executable segments to insert code or create new segments entries to store code with the appropriate infection algorithms.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Must be careful to stay within the ELF specification, segments are used for program loading and the kernel strictly adheres to the ELF specification.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2"/>
          <p:cNvSpPr txBox="1"/>
          <p:nvPr>
            <p:ph type="title"/>
          </p:nvPr>
        </p:nvSpPr>
        <p:spPr>
          <a:xfrm>
            <a:off x="2933700" y="572757"/>
            <a:ext cx="8421688" cy="16449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ELF BINARY FORMAT OVERVIEW CONTINUED(SEGMENTS).</a:t>
            </a:r>
            <a:endParaRPr/>
          </a:p>
        </p:txBody>
      </p:sp>
      <p:sp>
        <p:nvSpPr>
          <p:cNvPr id="313" name="Google Shape;3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14" name="Google Shape;3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white rectangular object with red text&#10;&#10;Description automatically generated" id="315" name="Google Shape;315;p12"/>
          <p:cNvPicPr preferRelativeResize="0"/>
          <p:nvPr/>
        </p:nvPicPr>
        <p:blipFill rotWithShape="1">
          <a:blip r:embed="rId3">
            <a:alphaModFix/>
          </a:blip>
          <a:srcRect b="0" l="0" r="0" t="0"/>
          <a:stretch/>
        </p:blipFill>
        <p:spPr>
          <a:xfrm>
            <a:off x="2934176" y="2243328"/>
            <a:ext cx="1995488" cy="4114800"/>
          </a:xfrm>
          <a:prstGeom prst="rect">
            <a:avLst/>
          </a:prstGeom>
          <a:noFill/>
          <a:ln>
            <a:noFill/>
          </a:ln>
        </p:spPr>
      </p:pic>
      <p:sp>
        <p:nvSpPr>
          <p:cNvPr id="316" name="Google Shape;316;p12"/>
          <p:cNvSpPr txBox="1"/>
          <p:nvPr/>
        </p:nvSpPr>
        <p:spPr>
          <a:xfrm>
            <a:off x="5321808" y="2267712"/>
            <a:ext cx="6437376"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.text segment – R-X perm, contains executable code.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.rodata segment – READ ONLY perm, used for the storage of string literals.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.dynamic segment – Has R-W perm. Present in dynamically linked binaries and utilized by the dynamic linker (ld-linux.so).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PT_NOTE segment – Contains vendor specific information to help the operate system determine if it can load or run the ELF binary (think BSD ELF on Linux vice versa).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17" name="Google Shape;317;p12"/>
          <p:cNvSpPr txBox="1"/>
          <p:nvPr/>
        </p:nvSpPr>
        <p:spPr>
          <a:xfrm>
            <a:off x="5321808" y="3102864"/>
            <a:ext cx="603504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.data segment – Has R-W permissions. Used for the storage of global variables.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3"/>
          <p:cNvSpPr txBox="1"/>
          <p:nvPr>
            <p:ph type="title"/>
          </p:nvPr>
        </p:nvSpPr>
        <p:spPr>
          <a:xfrm>
            <a:off x="2933700" y="572757"/>
            <a:ext cx="8421688" cy="16449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ELF BINARY FORMAT OVERVIEW CONTINUED(SECTION HEADER TABLE).</a:t>
            </a:r>
            <a:endParaRPr/>
          </a:p>
        </p:txBody>
      </p:sp>
      <p:sp>
        <p:nvSpPr>
          <p:cNvPr id="323" name="Google Shape;3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24" name="Google Shape;3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white rectangular object with red text&#10;&#10;Description automatically generated" id="325" name="Google Shape;325;p13"/>
          <p:cNvPicPr preferRelativeResize="0"/>
          <p:nvPr/>
        </p:nvPicPr>
        <p:blipFill rotWithShape="1">
          <a:blip r:embed="rId3">
            <a:alphaModFix/>
          </a:blip>
          <a:srcRect b="0" l="0" r="0" t="0"/>
          <a:stretch/>
        </p:blipFill>
        <p:spPr>
          <a:xfrm>
            <a:off x="2934176" y="2243328"/>
            <a:ext cx="1995488" cy="4114800"/>
          </a:xfrm>
          <a:prstGeom prst="rect">
            <a:avLst/>
          </a:prstGeom>
          <a:noFill/>
          <a:ln>
            <a:noFill/>
          </a:ln>
        </p:spPr>
      </p:pic>
      <p:sp>
        <p:nvSpPr>
          <p:cNvPr id="326" name="Google Shape;326;p13"/>
          <p:cNvSpPr txBox="1"/>
          <p:nvPr/>
        </p:nvSpPr>
        <p:spPr>
          <a:xfrm>
            <a:off x="5302435" y="1783390"/>
            <a:ext cx="6437376" cy="56323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Often confused with segments, they are not the same.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Not important for program execution, but vital in linking ELF objects (ET_REL) during the compilation and linking process.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Used by binary analysis tools such as debuggers, disassemblers and decompilers (vector for obfuscation).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Describe areas within a given segment, .init, .fini and .text sections are all within the text segment.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GCC &amp; GNU Linker by default place section header table at the end of the binary (we can abuse this for embedding payloads).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27" name="Google Shape;327;p13"/>
          <p:cNvSpPr txBox="1"/>
          <p:nvPr/>
        </p:nvSpPr>
        <p:spPr>
          <a:xfrm>
            <a:off x="5321808" y="3102864"/>
            <a:ext cx="60350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4"/>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 BINARY INFECTION ALGORITHMS</a:t>
            </a:r>
            <a:endParaRPr/>
          </a:p>
        </p:txBody>
      </p:sp>
      <p:sp>
        <p:nvSpPr>
          <p:cNvPr id="333" name="Google Shape;3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34" name="Google Shape;3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14"/>
          <p:cNvSpPr txBox="1"/>
          <p:nvPr/>
        </p:nvSpPr>
        <p:spPr>
          <a:xfrm>
            <a:off x="1917492" y="2111115"/>
            <a:ext cx="9106524"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Allows for insertion of code into the binary while adhering to ELF specifications.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Enables execution to flow to our code (insertion is not enough) by modifying the OEP (Original Entry Point), function pointers, relocation records, function trampolines and many more.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Keeps original binary functionality seemingly intact (user or other applications are unaware of any modification), no crashes.</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rial"/>
                <a:ea typeface="Arial"/>
                <a:cs typeface="Arial"/>
                <a:sym typeface="Arial"/>
              </a:rPr>
              <a:t>Text Segment Padding</a:t>
            </a:r>
            <a:r>
              <a:rPr lang="en-US" sz="1800">
                <a:solidFill>
                  <a:schemeClr val="dk1"/>
                </a:solidFill>
                <a:latin typeface="Arial"/>
                <a:ea typeface="Arial"/>
                <a:cs typeface="Arial"/>
                <a:sym typeface="Arial"/>
              </a:rPr>
              <a:t>, Reverse Text Segment Padding, </a:t>
            </a:r>
            <a:r>
              <a:rPr lang="en-US" sz="1800">
                <a:solidFill>
                  <a:schemeClr val="accent5"/>
                </a:solidFill>
                <a:latin typeface="Arial"/>
                <a:ea typeface="Arial"/>
                <a:cs typeface="Arial"/>
                <a:sym typeface="Arial"/>
              </a:rPr>
              <a:t>PT_NOTE to PT_LOAD</a:t>
            </a:r>
            <a:r>
              <a:rPr lang="en-US" sz="1800">
                <a:solidFill>
                  <a:schemeClr val="dk1"/>
                </a:solidFill>
                <a:latin typeface="Arial"/>
                <a:ea typeface="Arial"/>
                <a:cs typeface="Arial"/>
                <a:sym typeface="Arial"/>
              </a:rPr>
              <a:t>, and Data Segment Infection (maybe embedded, NX-bit changed the game), DT_NEEDED (permanent LD_PRELOAD) and </a:t>
            </a:r>
            <a:r>
              <a:rPr lang="en-US" sz="1800">
                <a:solidFill>
                  <a:schemeClr val="accent5"/>
                </a:solidFill>
                <a:latin typeface="Arial"/>
                <a:ea typeface="Arial"/>
                <a:cs typeface="Arial"/>
                <a:sym typeface="Arial"/>
              </a:rPr>
              <a:t>Relocation Poisoning / Hijacking</a:t>
            </a:r>
            <a:r>
              <a:rPr lang="en-US" sz="1800">
                <a:solidFill>
                  <a:schemeClr val="dk1"/>
                </a:solidFill>
                <a:latin typeface="Arial"/>
                <a:ea typeface="Arial"/>
                <a:cs typeface="Arial"/>
                <a:sym typeface="Arial"/>
              </a:rPr>
              <a:t> are notable file (on disk) infection algorithms (there are others).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Memory infection techniques (very stealthy) also exists.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5"/>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 BINARY INFECTION ALGORITHMS</a:t>
            </a:r>
            <a:br>
              <a:rPr lang="en-US"/>
            </a:br>
            <a:r>
              <a:rPr lang="en-US"/>
              <a:t> (TEXT SEGMENT PADDING)</a:t>
            </a:r>
            <a:endParaRPr/>
          </a:p>
        </p:txBody>
      </p:sp>
      <p:sp>
        <p:nvSpPr>
          <p:cNvPr id="341" name="Google Shape;34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42" name="Google Shape;34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15"/>
          <p:cNvSpPr txBox="1"/>
          <p:nvPr/>
        </p:nvSpPr>
        <p:spPr>
          <a:xfrm>
            <a:off x="6901084" y="1898860"/>
            <a:ext cx="4946755"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Takes advantage of the fact there will be a page of memory (4096 bytes) between the text and data segment in memory.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additional space can be used to host a parasite/payload.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64-bit systems are capable of larger pages and a theoretical 0x200000 (2MB) infection is possible when configured for HUGE PAGES.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Systems hosting databases might have this enabled (Linux Kernel HugePages configuration), but in X86_64 Linux Kernel still defaults to 32-bit page size (4096 bytes).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Note, 4096 bytes is the maximum potential space, in most cases there has been less space available.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theory workarounds exists (discussion for another time, maybe blog post).</a:t>
            </a:r>
            <a:endParaRPr/>
          </a:p>
        </p:txBody>
      </p:sp>
      <p:pic>
        <p:nvPicPr>
          <p:cNvPr descr="A diagram of a computer&#10;&#10;Description automatically generated" id="344" name="Google Shape;344;p15"/>
          <p:cNvPicPr preferRelativeResize="0"/>
          <p:nvPr/>
        </p:nvPicPr>
        <p:blipFill rotWithShape="1">
          <a:blip r:embed="rId3">
            <a:alphaModFix/>
          </a:blip>
          <a:srcRect b="0" l="0" r="0" t="0"/>
          <a:stretch/>
        </p:blipFill>
        <p:spPr>
          <a:xfrm>
            <a:off x="733269" y="2198638"/>
            <a:ext cx="5859904" cy="2773018"/>
          </a:xfrm>
          <a:prstGeom prst="rect">
            <a:avLst/>
          </a:prstGeom>
          <a:noFill/>
          <a:ln>
            <a:noFill/>
          </a:ln>
        </p:spPr>
      </p:pic>
      <p:sp>
        <p:nvSpPr>
          <p:cNvPr id="345" name="Google Shape;345;p15"/>
          <p:cNvSpPr txBox="1"/>
          <p:nvPr/>
        </p:nvSpPr>
        <p:spPr>
          <a:xfrm>
            <a:off x="800745" y="5024033"/>
            <a:ext cx="5753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Diagram from </a:t>
            </a:r>
            <a:r>
              <a:rPr i="1" lang="en-US" sz="1200">
                <a:solidFill>
                  <a:schemeClr val="dk1"/>
                </a:solidFill>
                <a:latin typeface="Arial"/>
                <a:ea typeface="Arial"/>
                <a:cs typeface="Arial"/>
                <a:sym typeface="Arial"/>
              </a:rPr>
              <a:t>Linux Binary Analysis</a:t>
            </a:r>
            <a:r>
              <a:rPr lang="en-US" sz="1200">
                <a:solidFill>
                  <a:schemeClr val="dk1"/>
                </a:solidFill>
                <a:latin typeface="Arial"/>
                <a:ea typeface="Arial"/>
                <a:cs typeface="Arial"/>
                <a:sym typeface="Arial"/>
              </a:rPr>
              <a:t> by </a:t>
            </a:r>
            <a:r>
              <a:rPr i="1" lang="en-US" sz="1200">
                <a:solidFill>
                  <a:schemeClr val="dk1"/>
                </a:solidFill>
                <a:latin typeface="Arial"/>
                <a:ea typeface="Arial"/>
                <a:cs typeface="Arial"/>
                <a:sym typeface="Arial"/>
              </a:rPr>
              <a:t>Ryan Oneil</a:t>
            </a:r>
            <a:r>
              <a:rPr lang="en-US" sz="1200">
                <a:solidFill>
                  <a:schemeClr val="dk1"/>
                </a:solidFill>
                <a:latin typeface="Arial"/>
                <a:ea typeface="Arial"/>
                <a:cs typeface="Arial"/>
                <a:sym typeface="Arial"/>
              </a:rPr>
              <a:t> (elfmaster)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6"/>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 BINARY INFECTION ALGORITHMS</a:t>
            </a:r>
            <a:br>
              <a:rPr lang="en-US"/>
            </a:br>
            <a:r>
              <a:rPr lang="en-US"/>
              <a:t> (PT_NOTE TO PT_LOAD)</a:t>
            </a:r>
            <a:endParaRPr/>
          </a:p>
        </p:txBody>
      </p:sp>
      <p:sp>
        <p:nvSpPr>
          <p:cNvPr id="351" name="Google Shape;3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52" name="Google Shape;3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16"/>
          <p:cNvSpPr txBox="1"/>
          <p:nvPr/>
        </p:nvSpPr>
        <p:spPr>
          <a:xfrm>
            <a:off x="6920457" y="2086131"/>
            <a:ext cx="4946755"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Converts PT_NOTE segment to a PT_LOAD segment to store our parasite.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Segments with PT_LOAD are essential for loading, so the ELF loader (kernel) will automatically try to load this segment.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No space constraints.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Easy to implement and very popular.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Also EASY to detect, there will be two segments of type PT_LOAD with executable permission (screams malware to an informed analyst).</a:t>
            </a:r>
            <a:endParaRPr/>
          </a:p>
        </p:txBody>
      </p:sp>
      <p:sp>
        <p:nvSpPr>
          <p:cNvPr id="354" name="Google Shape;354;p16"/>
          <p:cNvSpPr txBox="1"/>
          <p:nvPr/>
        </p:nvSpPr>
        <p:spPr>
          <a:xfrm>
            <a:off x="800745" y="5024033"/>
            <a:ext cx="5753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Diagram from </a:t>
            </a:r>
            <a:r>
              <a:rPr i="1" lang="en-US" sz="1200">
                <a:solidFill>
                  <a:schemeClr val="dk1"/>
                </a:solidFill>
                <a:latin typeface="Arial"/>
                <a:ea typeface="Arial"/>
                <a:cs typeface="Arial"/>
                <a:sym typeface="Arial"/>
              </a:rPr>
              <a:t>Linux Binary Analysis</a:t>
            </a:r>
            <a:r>
              <a:rPr lang="en-US" sz="1200">
                <a:solidFill>
                  <a:schemeClr val="dk1"/>
                </a:solidFill>
                <a:latin typeface="Arial"/>
                <a:ea typeface="Arial"/>
                <a:cs typeface="Arial"/>
                <a:sym typeface="Arial"/>
              </a:rPr>
              <a:t> by </a:t>
            </a:r>
            <a:r>
              <a:rPr i="1" lang="en-US" sz="1200">
                <a:solidFill>
                  <a:schemeClr val="dk1"/>
                </a:solidFill>
                <a:latin typeface="Arial"/>
                <a:ea typeface="Arial"/>
                <a:cs typeface="Arial"/>
                <a:sym typeface="Arial"/>
              </a:rPr>
              <a:t>Ryan Oneil</a:t>
            </a:r>
            <a:r>
              <a:rPr lang="en-US" sz="1200">
                <a:solidFill>
                  <a:schemeClr val="dk1"/>
                </a:solidFill>
                <a:latin typeface="Arial"/>
                <a:ea typeface="Arial"/>
                <a:cs typeface="Arial"/>
                <a:sym typeface="Arial"/>
              </a:rPr>
              <a:t> (elfmaster)</a:t>
            </a:r>
            <a:endParaRPr/>
          </a:p>
        </p:txBody>
      </p:sp>
      <p:pic>
        <p:nvPicPr>
          <p:cNvPr descr="A diagram of a computer code&#10;&#10;Description automatically generated" id="355" name="Google Shape;355;p16"/>
          <p:cNvPicPr preferRelativeResize="0"/>
          <p:nvPr/>
        </p:nvPicPr>
        <p:blipFill rotWithShape="1">
          <a:blip r:embed="rId3">
            <a:alphaModFix/>
          </a:blip>
          <a:srcRect b="0" l="0" r="0" t="0"/>
          <a:stretch/>
        </p:blipFill>
        <p:spPr>
          <a:xfrm>
            <a:off x="1379350" y="1948093"/>
            <a:ext cx="4357605" cy="29488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7"/>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 BINARY INFECTION ALGORITHMS</a:t>
            </a:r>
            <a:br>
              <a:rPr lang="en-US"/>
            </a:br>
            <a:r>
              <a:rPr lang="en-US"/>
              <a:t>(RELATIVE RELOCATION POISONING/HIJACKING)</a:t>
            </a:r>
            <a:endParaRPr/>
          </a:p>
        </p:txBody>
      </p:sp>
      <p:sp>
        <p:nvSpPr>
          <p:cNvPr id="361" name="Google Shape;36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62" name="Google Shape;36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17"/>
          <p:cNvSpPr txBox="1"/>
          <p:nvPr/>
        </p:nvSpPr>
        <p:spPr>
          <a:xfrm>
            <a:off x="6567406" y="1937288"/>
            <a:ext cx="488196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Modern ELF binaries implement constructor and destructor routines by writing to .init_array and .fini_array at run time using the dynamic linker through RELATIVE RELOCATIONS.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Older implementation of this functionality just relied on the .init_array and .fini_array contents.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Remanence of the old implementation are still present (useful for detection).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Can be used to divert execution to our inserted payloads (no need to modify OEP).</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can leverage this to use executable file infection algorithms on shared objects (libraries).</a:t>
            </a:r>
            <a:endParaRPr/>
          </a:p>
        </p:txBody>
      </p:sp>
      <p:pic>
        <p:nvPicPr>
          <p:cNvPr descr="A screenshot of a computer program&#10;&#10;Description automatically generated" id="364" name="Google Shape;364;p17"/>
          <p:cNvPicPr preferRelativeResize="0"/>
          <p:nvPr/>
        </p:nvPicPr>
        <p:blipFill rotWithShape="1">
          <a:blip r:embed="rId3">
            <a:alphaModFix/>
          </a:blip>
          <a:srcRect b="0" l="0" r="0" t="0"/>
          <a:stretch/>
        </p:blipFill>
        <p:spPr>
          <a:xfrm>
            <a:off x="2477147" y="1939570"/>
            <a:ext cx="4067011" cy="4709503"/>
          </a:xfrm>
          <a:prstGeom prst="rect">
            <a:avLst/>
          </a:prstGeom>
          <a:noFill/>
          <a:ln cap="flat" cmpd="sng" w="9525">
            <a:solidFill>
              <a:srgbClr val="FF0000"/>
            </a:solidFill>
            <a:prstDash val="solid"/>
            <a:round/>
            <a:headEnd len="sm" w="sm" type="none"/>
            <a:tailEnd len="sm" w="sm" type="none"/>
          </a:ln>
        </p:spPr>
      </p:pic>
      <p:sp>
        <p:nvSpPr>
          <p:cNvPr id="365" name="Google Shape;365;p17"/>
          <p:cNvSpPr/>
          <p:nvPr/>
        </p:nvSpPr>
        <p:spPr>
          <a:xfrm>
            <a:off x="2479624" y="3853721"/>
            <a:ext cx="2623278" cy="74526"/>
          </a:xfrm>
          <a:prstGeom prst="rect">
            <a:avLst/>
          </a:prstGeom>
          <a:no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17"/>
          <p:cNvSpPr/>
          <p:nvPr/>
        </p:nvSpPr>
        <p:spPr>
          <a:xfrm>
            <a:off x="2479199" y="5533446"/>
            <a:ext cx="2648262" cy="74950"/>
          </a:xfrm>
          <a:prstGeom prst="rect">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7" name="Google Shape;367;p17"/>
          <p:cNvSpPr/>
          <p:nvPr/>
        </p:nvSpPr>
        <p:spPr>
          <a:xfrm>
            <a:off x="2479729" y="5605220"/>
            <a:ext cx="2647626" cy="83948"/>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17"/>
          <p:cNvSpPr/>
          <p:nvPr/>
        </p:nvSpPr>
        <p:spPr>
          <a:xfrm>
            <a:off x="2479728" y="3926237"/>
            <a:ext cx="2621796" cy="7103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8"/>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 BINARY INFECTION ALGORITHMS</a:t>
            </a:r>
            <a:br>
              <a:rPr lang="en-US"/>
            </a:br>
            <a:r>
              <a:rPr lang="en-US"/>
              <a:t>(RELATIVE RELOCATION POISONING/HIJACKING CONT.)</a:t>
            </a:r>
            <a:endParaRPr/>
          </a:p>
        </p:txBody>
      </p:sp>
      <p:sp>
        <p:nvSpPr>
          <p:cNvPr id="374" name="Google Shape;37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75" name="Google Shape;37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p18"/>
          <p:cNvSpPr txBox="1"/>
          <p:nvPr/>
        </p:nvSpPr>
        <p:spPr>
          <a:xfrm>
            <a:off x="6567406" y="1937288"/>
            <a:ext cx="4881966"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descr="A screenshot of a computer program&#10;&#10;Description automatically generated" id="377" name="Google Shape;377;p18"/>
          <p:cNvPicPr preferRelativeResize="0"/>
          <p:nvPr/>
        </p:nvPicPr>
        <p:blipFill rotWithShape="1">
          <a:blip r:embed="rId3">
            <a:alphaModFix/>
          </a:blip>
          <a:srcRect b="0" l="0" r="0" t="0"/>
          <a:stretch/>
        </p:blipFill>
        <p:spPr>
          <a:xfrm>
            <a:off x="7443062" y="1894367"/>
            <a:ext cx="4067011" cy="4709503"/>
          </a:xfrm>
          <a:prstGeom prst="rect">
            <a:avLst/>
          </a:prstGeom>
          <a:noFill/>
          <a:ln cap="flat" cmpd="sng" w="9525">
            <a:solidFill>
              <a:srgbClr val="FF0000"/>
            </a:solidFill>
            <a:prstDash val="solid"/>
            <a:round/>
            <a:headEnd len="sm" w="sm" type="none"/>
            <a:tailEnd len="sm" w="sm" type="none"/>
          </a:ln>
        </p:spPr>
      </p:pic>
      <p:sp>
        <p:nvSpPr>
          <p:cNvPr id="378" name="Google Shape;378;p18"/>
          <p:cNvSpPr/>
          <p:nvPr/>
        </p:nvSpPr>
        <p:spPr>
          <a:xfrm>
            <a:off x="7445540" y="3944128"/>
            <a:ext cx="2662023" cy="80983"/>
          </a:xfrm>
          <a:prstGeom prst="rect">
            <a:avLst/>
          </a:prstGeom>
          <a:no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9" name="Google Shape;379;p18"/>
          <p:cNvSpPr/>
          <p:nvPr/>
        </p:nvSpPr>
        <p:spPr>
          <a:xfrm>
            <a:off x="7445116" y="5488243"/>
            <a:ext cx="2687007" cy="81407"/>
          </a:xfrm>
          <a:prstGeom prst="rect">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18"/>
          <p:cNvSpPr/>
          <p:nvPr/>
        </p:nvSpPr>
        <p:spPr>
          <a:xfrm>
            <a:off x="7445645" y="5566474"/>
            <a:ext cx="2686371" cy="83948"/>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1" name="Google Shape;381;p18"/>
          <p:cNvSpPr/>
          <p:nvPr/>
        </p:nvSpPr>
        <p:spPr>
          <a:xfrm>
            <a:off x="7445644" y="3810000"/>
            <a:ext cx="2660541" cy="7103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screenshot of a computer program&#10;&#10;Description automatically generated" id="382" name="Google Shape;382;p18"/>
          <p:cNvPicPr preferRelativeResize="0"/>
          <p:nvPr/>
        </p:nvPicPr>
        <p:blipFill rotWithShape="1">
          <a:blip r:embed="rId4">
            <a:alphaModFix/>
          </a:blip>
          <a:srcRect b="0" l="0" r="0" t="0"/>
          <a:stretch/>
        </p:blipFill>
        <p:spPr>
          <a:xfrm>
            <a:off x="1960536" y="1896785"/>
            <a:ext cx="5300419" cy="2308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9"/>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 BINARY INFECTION TOOLING - DOZER</a:t>
            </a:r>
            <a:endParaRPr/>
          </a:p>
        </p:txBody>
      </p:sp>
      <p:sp>
        <p:nvSpPr>
          <p:cNvPr id="388" name="Google Shape;38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89" name="Google Shape;38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19"/>
          <p:cNvSpPr/>
          <p:nvPr/>
        </p:nvSpPr>
        <p:spPr>
          <a:xfrm>
            <a:off x="891961" y="2162606"/>
            <a:ext cx="10019546" cy="3781755"/>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ELF binary injector I wrote in Golang.</a:t>
            </a:r>
            <a:endParaRPr/>
          </a:p>
          <a:p>
            <a:pPr indent="-285750" lvl="0" marL="285750" marR="0" rtl="0" algn="l">
              <a:lnSpc>
                <a:spcPct val="10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Allows for payload injection into target executable.</a:t>
            </a:r>
            <a:endParaRPr/>
          </a:p>
          <a:p>
            <a:pPr indent="-285750" lvl="0" marL="285750" marR="0" rtl="0" algn="l">
              <a:lnSpc>
                <a:spcPct val="10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Supports Text Segment Padding, PT_NOTE_TO_PT_LOAD and Relative Relocation Poisoning / hijacking.</a:t>
            </a:r>
            <a:endParaRPr/>
          </a:p>
          <a:p>
            <a:pPr indent="-285750" lvl="0" marL="285750" marR="0" rtl="0" algn="l">
              <a:lnSpc>
                <a:spcPct val="10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X86 and X86_64 ELF binaries of type ET_DYN (dynamically linked and static-pie binaries) and ET_EXEC (non-pie static).</a:t>
            </a:r>
            <a:endParaRPr/>
          </a:p>
          <a:p>
            <a:pPr indent="-285750" lvl="0" marL="285750" marR="0" rtl="0" algn="l">
              <a:lnSpc>
                <a:spcPct val="10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Handles execution context preservation and restoration.</a:t>
            </a:r>
            <a:endParaRPr/>
          </a:p>
          <a:p>
            <a:pPr indent="-285750" lvl="0" marL="285750" marR="0" rtl="0" algn="l">
              <a:lnSpc>
                <a:spcPct val="10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User only need to provide a self-contained position independent payload.</a:t>
            </a:r>
            <a:endParaRPr/>
          </a:p>
          <a:p>
            <a:pPr indent="-196850" lvl="0" marL="285750" marR="0" rtl="0" algn="l">
              <a:lnSpc>
                <a:spcPct val="100000"/>
              </a:lnSpc>
              <a:spcBef>
                <a:spcPts val="100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196850" lvl="0" marL="285750" marR="0" rtl="0" algn="l">
              <a:lnSpc>
                <a:spcPct val="100000"/>
              </a:lnSpc>
              <a:spcBef>
                <a:spcPts val="100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
          <p:cNvSpPr txBox="1"/>
          <p:nvPr>
            <p:ph type="title"/>
          </p:nvPr>
        </p:nvSpPr>
        <p:spPr>
          <a:xfrm>
            <a:off x="1362075" y="612949"/>
            <a:ext cx="5111750" cy="226360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ABOUT ME</a:t>
            </a:r>
            <a:endParaRPr/>
          </a:p>
        </p:txBody>
      </p:sp>
      <p:sp>
        <p:nvSpPr>
          <p:cNvPr id="227" name="Google Shape;227;p2"/>
          <p:cNvSpPr txBox="1"/>
          <p:nvPr>
            <p:ph idx="1" type="body"/>
          </p:nvPr>
        </p:nvSpPr>
        <p:spPr>
          <a:xfrm>
            <a:off x="1362075" y="3331436"/>
            <a:ext cx="5111750" cy="2943408"/>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1400"/>
              <a:buFont typeface="Calibri"/>
              <a:buChar char="-"/>
            </a:pPr>
            <a:r>
              <a:rPr lang="en-US"/>
              <a:t>Pentest and Offensive Security R&amp;D</a:t>
            </a:r>
            <a:endParaRPr/>
          </a:p>
          <a:p>
            <a:pPr indent="-285750" lvl="0" marL="285750" rtl="0" algn="l">
              <a:lnSpc>
                <a:spcPct val="100000"/>
              </a:lnSpc>
              <a:spcBef>
                <a:spcPts val="1000"/>
              </a:spcBef>
              <a:spcAft>
                <a:spcPts val="0"/>
              </a:spcAft>
              <a:buClr>
                <a:schemeClr val="dk1"/>
              </a:buClr>
              <a:buSzPts val="1400"/>
              <a:buFont typeface="Calibri"/>
              <a:buChar char="-"/>
            </a:pPr>
            <a:r>
              <a:rPr lang="en-US"/>
              <a:t>Contributor to VX-Underground Black Mass Volume 2 and tmp.0ut Volume 2 hacker journals.</a:t>
            </a:r>
            <a:endParaRPr/>
          </a:p>
          <a:p>
            <a:pPr indent="0" lvl="0" marL="0" rtl="0" algn="l">
              <a:lnSpc>
                <a:spcPct val="100000"/>
              </a:lnSpc>
              <a:spcBef>
                <a:spcPts val="1000"/>
              </a:spcBef>
              <a:spcAft>
                <a:spcPts val="0"/>
              </a:spcAft>
              <a:buClr>
                <a:schemeClr val="dk1"/>
              </a:buClr>
              <a:buSzPts val="1400"/>
              <a:buNone/>
            </a:pPr>
            <a:r>
              <a:t/>
            </a:r>
            <a:endParaRPr/>
          </a:p>
        </p:txBody>
      </p:sp>
      <p:sp>
        <p:nvSpPr>
          <p:cNvPr id="228" name="Google Shape;228;p2"/>
          <p:cNvSpPr txBox="1"/>
          <p:nvPr>
            <p:ph idx="11" type="ftr"/>
          </p:nvPr>
        </p:nvSpPr>
        <p:spPr>
          <a:xfrm>
            <a:off x="1413075" y="6356350"/>
            <a:ext cx="453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ELF Binary Infection Attacks For Persistence and Heuristic Detection</a:t>
            </a:r>
            <a:endParaRPr/>
          </a:p>
        </p:txBody>
      </p:sp>
      <p:sp>
        <p:nvSpPr>
          <p:cNvPr id="229" name="Google Shape;22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cover of a video game&#10;&#10;Description automatically generated" id="230" name="Google Shape;230;p2"/>
          <p:cNvPicPr preferRelativeResize="0"/>
          <p:nvPr/>
        </p:nvPicPr>
        <p:blipFill rotWithShape="1">
          <a:blip r:embed="rId3">
            <a:alphaModFix/>
          </a:blip>
          <a:srcRect b="0" l="0" r="0" t="0"/>
          <a:stretch/>
        </p:blipFill>
        <p:spPr>
          <a:xfrm>
            <a:off x="1780032" y="4719666"/>
            <a:ext cx="1060704" cy="1277436"/>
          </a:xfrm>
          <a:prstGeom prst="rect">
            <a:avLst/>
          </a:prstGeom>
          <a:noFill/>
          <a:ln>
            <a:noFill/>
          </a:ln>
        </p:spPr>
      </p:pic>
      <p:pic>
        <p:nvPicPr>
          <p:cNvPr descr="A black and white sign with white text&#10;&#10;Description automatically generated" id="231" name="Google Shape;231;p2"/>
          <p:cNvPicPr preferRelativeResize="0"/>
          <p:nvPr/>
        </p:nvPicPr>
        <p:blipFill rotWithShape="1">
          <a:blip r:embed="rId4">
            <a:alphaModFix/>
          </a:blip>
          <a:srcRect b="0" l="0" r="0" t="0"/>
          <a:stretch/>
        </p:blipFill>
        <p:spPr>
          <a:xfrm>
            <a:off x="3101518" y="4720524"/>
            <a:ext cx="1055337" cy="1285067"/>
          </a:xfrm>
          <a:prstGeom prst="rect">
            <a:avLst/>
          </a:prstGeom>
          <a:noFill/>
          <a:ln>
            <a:noFill/>
          </a:ln>
        </p:spPr>
      </p:pic>
      <p:sp>
        <p:nvSpPr>
          <p:cNvPr id="232" name="Google Shape;232;p2"/>
          <p:cNvSpPr txBox="1"/>
          <p:nvPr/>
        </p:nvSpPr>
        <p:spPr>
          <a:xfrm>
            <a:off x="8757250" y="3804950"/>
            <a:ext cx="2819700" cy="19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Twitter:@sad0pr</a:t>
            </a:r>
            <a:endParaRPr/>
          </a:p>
          <a:p>
            <a:pPr indent="0" lvl="0" marL="0" rtl="0" algn="l">
              <a:spcBef>
                <a:spcPts val="0"/>
              </a:spcBef>
              <a:spcAft>
                <a:spcPts val="0"/>
              </a:spcAft>
              <a:buNone/>
            </a:pPr>
            <a:r>
              <a:rPr lang="en-US"/>
              <a:t>Email: </a:t>
            </a:r>
            <a:r>
              <a:rPr lang="en-US" u="sng">
                <a:solidFill>
                  <a:schemeClr val="hlink"/>
                </a:solidFill>
                <a:hlinkClick r:id="rId5"/>
              </a:rPr>
              <a:t>sad0p@protonmail.com</a:t>
            </a:r>
            <a:endParaRPr/>
          </a:p>
          <a:p>
            <a:pPr indent="0" lvl="0" marL="0" rtl="0" algn="l">
              <a:spcBef>
                <a:spcPts val="0"/>
              </a:spcBef>
              <a:spcAft>
                <a:spcPts val="0"/>
              </a:spcAft>
              <a:buNone/>
            </a:pPr>
            <a:r>
              <a:rPr lang="en-US"/>
              <a:t>Github: github.com/sad0p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0"/>
          <p:cNvSpPr txBox="1"/>
          <p:nvPr>
            <p:ph type="title"/>
          </p:nvPr>
        </p:nvSpPr>
        <p:spPr>
          <a:xfrm>
            <a:off x="1238250" y="522515"/>
            <a:ext cx="9710646" cy="137730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DOZER PAYLOAD DEVELOPMENT - CONSTRAINTS</a:t>
            </a:r>
            <a:endParaRPr/>
          </a:p>
        </p:txBody>
      </p:sp>
      <p:sp>
        <p:nvSpPr>
          <p:cNvPr id="396" name="Google Shape;39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97" name="Google Shape;39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20"/>
          <p:cNvSpPr txBox="1"/>
          <p:nvPr/>
        </p:nvSpPr>
        <p:spPr>
          <a:xfrm>
            <a:off x="690966" y="1937288"/>
            <a:ext cx="11255644"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Can't be compiled against LIBC, must write your own </a:t>
            </a:r>
            <a:r>
              <a:rPr i="1" lang="en-US" sz="1800">
                <a:solidFill>
                  <a:schemeClr val="dk1"/>
                </a:solidFill>
                <a:latin typeface="Arial"/>
                <a:ea typeface="Arial"/>
                <a:cs typeface="Arial"/>
                <a:sym typeface="Arial"/>
              </a:rPr>
              <a:t>libc </a:t>
            </a:r>
            <a:r>
              <a:rPr lang="en-US" sz="1800">
                <a:solidFill>
                  <a:schemeClr val="dk1"/>
                </a:solidFill>
                <a:latin typeface="Arial"/>
                <a:ea typeface="Arial"/>
                <a:cs typeface="Arial"/>
                <a:sym typeface="Arial"/>
              </a:rPr>
              <a:t>functions (</a:t>
            </a:r>
            <a:r>
              <a:rPr lang="en-US" sz="1800">
                <a:solidFill>
                  <a:schemeClr val="accent5"/>
                </a:solidFill>
                <a:latin typeface="Arial"/>
                <a:ea typeface="Arial"/>
                <a:cs typeface="Arial"/>
                <a:sym typeface="Arial"/>
              </a:rPr>
              <a:t>-nostdlib</a:t>
            </a:r>
            <a:r>
              <a:rPr lang="en-US" sz="1800">
                <a:solidFill>
                  <a:schemeClr val="dk1"/>
                </a:solidFill>
                <a:latin typeface="Arial"/>
                <a:ea typeface="Arial"/>
                <a:cs typeface="Arial"/>
                <a:sym typeface="Arial"/>
              </a:rPr>
              <a: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Also must write your own system call wrappers.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String storage is tricky, traditional C programs store string literals in .rodata (we are only interested in .text segment).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Utilize stack strings, they are embedded in the .text segment and pushed onto the stack for use.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If you don't plan on handling preservation and restoration of the original application context be sure the end and start of your payload does not interfere with the stack.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GCC: </a:t>
            </a:r>
            <a:r>
              <a:rPr lang="en-US" sz="1800">
                <a:solidFill>
                  <a:srgbClr val="C55A11"/>
                </a:solidFill>
                <a:latin typeface="Arial"/>
                <a:ea typeface="Arial"/>
                <a:cs typeface="Arial"/>
                <a:sym typeface="Arial"/>
              </a:rPr>
              <a:t>__attribute__ ((naked)) void your_pay_load_start() {…}</a:t>
            </a:r>
            <a:r>
              <a:rPr lang="en-US" sz="18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Disable stack canary protection (</a:t>
            </a:r>
            <a:r>
              <a:rPr lang="en-US" sz="1800">
                <a:solidFill>
                  <a:schemeClr val="accent5"/>
                </a:solidFill>
                <a:latin typeface="Arial"/>
                <a:ea typeface="Arial"/>
                <a:cs typeface="Arial"/>
                <a:sym typeface="Arial"/>
              </a:rPr>
              <a:t>-fno-stack-protector</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Must be position independent (</a:t>
            </a:r>
            <a:r>
              <a:rPr lang="en-US" sz="1800">
                <a:solidFill>
                  <a:schemeClr val="accent5"/>
                </a:solidFill>
                <a:latin typeface="Arial"/>
                <a:ea typeface="Arial"/>
                <a:cs typeface="Arial"/>
                <a:sym typeface="Arial"/>
              </a:rPr>
              <a:t>-fPIC</a:t>
            </a:r>
            <a:r>
              <a:rPr lang="en-US" sz="1800">
                <a:solidFill>
                  <a:schemeClr val="dk1"/>
                </a:solidFill>
                <a:latin typeface="Arial"/>
                <a:ea typeface="Arial"/>
                <a:cs typeface="Arial"/>
                <a:sym typeface="Arial"/>
              </a:rPr>
              <a: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Suggest disabling GCC optimization passes (</a:t>
            </a:r>
            <a:r>
              <a:rPr lang="en-US" sz="1800">
                <a:solidFill>
                  <a:schemeClr val="accent5"/>
                </a:solidFill>
                <a:latin typeface="Arial"/>
                <a:ea typeface="Arial"/>
                <a:cs typeface="Arial"/>
                <a:sym typeface="Arial"/>
              </a:rPr>
              <a:t>-O0</a:t>
            </a:r>
            <a:r>
              <a:rPr lang="en-US" sz="1800">
                <a:solidFill>
                  <a:schemeClr val="dk1"/>
                </a:solidFill>
                <a:latin typeface="Arial"/>
                <a:ea typeface="Arial"/>
                <a:cs typeface="Arial"/>
                <a:sym typeface="Arial"/>
              </a:rPr>
              <a:t>), can create hard to track down bugs when the parasite/payload executes within the target.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99" name="Google Shape;399;p20"/>
          <p:cNvPicPr preferRelativeResize="0"/>
          <p:nvPr/>
        </p:nvPicPr>
        <p:blipFill rotWithShape="1">
          <a:blip r:embed="rId3">
            <a:alphaModFix/>
          </a:blip>
          <a:srcRect b="0" l="0" r="0" t="0"/>
          <a:stretch/>
        </p:blipFill>
        <p:spPr>
          <a:xfrm>
            <a:off x="958121" y="5405296"/>
            <a:ext cx="10606790" cy="2821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1"/>
          <p:cNvSpPr txBox="1"/>
          <p:nvPr>
            <p:ph type="title"/>
          </p:nvPr>
        </p:nvSpPr>
        <p:spPr>
          <a:xfrm>
            <a:off x="1238250" y="522515"/>
            <a:ext cx="9710646" cy="69925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Font typeface="Arial"/>
              <a:buNone/>
            </a:pPr>
            <a:r>
              <a:rPr lang="en-US" sz="2000"/>
              <a:t>DOZER PAYLOAD DEVELOPMENT – SYSCALL WRAPPER EXAMPLE</a:t>
            </a:r>
            <a:endParaRPr/>
          </a:p>
        </p:txBody>
      </p:sp>
      <p:sp>
        <p:nvSpPr>
          <p:cNvPr id="405" name="Google Shape;40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06" name="Google Shape;40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7" name="Google Shape;407;p21"/>
          <p:cNvSpPr txBox="1"/>
          <p:nvPr/>
        </p:nvSpPr>
        <p:spPr>
          <a:xfrm>
            <a:off x="690966" y="1937288"/>
            <a:ext cx="11255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computer screen shot of white text&#10;&#10;Description automatically generated" id="408" name="Google Shape;408;p21"/>
          <p:cNvPicPr preferRelativeResize="0"/>
          <p:nvPr/>
        </p:nvPicPr>
        <p:blipFill rotWithShape="1">
          <a:blip r:embed="rId3">
            <a:alphaModFix/>
          </a:blip>
          <a:srcRect b="0" l="0" r="0" t="0"/>
          <a:stretch/>
        </p:blipFill>
        <p:spPr>
          <a:xfrm>
            <a:off x="2612756" y="1220220"/>
            <a:ext cx="7657453" cy="3642644"/>
          </a:xfrm>
          <a:prstGeom prst="rect">
            <a:avLst/>
          </a:prstGeom>
          <a:noFill/>
          <a:ln>
            <a:noFill/>
          </a:ln>
        </p:spPr>
      </p:pic>
      <p:pic>
        <p:nvPicPr>
          <p:cNvPr descr="A computer screen shot of a computer code&#10;&#10;Description automatically generated" id="409" name="Google Shape;409;p21"/>
          <p:cNvPicPr preferRelativeResize="0"/>
          <p:nvPr/>
        </p:nvPicPr>
        <p:blipFill rotWithShape="1">
          <a:blip r:embed="rId4">
            <a:alphaModFix/>
          </a:blip>
          <a:srcRect b="0" l="0" r="0" t="0"/>
          <a:stretch/>
        </p:blipFill>
        <p:spPr>
          <a:xfrm>
            <a:off x="2612756" y="4975890"/>
            <a:ext cx="7657453" cy="16267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2"/>
          <p:cNvSpPr txBox="1"/>
          <p:nvPr>
            <p:ph type="title"/>
          </p:nvPr>
        </p:nvSpPr>
        <p:spPr>
          <a:xfrm>
            <a:off x="1238250" y="522515"/>
            <a:ext cx="9710646" cy="69925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Font typeface="Arial"/>
              <a:buNone/>
            </a:pPr>
            <a:r>
              <a:rPr lang="en-US" sz="2000"/>
              <a:t>DOZER PAYLOAD DEVELOPMENT – OMIT GCC PROLOGUE</a:t>
            </a:r>
            <a:endParaRPr/>
          </a:p>
        </p:txBody>
      </p:sp>
      <p:sp>
        <p:nvSpPr>
          <p:cNvPr id="415" name="Google Shape;4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16" name="Google Shape;4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7" name="Google Shape;417;p22"/>
          <p:cNvSpPr txBox="1"/>
          <p:nvPr/>
        </p:nvSpPr>
        <p:spPr>
          <a:xfrm>
            <a:off x="690966" y="1937288"/>
            <a:ext cx="11255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black and white screen with yellow text&#10;&#10;Description automatically generated" id="418" name="Google Shape;418;p22"/>
          <p:cNvPicPr preferRelativeResize="0"/>
          <p:nvPr/>
        </p:nvPicPr>
        <p:blipFill rotWithShape="1">
          <a:blip r:embed="rId3">
            <a:alphaModFix/>
          </a:blip>
          <a:srcRect b="0" l="0" r="0" t="0"/>
          <a:stretch/>
        </p:blipFill>
        <p:spPr>
          <a:xfrm>
            <a:off x="488197" y="3332158"/>
            <a:ext cx="7631623" cy="1620822"/>
          </a:xfrm>
          <a:prstGeom prst="rect">
            <a:avLst/>
          </a:prstGeom>
          <a:noFill/>
          <a:ln>
            <a:noFill/>
          </a:ln>
        </p:spPr>
      </p:pic>
      <p:pic>
        <p:nvPicPr>
          <p:cNvPr descr="A screenshot of a computer screen&#10;&#10;Description automatically generated" id="419" name="Google Shape;419;p22"/>
          <p:cNvPicPr preferRelativeResize="0"/>
          <p:nvPr/>
        </p:nvPicPr>
        <p:blipFill rotWithShape="1">
          <a:blip r:embed="rId4">
            <a:alphaModFix/>
          </a:blip>
          <a:srcRect b="0" l="0" r="0" t="0"/>
          <a:stretch/>
        </p:blipFill>
        <p:spPr>
          <a:xfrm>
            <a:off x="9274363" y="1362318"/>
            <a:ext cx="2619375" cy="3590925"/>
          </a:xfrm>
          <a:prstGeom prst="rect">
            <a:avLst/>
          </a:prstGeom>
          <a:noFill/>
          <a:ln>
            <a:noFill/>
          </a:ln>
        </p:spPr>
      </p:pic>
      <p:sp>
        <p:nvSpPr>
          <p:cNvPr id="420" name="Google Shape;420;p22"/>
          <p:cNvSpPr/>
          <p:nvPr/>
        </p:nvSpPr>
        <p:spPr>
          <a:xfrm>
            <a:off x="9479796" y="1511084"/>
            <a:ext cx="2376406" cy="2595966"/>
          </a:xfrm>
          <a:prstGeom prst="rect">
            <a:avLst/>
          </a:prstGeom>
          <a:noFill/>
          <a:ln cap="flat" cmpd="sng" w="571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421" name="Google Shape;421;p22"/>
          <p:cNvCxnSpPr/>
          <p:nvPr/>
        </p:nvCxnSpPr>
        <p:spPr>
          <a:xfrm>
            <a:off x="9527098" y="5284437"/>
            <a:ext cx="533399" cy="3874"/>
          </a:xfrm>
          <a:prstGeom prst="straightConnector1">
            <a:avLst/>
          </a:prstGeom>
          <a:noFill/>
          <a:ln cap="flat" cmpd="sng" w="57150">
            <a:solidFill>
              <a:srgbClr val="0070C0"/>
            </a:solidFill>
            <a:prstDash val="solid"/>
            <a:miter lim="800000"/>
            <a:headEnd len="sm" w="sm" type="none"/>
            <a:tailEnd len="sm" w="sm" type="none"/>
          </a:ln>
        </p:spPr>
      </p:cxnSp>
      <p:sp>
        <p:nvSpPr>
          <p:cNvPr id="422" name="Google Shape;422;p22"/>
          <p:cNvSpPr txBox="1"/>
          <p:nvPr/>
        </p:nvSpPr>
        <p:spPr>
          <a:xfrm>
            <a:off x="10060982" y="5133813"/>
            <a:ext cx="20134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Dozer preservation stub</a:t>
            </a:r>
            <a:endParaRPr sz="1800">
              <a:solidFill>
                <a:schemeClr val="dk1"/>
              </a:solidFill>
              <a:latin typeface="Arial"/>
              <a:ea typeface="Arial"/>
              <a:cs typeface="Arial"/>
              <a:sym typeface="Arial"/>
            </a:endParaRPr>
          </a:p>
        </p:txBody>
      </p:sp>
      <p:sp>
        <p:nvSpPr>
          <p:cNvPr id="423" name="Google Shape;423;p22"/>
          <p:cNvSpPr txBox="1"/>
          <p:nvPr/>
        </p:nvSpPr>
        <p:spPr>
          <a:xfrm>
            <a:off x="639305" y="4998203"/>
            <a:ext cx="72325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Assembly produced for void </a:t>
            </a:r>
            <a:r>
              <a:rPr lang="en-US" sz="1400">
                <a:solidFill>
                  <a:schemeClr val="accent2"/>
                </a:solidFill>
                <a:latin typeface="Arial"/>
                <a:ea typeface="Arial"/>
                <a:cs typeface="Arial"/>
                <a:sym typeface="Arial"/>
              </a:rPr>
              <a:t>__attribute__((naked)) _start()</a:t>
            </a:r>
            <a:endParaRPr/>
          </a:p>
        </p:txBody>
      </p:sp>
      <p:pic>
        <p:nvPicPr>
          <p:cNvPr descr="A black rectangle with white text&#10;&#10;Description automatically generated" id="424" name="Google Shape;424;p22"/>
          <p:cNvPicPr preferRelativeResize="0"/>
          <p:nvPr/>
        </p:nvPicPr>
        <p:blipFill rotWithShape="1">
          <a:blip r:embed="rId5">
            <a:alphaModFix/>
          </a:blip>
          <a:srcRect b="0" l="0" r="0" t="0"/>
          <a:stretch/>
        </p:blipFill>
        <p:spPr>
          <a:xfrm>
            <a:off x="488197" y="1750078"/>
            <a:ext cx="7612250" cy="1149335"/>
          </a:xfrm>
          <a:prstGeom prst="rect">
            <a:avLst/>
          </a:prstGeom>
          <a:noFill/>
          <a:ln>
            <a:noFill/>
          </a:ln>
        </p:spPr>
      </p:pic>
      <p:sp>
        <p:nvSpPr>
          <p:cNvPr id="425" name="Google Shape;425;p22"/>
          <p:cNvSpPr txBox="1"/>
          <p:nvPr/>
        </p:nvSpPr>
        <p:spPr>
          <a:xfrm>
            <a:off x="490780" y="2970508"/>
            <a:ext cx="76070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First function to be executed in payload.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type="title"/>
          </p:nvPr>
        </p:nvSpPr>
        <p:spPr>
          <a:xfrm>
            <a:off x="1354487" y="522515"/>
            <a:ext cx="9594409" cy="53781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Font typeface="Arial"/>
              <a:buNone/>
            </a:pPr>
            <a:r>
              <a:rPr lang="en-US" sz="2000"/>
              <a:t>DOZER PAYLOAD DEVELOPMENT – ENDING PAYLOAD EXECUTION</a:t>
            </a:r>
            <a:endParaRPr/>
          </a:p>
        </p:txBody>
      </p:sp>
      <p:sp>
        <p:nvSpPr>
          <p:cNvPr id="431" name="Google Shape;4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32" name="Google Shape;4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ack rectangle with white text&#10;&#10;Description automatically generated" id="433" name="Google Shape;433;p23"/>
          <p:cNvPicPr preferRelativeResize="0"/>
          <p:nvPr/>
        </p:nvPicPr>
        <p:blipFill rotWithShape="1">
          <a:blip r:embed="rId3">
            <a:alphaModFix/>
          </a:blip>
          <a:srcRect b="0" l="0" r="0" t="0"/>
          <a:stretch/>
        </p:blipFill>
        <p:spPr>
          <a:xfrm>
            <a:off x="2141350" y="1041116"/>
            <a:ext cx="7612250" cy="1149335"/>
          </a:xfrm>
          <a:prstGeom prst="rect">
            <a:avLst/>
          </a:prstGeom>
          <a:noFill/>
          <a:ln>
            <a:noFill/>
          </a:ln>
        </p:spPr>
      </p:pic>
      <p:sp>
        <p:nvSpPr>
          <p:cNvPr id="434" name="Google Shape;434;p23"/>
          <p:cNvSpPr/>
          <p:nvPr/>
        </p:nvSpPr>
        <p:spPr>
          <a:xfrm>
            <a:off x="2504606" y="1954966"/>
            <a:ext cx="2329721" cy="181131"/>
          </a:xfrm>
          <a:prstGeom prst="rect">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35" name="Google Shape;435;p23"/>
          <p:cNvPicPr preferRelativeResize="0"/>
          <p:nvPr/>
        </p:nvPicPr>
        <p:blipFill rotWithShape="1">
          <a:blip r:embed="rId4">
            <a:alphaModFix/>
          </a:blip>
          <a:srcRect b="0" l="0" r="0" t="0"/>
          <a:stretch/>
        </p:blipFill>
        <p:spPr>
          <a:xfrm>
            <a:off x="2141350" y="2290954"/>
            <a:ext cx="7612251" cy="231566"/>
          </a:xfrm>
          <a:prstGeom prst="rect">
            <a:avLst/>
          </a:prstGeom>
          <a:noFill/>
          <a:ln>
            <a:noFill/>
          </a:ln>
        </p:spPr>
      </p:pic>
      <p:sp>
        <p:nvSpPr>
          <p:cNvPr id="436" name="Google Shape;436;p23"/>
          <p:cNvSpPr txBox="1"/>
          <p:nvPr/>
        </p:nvSpPr>
        <p:spPr>
          <a:xfrm>
            <a:off x="2161082" y="2979294"/>
            <a:ext cx="75950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Outside of d0zer instrumentation, the payload would crash with SIGILL (Illegal Instruction).</a:t>
            </a:r>
            <a:endParaRPr/>
          </a:p>
        </p:txBody>
      </p:sp>
      <p:pic>
        <p:nvPicPr>
          <p:cNvPr descr="A screenshot of a computer program&#10;&#10;Description automatically generated" id="437" name="Google Shape;437;p23"/>
          <p:cNvPicPr preferRelativeResize="0"/>
          <p:nvPr/>
        </p:nvPicPr>
        <p:blipFill rotWithShape="1">
          <a:blip r:embed="rId5">
            <a:alphaModFix/>
          </a:blip>
          <a:srcRect b="0" l="0" r="0" t="0"/>
          <a:stretch/>
        </p:blipFill>
        <p:spPr>
          <a:xfrm>
            <a:off x="7585023" y="3323602"/>
            <a:ext cx="2193561" cy="2827828"/>
          </a:xfrm>
          <a:prstGeom prst="rect">
            <a:avLst/>
          </a:prstGeom>
          <a:noFill/>
          <a:ln>
            <a:noFill/>
          </a:ln>
        </p:spPr>
      </p:pic>
      <p:sp>
        <p:nvSpPr>
          <p:cNvPr id="438" name="Google Shape;438;p23"/>
          <p:cNvSpPr/>
          <p:nvPr/>
        </p:nvSpPr>
        <p:spPr>
          <a:xfrm>
            <a:off x="7620000" y="3491459"/>
            <a:ext cx="1598950" cy="2017426"/>
          </a:xfrm>
          <a:prstGeom prst="rect">
            <a:avLst/>
          </a:prstGeom>
          <a:noFill/>
          <a:ln cap="flat" cmpd="sng" w="2857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39" name="Google Shape;439;p23"/>
          <p:cNvCxnSpPr/>
          <p:nvPr/>
        </p:nvCxnSpPr>
        <p:spPr>
          <a:xfrm>
            <a:off x="6044003" y="3520658"/>
            <a:ext cx="783237" cy="2499"/>
          </a:xfrm>
          <a:prstGeom prst="straightConnector1">
            <a:avLst/>
          </a:prstGeom>
          <a:noFill/>
          <a:ln cap="flat" cmpd="sng" w="57150">
            <a:solidFill>
              <a:schemeClr val="accent5"/>
            </a:solidFill>
            <a:prstDash val="solid"/>
            <a:miter lim="800000"/>
            <a:headEnd len="sm" w="sm" type="none"/>
            <a:tailEnd len="sm" w="sm" type="none"/>
          </a:ln>
        </p:spPr>
      </p:cxnSp>
      <p:sp>
        <p:nvSpPr>
          <p:cNvPr id="440" name="Google Shape;440;p23"/>
          <p:cNvSpPr txBox="1"/>
          <p:nvPr/>
        </p:nvSpPr>
        <p:spPr>
          <a:xfrm>
            <a:off x="4041099" y="3397770"/>
            <a:ext cx="20549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d0zer stack restoration stub</a:t>
            </a:r>
            <a:endParaRPr/>
          </a:p>
        </p:txBody>
      </p:sp>
      <p:sp>
        <p:nvSpPr>
          <p:cNvPr id="441" name="Google Shape;441;p23"/>
          <p:cNvSpPr/>
          <p:nvPr/>
        </p:nvSpPr>
        <p:spPr>
          <a:xfrm>
            <a:off x="7620000" y="5508886"/>
            <a:ext cx="2079884" cy="624589"/>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42" name="Google Shape;442;p23"/>
          <p:cNvCxnSpPr/>
          <p:nvPr/>
        </p:nvCxnSpPr>
        <p:spPr>
          <a:xfrm flipH="1" rot="10800000">
            <a:off x="6061178" y="3634022"/>
            <a:ext cx="776992" cy="9992"/>
          </a:xfrm>
          <a:prstGeom prst="straightConnector1">
            <a:avLst/>
          </a:prstGeom>
          <a:noFill/>
          <a:ln cap="flat" cmpd="sng" w="57150">
            <a:solidFill>
              <a:schemeClr val="accent2"/>
            </a:solidFill>
            <a:prstDash val="solid"/>
            <a:miter lim="800000"/>
            <a:headEnd len="sm" w="sm" type="none"/>
            <a:tailEnd len="sm" w="sm" type="none"/>
          </a:ln>
        </p:spPr>
      </p:cxnSp>
      <p:sp>
        <p:nvSpPr>
          <p:cNvPr id="443" name="Google Shape;443;p23"/>
          <p:cNvSpPr txBox="1"/>
          <p:nvPr/>
        </p:nvSpPr>
        <p:spPr>
          <a:xfrm>
            <a:off x="3778772" y="3572656"/>
            <a:ext cx="219855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 Return execution to native code</a:t>
            </a:r>
            <a:endParaRPr/>
          </a:p>
        </p:txBody>
      </p:sp>
      <p:sp>
        <p:nvSpPr>
          <p:cNvPr id="444" name="Google Shape;444;p23"/>
          <p:cNvSpPr/>
          <p:nvPr/>
        </p:nvSpPr>
        <p:spPr>
          <a:xfrm>
            <a:off x="4309671" y="4378376"/>
            <a:ext cx="2560820" cy="412229"/>
          </a:xfrm>
          <a:prstGeom prst="rightArrow">
            <a:avLst>
              <a:gd fmla="val 50000" name="adj1"/>
              <a:gd fmla="val 50000" name="adj2"/>
            </a:avLst>
          </a:prstGeom>
          <a:solidFill>
            <a:schemeClr val="accent1"/>
          </a:solidFill>
          <a:ln cap="flat" cmpd="sng" w="12700">
            <a:solidFill>
              <a:srgbClr val="6261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23"/>
          <p:cNvSpPr txBox="1"/>
          <p:nvPr/>
        </p:nvSpPr>
        <p:spPr>
          <a:xfrm>
            <a:off x="1886261" y="4428344"/>
            <a:ext cx="23609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d0zer instrumented payload</a:t>
            </a:r>
            <a:endParaRPr/>
          </a:p>
        </p:txBody>
      </p:sp>
      <p:pic>
        <p:nvPicPr>
          <p:cNvPr descr="A black screen with white dots&#10;&#10;Description automatically generated" id="446" name="Google Shape;446;p23"/>
          <p:cNvPicPr preferRelativeResize="0"/>
          <p:nvPr/>
        </p:nvPicPr>
        <p:blipFill rotWithShape="1">
          <a:blip r:embed="rId6">
            <a:alphaModFix/>
          </a:blip>
          <a:srcRect b="0" l="0" r="0" t="0"/>
          <a:stretch/>
        </p:blipFill>
        <p:spPr>
          <a:xfrm>
            <a:off x="2163581" y="2607571"/>
            <a:ext cx="7590019" cy="3686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4"/>
          <p:cNvSpPr txBox="1"/>
          <p:nvPr>
            <p:ph type="title"/>
          </p:nvPr>
        </p:nvSpPr>
        <p:spPr>
          <a:xfrm>
            <a:off x="2036654" y="2660464"/>
            <a:ext cx="10368258" cy="9374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          </a:t>
            </a:r>
            <a:r>
              <a:rPr lang="en-US" sz="2000"/>
              <a:t>          DEMO 1 – D0ZER WITH WEBSHELL PERSISTENCE PAYLOAD</a:t>
            </a:r>
            <a:endParaRPr/>
          </a:p>
        </p:txBody>
      </p:sp>
      <p:sp>
        <p:nvSpPr>
          <p:cNvPr id="452" name="Google Shape;4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53" name="Google Shape;4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5"/>
          <p:cNvSpPr txBox="1"/>
          <p:nvPr>
            <p:ph type="ctrTitle"/>
          </p:nvPr>
        </p:nvSpPr>
        <p:spPr>
          <a:xfrm>
            <a:off x="1375347" y="220530"/>
            <a:ext cx="11050061" cy="66107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rPr lang="en-US" sz="2800"/>
              <a:t>HEURISTIC BASED DETECTION OF INFECTED ELF BINARIES</a:t>
            </a:r>
            <a:endParaRPr/>
          </a:p>
        </p:txBody>
      </p:sp>
      <p:sp>
        <p:nvSpPr>
          <p:cNvPr id="459" name="Google Shape;459;p25"/>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60" name="Google Shape;460;p25"/>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1" name="Google Shape;461;p25"/>
          <p:cNvSpPr txBox="1"/>
          <p:nvPr/>
        </p:nvSpPr>
        <p:spPr>
          <a:xfrm>
            <a:off x="3610130" y="1167983"/>
            <a:ext cx="7932294"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Definition of heuristics courtesy of Wikipedia.</a:t>
            </a:r>
            <a:endParaRPr/>
          </a:p>
        </p:txBody>
      </p:sp>
      <p:pic>
        <p:nvPicPr>
          <p:cNvPr descr="A close up of black text&#10;&#10;Description automatically generated" id="462" name="Google Shape;462;p25"/>
          <p:cNvPicPr preferRelativeResize="0"/>
          <p:nvPr/>
        </p:nvPicPr>
        <p:blipFill rotWithShape="1">
          <a:blip r:embed="rId3">
            <a:alphaModFix/>
          </a:blip>
          <a:srcRect b="0" l="0" r="0" t="0"/>
          <a:stretch/>
        </p:blipFill>
        <p:spPr>
          <a:xfrm>
            <a:off x="4012367" y="1566479"/>
            <a:ext cx="7333937" cy="801961"/>
          </a:xfrm>
          <a:prstGeom prst="rect">
            <a:avLst/>
          </a:prstGeom>
          <a:noFill/>
          <a:ln>
            <a:noFill/>
          </a:ln>
        </p:spPr>
      </p:pic>
      <p:sp>
        <p:nvSpPr>
          <p:cNvPr id="463" name="Google Shape;463;p25"/>
          <p:cNvSpPr txBox="1"/>
          <p:nvPr/>
        </p:nvSpPr>
        <p:spPr>
          <a:xfrm>
            <a:off x="3610131" y="2579558"/>
            <a:ext cx="7983511"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Heuristics (context of ELF binary infection) - A set of rules that describes common characteristics of infected ELF binaries, in terms of the ELF structure and META data, that we can apply to ELF binaries to determine if it is infected or worth an analyst attention.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Provides a line of defense when signature based (often sample specific) detections fail or are absent.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Heuristics discussed are in no way exhaustive. </a:t>
            </a:r>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6"/>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HEURISTIC DETECTION OF EMBEDDED PAYLOADS</a:t>
            </a:r>
            <a:endParaRPr/>
          </a:p>
        </p:txBody>
      </p:sp>
      <p:sp>
        <p:nvSpPr>
          <p:cNvPr id="469" name="Google Shape;46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70" name="Google Shape;4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1" name="Google Shape;471;p26"/>
          <p:cNvSpPr txBox="1"/>
          <p:nvPr/>
        </p:nvSpPr>
        <p:spPr>
          <a:xfrm>
            <a:off x="926592" y="1688592"/>
            <a:ext cx="10521696"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Here an embedded payload is defined as data or code appended to the end of the binary, after the section header table (often for malicious intent).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ELF binaries can function just fine when data doesn't overwrite or alter position of critical structures, code or meta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size of an ELF binary pre-infection can be calculated from the ELF Header through three fields, </a:t>
            </a:r>
            <a:r>
              <a:rPr lang="en-US" sz="1800">
                <a:solidFill>
                  <a:srgbClr val="FF0000"/>
                </a:solidFill>
                <a:latin typeface="Arial"/>
                <a:ea typeface="Arial"/>
                <a:cs typeface="Arial"/>
                <a:sym typeface="Arial"/>
              </a:rPr>
              <a:t>e_shoff</a:t>
            </a:r>
            <a:r>
              <a:rPr lang="en-US" sz="1800">
                <a:solidFill>
                  <a:schemeClr val="dk1"/>
                </a:solidFill>
                <a:latin typeface="Arial"/>
                <a:ea typeface="Arial"/>
                <a:cs typeface="Arial"/>
                <a:sym typeface="Arial"/>
              </a:rPr>
              <a:t>, </a:t>
            </a:r>
            <a:r>
              <a:rPr lang="en-US" sz="1800">
                <a:solidFill>
                  <a:srgbClr val="FF0000"/>
                </a:solidFill>
                <a:latin typeface="Arial"/>
                <a:ea typeface="Arial"/>
                <a:cs typeface="Arial"/>
                <a:sym typeface="Arial"/>
              </a:rPr>
              <a:t>e_shnum</a:t>
            </a:r>
            <a:r>
              <a:rPr lang="en-US" sz="1800">
                <a:solidFill>
                  <a:schemeClr val="dk1"/>
                </a:solidFill>
                <a:latin typeface="Arial"/>
                <a:ea typeface="Arial"/>
                <a:cs typeface="Arial"/>
                <a:sym typeface="Arial"/>
              </a:rPr>
              <a:t> and </a:t>
            </a:r>
            <a:r>
              <a:rPr lang="en-US" sz="1800">
                <a:solidFill>
                  <a:srgbClr val="FF0000"/>
                </a:solidFill>
                <a:latin typeface="Arial"/>
                <a:ea typeface="Arial"/>
                <a:cs typeface="Arial"/>
                <a:sym typeface="Arial"/>
              </a:rPr>
              <a:t>e_shentsize</a:t>
            </a:r>
            <a:r>
              <a:rPr lang="en-US" sz="1800">
                <a:solidFill>
                  <a:schemeClr val="dk1"/>
                </a:solidFill>
                <a:latin typeface="Arial"/>
                <a:ea typeface="Arial"/>
                <a:cs typeface="Arial"/>
                <a:sym typeface="Arial"/>
              </a:rPr>
              <a: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can use an equation for a binary that has a section header table at the end of the file: </a:t>
            </a:r>
            <a:r>
              <a:rPr lang="en-US" sz="1800">
                <a:solidFill>
                  <a:srgbClr val="000000"/>
                </a:solidFill>
                <a:latin typeface="Arial"/>
                <a:ea typeface="Arial"/>
                <a:cs typeface="Arial"/>
                <a:sym typeface="Arial"/>
              </a:rPr>
              <a:t>                      </a:t>
            </a:r>
            <a:r>
              <a:rPr lang="en-US" sz="1800">
                <a:solidFill>
                  <a:srgbClr val="FF0000"/>
                </a:solidFill>
                <a:latin typeface="Arial"/>
                <a:ea typeface="Arial"/>
                <a:cs typeface="Arial"/>
                <a:sym typeface="Arial"/>
              </a:rPr>
              <a:t>FileSize = e_shoff + (e_shnum * e_shentsize)</a:t>
            </a:r>
            <a:endParaRPr sz="18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Binaries produced by Go compiler-linker have their section header table in the "middle", this equation won't work.</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rgbClr val="FF0000"/>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7"/>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 HEURISTIC DETECTION OF EMBEDDED PAYLOADS -           UNINFECTED BINARY GCC-GNU LINKER</a:t>
            </a:r>
            <a:endParaRPr/>
          </a:p>
        </p:txBody>
      </p:sp>
      <p:sp>
        <p:nvSpPr>
          <p:cNvPr id="477" name="Google Shape;47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78" name="Google Shape;47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program&#10;&#10;Description automatically generated" id="479" name="Google Shape;479;p27"/>
          <p:cNvPicPr preferRelativeResize="0"/>
          <p:nvPr/>
        </p:nvPicPr>
        <p:blipFill rotWithShape="1">
          <a:blip r:embed="rId3">
            <a:alphaModFix/>
          </a:blip>
          <a:srcRect b="0" l="0" r="0" t="0"/>
          <a:stretch/>
        </p:blipFill>
        <p:spPr>
          <a:xfrm>
            <a:off x="1269571" y="1396781"/>
            <a:ext cx="6960029" cy="2947269"/>
          </a:xfrm>
          <a:prstGeom prst="rect">
            <a:avLst/>
          </a:prstGeom>
          <a:noFill/>
          <a:ln>
            <a:noFill/>
          </a:ln>
        </p:spPr>
      </p:pic>
      <p:sp>
        <p:nvSpPr>
          <p:cNvPr id="480" name="Google Shape;480;p27"/>
          <p:cNvSpPr/>
          <p:nvPr/>
        </p:nvSpPr>
        <p:spPr>
          <a:xfrm>
            <a:off x="1388389" y="3093203"/>
            <a:ext cx="3635644" cy="122694"/>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1" name="Google Shape;481;p27"/>
          <p:cNvSpPr txBox="1"/>
          <p:nvPr/>
        </p:nvSpPr>
        <p:spPr>
          <a:xfrm>
            <a:off x="5024034" y="3028627"/>
            <a:ext cx="130444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C00000"/>
                </a:solidFill>
                <a:latin typeface="Arial"/>
                <a:ea typeface="Arial"/>
                <a:cs typeface="Arial"/>
                <a:sym typeface="Arial"/>
              </a:rPr>
              <a:t> e_shoff</a:t>
            </a:r>
            <a:endParaRPr/>
          </a:p>
        </p:txBody>
      </p:sp>
      <p:sp>
        <p:nvSpPr>
          <p:cNvPr id="482" name="Google Shape;482;p27"/>
          <p:cNvSpPr/>
          <p:nvPr/>
        </p:nvSpPr>
        <p:spPr>
          <a:xfrm>
            <a:off x="1388390" y="3861661"/>
            <a:ext cx="3642100" cy="15498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3" name="Google Shape;483;p27"/>
          <p:cNvSpPr/>
          <p:nvPr/>
        </p:nvSpPr>
        <p:spPr>
          <a:xfrm>
            <a:off x="1388389" y="3751881"/>
            <a:ext cx="3642101" cy="109779"/>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4" name="Google Shape;484;p27"/>
          <p:cNvSpPr txBox="1"/>
          <p:nvPr/>
        </p:nvSpPr>
        <p:spPr>
          <a:xfrm>
            <a:off x="5024035" y="3680847"/>
            <a:ext cx="90277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C00000"/>
                </a:solidFill>
                <a:latin typeface="Arial"/>
                <a:ea typeface="Arial"/>
                <a:cs typeface="Arial"/>
                <a:sym typeface="Arial"/>
              </a:rPr>
              <a:t>e_shentsize</a:t>
            </a:r>
            <a:endParaRPr sz="1050">
              <a:solidFill>
                <a:srgbClr val="C00000"/>
              </a:solidFill>
              <a:latin typeface="Arial"/>
              <a:ea typeface="Arial"/>
              <a:cs typeface="Arial"/>
              <a:sym typeface="Arial"/>
            </a:endParaRPr>
          </a:p>
        </p:txBody>
      </p:sp>
      <p:sp>
        <p:nvSpPr>
          <p:cNvPr id="485" name="Google Shape;485;p27"/>
          <p:cNvSpPr txBox="1"/>
          <p:nvPr/>
        </p:nvSpPr>
        <p:spPr>
          <a:xfrm>
            <a:off x="5030491" y="3861660"/>
            <a:ext cx="76845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C00000"/>
                </a:solidFill>
                <a:latin typeface="Arial"/>
                <a:ea typeface="Arial"/>
                <a:cs typeface="Arial"/>
                <a:sym typeface="Arial"/>
              </a:rPr>
              <a:t>e_shnum</a:t>
            </a:r>
            <a:endParaRPr sz="1050">
              <a:solidFill>
                <a:srgbClr val="C00000"/>
              </a:solidFill>
              <a:latin typeface="Arial"/>
              <a:ea typeface="Arial"/>
              <a:cs typeface="Arial"/>
              <a:sym typeface="Arial"/>
            </a:endParaRPr>
          </a:p>
        </p:txBody>
      </p:sp>
      <p:pic>
        <p:nvPicPr>
          <p:cNvPr descr="A black screen with white text&#10;&#10;Description automatically generated" id="486" name="Google Shape;486;p27"/>
          <p:cNvPicPr preferRelativeResize="0"/>
          <p:nvPr/>
        </p:nvPicPr>
        <p:blipFill rotWithShape="1">
          <a:blip r:embed="rId4">
            <a:alphaModFix/>
          </a:blip>
          <a:srcRect b="0" l="0" r="0" t="0"/>
          <a:stretch/>
        </p:blipFill>
        <p:spPr>
          <a:xfrm>
            <a:off x="1269570" y="4558934"/>
            <a:ext cx="6960029" cy="1149759"/>
          </a:xfrm>
          <a:prstGeom prst="rect">
            <a:avLst/>
          </a:prstGeom>
          <a:noFill/>
          <a:ln cap="flat" cmpd="sng" w="9525">
            <a:solidFill>
              <a:srgbClr val="C00000"/>
            </a:solidFill>
            <a:prstDash val="solid"/>
            <a:round/>
            <a:headEnd len="sm" w="sm" type="none"/>
            <a:tailEnd len="sm" w="sm" type="none"/>
          </a:ln>
        </p:spPr>
      </p:pic>
      <p:sp>
        <p:nvSpPr>
          <p:cNvPr id="487" name="Google Shape;487;p27"/>
          <p:cNvSpPr/>
          <p:nvPr/>
        </p:nvSpPr>
        <p:spPr>
          <a:xfrm>
            <a:off x="1297983" y="4798016"/>
            <a:ext cx="1168830" cy="206644"/>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8" name="Google Shape;488;p27"/>
          <p:cNvSpPr/>
          <p:nvPr/>
        </p:nvSpPr>
        <p:spPr>
          <a:xfrm>
            <a:off x="4901338" y="4578457"/>
            <a:ext cx="2389322" cy="206644"/>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9" name="Google Shape;489;p27"/>
          <p:cNvSpPr/>
          <p:nvPr/>
        </p:nvSpPr>
        <p:spPr>
          <a:xfrm>
            <a:off x="3680847" y="5217763"/>
            <a:ext cx="742627" cy="193728"/>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8"/>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HEURISTIC DETECTION OF EMBEDDED PAYLOADS – INFECTED GCC &amp; GNU LINKER PRODUCED ELF BINARY </a:t>
            </a:r>
            <a:endParaRPr/>
          </a:p>
        </p:txBody>
      </p:sp>
      <p:sp>
        <p:nvSpPr>
          <p:cNvPr id="495" name="Google Shape;49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496" name="Google Shape;49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computer screen with white text&#10;&#10;Description automatically generated" id="497" name="Google Shape;497;p28"/>
          <p:cNvPicPr preferRelativeResize="0"/>
          <p:nvPr/>
        </p:nvPicPr>
        <p:blipFill rotWithShape="1">
          <a:blip r:embed="rId3">
            <a:alphaModFix/>
          </a:blip>
          <a:srcRect b="0" l="0" r="0" t="0"/>
          <a:stretch/>
        </p:blipFill>
        <p:spPr>
          <a:xfrm>
            <a:off x="1272639" y="1456306"/>
            <a:ext cx="5904684" cy="4114131"/>
          </a:xfrm>
          <a:prstGeom prst="rect">
            <a:avLst/>
          </a:prstGeom>
          <a:noFill/>
          <a:ln cap="flat" cmpd="sng" w="9525">
            <a:solidFill>
              <a:srgbClr val="C00000"/>
            </a:solidFill>
            <a:prstDash val="solid"/>
            <a:round/>
            <a:headEnd len="sm" w="sm" type="none"/>
            <a:tailEnd len="sm" w="sm" type="none"/>
          </a:ln>
        </p:spPr>
      </p:pic>
      <p:sp>
        <p:nvSpPr>
          <p:cNvPr id="498" name="Google Shape;498;p28"/>
          <p:cNvSpPr/>
          <p:nvPr/>
        </p:nvSpPr>
        <p:spPr>
          <a:xfrm>
            <a:off x="1272152" y="3429000"/>
            <a:ext cx="4371813" cy="148524"/>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9" name="Google Shape;499;p28"/>
          <p:cNvSpPr/>
          <p:nvPr/>
        </p:nvSpPr>
        <p:spPr>
          <a:xfrm>
            <a:off x="1278610" y="4197457"/>
            <a:ext cx="4384728" cy="13561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0" name="Google Shape;500;p28"/>
          <p:cNvSpPr/>
          <p:nvPr/>
        </p:nvSpPr>
        <p:spPr>
          <a:xfrm>
            <a:off x="1285068" y="4345982"/>
            <a:ext cx="4384728" cy="15498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1" name="Google Shape;501;p28"/>
          <p:cNvSpPr/>
          <p:nvPr/>
        </p:nvSpPr>
        <p:spPr>
          <a:xfrm>
            <a:off x="3822915" y="4772186"/>
            <a:ext cx="1995406" cy="18727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2" name="Google Shape;502;p28"/>
          <p:cNvSpPr/>
          <p:nvPr/>
        </p:nvSpPr>
        <p:spPr>
          <a:xfrm>
            <a:off x="1278609" y="4940084"/>
            <a:ext cx="703881" cy="15498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3" name="Google Shape;503;p28"/>
          <p:cNvSpPr/>
          <p:nvPr/>
        </p:nvSpPr>
        <p:spPr>
          <a:xfrm>
            <a:off x="3022169" y="5224220"/>
            <a:ext cx="510152" cy="148525"/>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4" name="Google Shape;504;p28"/>
          <p:cNvSpPr txBox="1"/>
          <p:nvPr/>
        </p:nvSpPr>
        <p:spPr>
          <a:xfrm>
            <a:off x="7419813" y="1523999"/>
            <a:ext cx="47915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9"/>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HEURISTIC DETECTION OF ENTRY POINT MODIFICATION</a:t>
            </a:r>
            <a:endParaRPr/>
          </a:p>
        </p:txBody>
      </p:sp>
      <p:sp>
        <p:nvSpPr>
          <p:cNvPr id="510" name="Google Shape;51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511" name="Google Shape;51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29"/>
          <p:cNvSpPr txBox="1"/>
          <p:nvPr/>
        </p:nvSpPr>
        <p:spPr>
          <a:xfrm>
            <a:off x="1356101" y="1750016"/>
            <a:ext cx="9518543"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Most binaries that are not infected have entry-points that are the start of the </a:t>
            </a:r>
            <a:r>
              <a:rPr lang="en-US" sz="1800">
                <a:solidFill>
                  <a:srgbClr val="FF0000"/>
                </a:solidFill>
                <a:latin typeface="Arial"/>
                <a:ea typeface="Arial"/>
                <a:cs typeface="Arial"/>
                <a:sym typeface="Arial"/>
              </a:rPr>
              <a:t>.text</a:t>
            </a:r>
            <a:r>
              <a:rPr lang="en-US" sz="1800">
                <a:solidFill>
                  <a:schemeClr val="dk1"/>
                </a:solidFill>
                <a:latin typeface="Arial"/>
                <a:ea typeface="Arial"/>
                <a:cs typeface="Arial"/>
                <a:sym typeface="Arial"/>
              </a:rPr>
              <a:t> section.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computer screen shot of a black screen&#10;&#10;Description automatically generated" id="513" name="Google Shape;513;p29"/>
          <p:cNvPicPr preferRelativeResize="0"/>
          <p:nvPr/>
        </p:nvPicPr>
        <p:blipFill rotWithShape="1">
          <a:blip r:embed="rId3">
            <a:alphaModFix/>
          </a:blip>
          <a:srcRect b="0" l="0" r="0" t="0"/>
          <a:stretch/>
        </p:blipFill>
        <p:spPr>
          <a:xfrm>
            <a:off x="836908" y="2561566"/>
            <a:ext cx="5035657" cy="2270850"/>
          </a:xfrm>
          <a:prstGeom prst="rect">
            <a:avLst/>
          </a:prstGeom>
          <a:noFill/>
          <a:ln cap="flat" cmpd="sng" w="9525">
            <a:solidFill>
              <a:srgbClr val="C00000"/>
            </a:solidFill>
            <a:prstDash val="solid"/>
            <a:round/>
            <a:headEnd len="sm" w="sm" type="none"/>
            <a:tailEnd len="sm" w="sm" type="none"/>
          </a:ln>
        </p:spPr>
      </p:pic>
      <p:pic>
        <p:nvPicPr>
          <p:cNvPr id="514" name="Google Shape;514;p29"/>
          <p:cNvPicPr preferRelativeResize="0"/>
          <p:nvPr/>
        </p:nvPicPr>
        <p:blipFill rotWithShape="1">
          <a:blip r:embed="rId4">
            <a:alphaModFix/>
          </a:blip>
          <a:srcRect b="0" l="0" r="0" t="0"/>
          <a:stretch/>
        </p:blipFill>
        <p:spPr>
          <a:xfrm>
            <a:off x="6009468" y="2562400"/>
            <a:ext cx="4751522" cy="338352"/>
          </a:xfrm>
          <a:prstGeom prst="rect">
            <a:avLst/>
          </a:prstGeom>
          <a:noFill/>
          <a:ln>
            <a:noFill/>
          </a:ln>
        </p:spPr>
      </p:pic>
      <p:pic>
        <p:nvPicPr>
          <p:cNvPr descr="A computer screen with white text&#10;&#10;Description automatically generated" id="515" name="Google Shape;515;p29"/>
          <p:cNvPicPr preferRelativeResize="0"/>
          <p:nvPr/>
        </p:nvPicPr>
        <p:blipFill rotWithShape="1">
          <a:blip r:embed="rId5">
            <a:alphaModFix/>
          </a:blip>
          <a:srcRect b="0" l="0" r="0" t="0"/>
          <a:stretch/>
        </p:blipFill>
        <p:spPr>
          <a:xfrm>
            <a:off x="6009468" y="3247845"/>
            <a:ext cx="4751522" cy="536664"/>
          </a:xfrm>
          <a:prstGeom prst="rect">
            <a:avLst/>
          </a:prstGeom>
          <a:noFill/>
          <a:ln>
            <a:noFill/>
          </a:ln>
        </p:spPr>
      </p:pic>
      <p:sp>
        <p:nvSpPr>
          <p:cNvPr id="516" name="Google Shape;516;p29"/>
          <p:cNvSpPr txBox="1"/>
          <p:nvPr/>
        </p:nvSpPr>
        <p:spPr>
          <a:xfrm>
            <a:off x="6050796" y="4113508"/>
            <a:ext cx="4823847"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Entry point of </a:t>
            </a:r>
            <a:r>
              <a:rPr lang="en-US" sz="1800">
                <a:solidFill>
                  <a:srgbClr val="FF0000"/>
                </a:solidFill>
                <a:latin typeface="Arial"/>
                <a:ea typeface="Arial"/>
                <a:cs typeface="Arial"/>
                <a:sym typeface="Arial"/>
              </a:rPr>
              <a:t>0x173d1</a:t>
            </a:r>
            <a:r>
              <a:rPr lang="en-US" sz="1800">
                <a:solidFill>
                  <a:schemeClr val="dk1"/>
                </a:solidFill>
                <a:latin typeface="Arial"/>
                <a:ea typeface="Arial"/>
                <a:cs typeface="Arial"/>
                <a:sym typeface="Arial"/>
              </a:rPr>
              <a:t>. </a:t>
            </a:r>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 </a:t>
            </a:r>
            <a:r>
              <a:rPr lang="en-US" sz="1800">
                <a:solidFill>
                  <a:srgbClr val="C00000"/>
                </a:solidFill>
                <a:latin typeface="Arial"/>
                <a:ea typeface="Arial"/>
                <a:cs typeface="Arial"/>
                <a:sym typeface="Arial"/>
              </a:rPr>
              <a:t>.text</a:t>
            </a:r>
            <a:r>
              <a:rPr lang="en-US" sz="1800">
                <a:solidFill>
                  <a:schemeClr val="dk1"/>
                </a:solidFill>
                <a:latin typeface="Arial"/>
                <a:ea typeface="Arial"/>
                <a:cs typeface="Arial"/>
                <a:sym typeface="Arial"/>
              </a:rPr>
              <a:t> section starts at </a:t>
            </a:r>
            <a:r>
              <a:rPr lang="en-US" sz="1800">
                <a:solidFill>
                  <a:srgbClr val="C00000"/>
                </a:solidFill>
                <a:latin typeface="Arial"/>
                <a:ea typeface="Arial"/>
                <a:cs typeface="Arial"/>
                <a:sym typeface="Arial"/>
              </a:rPr>
              <a:t>0x4040 </a:t>
            </a:r>
            <a:r>
              <a:rPr lang="en-US" sz="1800">
                <a:solidFill>
                  <a:schemeClr val="dk1"/>
                </a:solidFill>
                <a:latin typeface="Arial"/>
                <a:ea typeface="Arial"/>
                <a:cs typeface="Arial"/>
                <a:sym typeface="Arial"/>
              </a:rPr>
              <a:t>and ends at </a:t>
            </a:r>
            <a:r>
              <a:rPr lang="en-US" sz="1800">
                <a:solidFill>
                  <a:srgbClr val="FF0000"/>
                </a:solidFill>
                <a:latin typeface="Arial"/>
                <a:ea typeface="Arial"/>
                <a:cs typeface="Arial"/>
                <a:sym typeface="Arial"/>
              </a:rPr>
              <a:t>0x173c2</a:t>
            </a:r>
            <a:r>
              <a:rPr lang="en-US" sz="18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Entry point is not in the range of the .text section, this binary more than likely had its entry point modified.</a:t>
            </a:r>
            <a:endParaRPr/>
          </a:p>
        </p:txBody>
      </p:sp>
      <p:sp>
        <p:nvSpPr>
          <p:cNvPr id="517" name="Google Shape;517;p29"/>
          <p:cNvSpPr/>
          <p:nvPr/>
        </p:nvSpPr>
        <p:spPr>
          <a:xfrm>
            <a:off x="2460356" y="3687305"/>
            <a:ext cx="710338" cy="122694"/>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8" name="Google Shape;518;p29"/>
          <p:cNvSpPr/>
          <p:nvPr/>
        </p:nvSpPr>
        <p:spPr>
          <a:xfrm>
            <a:off x="6502830" y="2731575"/>
            <a:ext cx="1078423" cy="148525"/>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9" name="Google Shape;519;p29"/>
          <p:cNvSpPr/>
          <p:nvPr/>
        </p:nvSpPr>
        <p:spPr>
          <a:xfrm>
            <a:off x="8795288" y="2576592"/>
            <a:ext cx="1162372" cy="15498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0" name="Google Shape;520;p29"/>
          <p:cNvSpPr/>
          <p:nvPr/>
        </p:nvSpPr>
        <p:spPr>
          <a:xfrm>
            <a:off x="6012050" y="3564610"/>
            <a:ext cx="1433593" cy="226016"/>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
          <p:cNvSpPr txBox="1"/>
          <p:nvPr>
            <p:ph type="title"/>
          </p:nvPr>
        </p:nvSpPr>
        <p:spPr>
          <a:xfrm>
            <a:off x="1333500" y="291403"/>
            <a:ext cx="2895600" cy="205460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rPr lang="en-US"/>
              <a:t>AGENDA</a:t>
            </a:r>
            <a:endParaRPr/>
          </a:p>
        </p:txBody>
      </p:sp>
      <p:sp>
        <p:nvSpPr>
          <p:cNvPr id="238" name="Google Shape;238;p3"/>
          <p:cNvSpPr txBox="1"/>
          <p:nvPr>
            <p:ph idx="1" type="body"/>
          </p:nvPr>
        </p:nvSpPr>
        <p:spPr>
          <a:xfrm>
            <a:off x="674823" y="2491514"/>
            <a:ext cx="5581972" cy="2519363"/>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chemeClr val="lt1"/>
              </a:buClr>
              <a:buSzPts val="1400"/>
              <a:buFont typeface="Noto Sans Symbols"/>
              <a:buChar char="▪"/>
            </a:pPr>
            <a:r>
              <a:rPr lang="en-US"/>
              <a:t>Background information on ELF infection and ELF format.</a:t>
            </a:r>
            <a:endParaRPr/>
          </a:p>
          <a:p>
            <a:pPr indent="-285750" lvl="0" marL="285750" rtl="0" algn="l">
              <a:lnSpc>
                <a:spcPct val="150000"/>
              </a:lnSpc>
              <a:spcBef>
                <a:spcPts val="1000"/>
              </a:spcBef>
              <a:spcAft>
                <a:spcPts val="0"/>
              </a:spcAft>
              <a:buClr>
                <a:schemeClr val="lt1"/>
              </a:buClr>
              <a:buSzPts val="1400"/>
              <a:buFont typeface="Noto Sans Symbols"/>
              <a:buChar char="▪"/>
            </a:pPr>
            <a:r>
              <a:rPr lang="en-US"/>
              <a:t>Infection algorithms.</a:t>
            </a:r>
            <a:endParaRPr/>
          </a:p>
          <a:p>
            <a:pPr indent="-285750" lvl="0" marL="285750" rtl="0" algn="l">
              <a:lnSpc>
                <a:spcPct val="150000"/>
              </a:lnSpc>
              <a:spcBef>
                <a:spcPts val="1000"/>
              </a:spcBef>
              <a:spcAft>
                <a:spcPts val="0"/>
              </a:spcAft>
              <a:buClr>
                <a:schemeClr val="lt1"/>
              </a:buClr>
              <a:buSzPts val="1400"/>
              <a:buFont typeface="Noto Sans Symbols"/>
              <a:buChar char="▪"/>
            </a:pPr>
            <a:r>
              <a:rPr lang="en-US"/>
              <a:t>Leveraging infection tooling for persistence.</a:t>
            </a:r>
            <a:endParaRPr/>
          </a:p>
          <a:p>
            <a:pPr indent="-285750" lvl="0" marL="285750" rtl="0" algn="l">
              <a:lnSpc>
                <a:spcPct val="150000"/>
              </a:lnSpc>
              <a:spcBef>
                <a:spcPts val="1000"/>
              </a:spcBef>
              <a:spcAft>
                <a:spcPts val="0"/>
              </a:spcAft>
              <a:buClr>
                <a:schemeClr val="lt1"/>
              </a:buClr>
              <a:buSzPts val="1400"/>
              <a:buFont typeface="Noto Sans Symbols"/>
              <a:buChar char="▪"/>
            </a:pPr>
            <a:r>
              <a:rPr lang="en-US"/>
              <a:t>Heuristic detection of infected ELF binaries.</a:t>
            </a:r>
            <a:endParaRPr/>
          </a:p>
          <a:p>
            <a:pPr indent="-285750" lvl="0" marL="285750" rtl="0" algn="l">
              <a:lnSpc>
                <a:spcPct val="150000"/>
              </a:lnSpc>
              <a:spcBef>
                <a:spcPts val="1000"/>
              </a:spcBef>
              <a:spcAft>
                <a:spcPts val="0"/>
              </a:spcAft>
              <a:buClr>
                <a:schemeClr val="lt1"/>
              </a:buClr>
              <a:buSzPts val="1400"/>
              <a:buFont typeface="Noto Sans Symbols"/>
              <a:buChar char="▪"/>
            </a:pPr>
            <a:r>
              <a:rPr lang="en-US"/>
              <a:t>Leveraging tooling for heuristic detection of infected ELF binaries.</a:t>
            </a:r>
            <a:endParaRPr/>
          </a:p>
        </p:txBody>
      </p:sp>
      <p:sp>
        <p:nvSpPr>
          <p:cNvPr id="239" name="Google Shape;239;p3"/>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40" name="Google Shape;240;p3"/>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0"/>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HEURISTIC DETECTION OF PT_NOTE_TO_LOAD</a:t>
            </a:r>
            <a:endParaRPr/>
          </a:p>
        </p:txBody>
      </p:sp>
      <p:sp>
        <p:nvSpPr>
          <p:cNvPr id="526" name="Google Shape;52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527" name="Google Shape;52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30"/>
          <p:cNvSpPr txBox="1"/>
          <p:nvPr/>
        </p:nvSpPr>
        <p:spPr>
          <a:xfrm>
            <a:off x="297050" y="1743559"/>
            <a:ext cx="11546237"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Multiple PT_LOAD segments with Executable permission.</a:t>
            </a:r>
            <a:endParaRPr/>
          </a:p>
        </p:txBody>
      </p:sp>
      <p:pic>
        <p:nvPicPr>
          <p:cNvPr descr="A screenshot of a computer&#10;&#10;Description automatically generated" id="529" name="Google Shape;529;p30"/>
          <p:cNvPicPr preferRelativeResize="0"/>
          <p:nvPr/>
        </p:nvPicPr>
        <p:blipFill rotWithShape="1">
          <a:blip r:embed="rId3">
            <a:alphaModFix/>
          </a:blip>
          <a:srcRect b="0" l="0" r="0" t="0"/>
          <a:stretch/>
        </p:blipFill>
        <p:spPr>
          <a:xfrm>
            <a:off x="3808369" y="2166806"/>
            <a:ext cx="4573249" cy="4159967"/>
          </a:xfrm>
          <a:prstGeom prst="rect">
            <a:avLst/>
          </a:prstGeom>
          <a:noFill/>
          <a:ln>
            <a:noFill/>
          </a:ln>
        </p:spPr>
      </p:pic>
      <p:sp>
        <p:nvSpPr>
          <p:cNvPr id="530" name="Google Shape;530;p30"/>
          <p:cNvSpPr/>
          <p:nvPr/>
        </p:nvSpPr>
        <p:spPr>
          <a:xfrm>
            <a:off x="4717771" y="3990708"/>
            <a:ext cx="3047999" cy="218606"/>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30"/>
          <p:cNvSpPr/>
          <p:nvPr/>
        </p:nvSpPr>
        <p:spPr>
          <a:xfrm>
            <a:off x="4717773" y="5120792"/>
            <a:ext cx="3048000" cy="218605"/>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1"/>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HEURISTIC DETECTION OF UPX PACKED BINARIES</a:t>
            </a:r>
            <a:endParaRPr/>
          </a:p>
        </p:txBody>
      </p:sp>
      <p:sp>
        <p:nvSpPr>
          <p:cNvPr id="537" name="Google Shape;53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538" name="Google Shape;53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computer screen shot of a black screen&#10;&#10;Description automatically generated" id="539" name="Google Shape;539;p31"/>
          <p:cNvPicPr preferRelativeResize="0"/>
          <p:nvPr/>
        </p:nvPicPr>
        <p:blipFill rotWithShape="1">
          <a:blip r:embed="rId3">
            <a:alphaModFix/>
          </a:blip>
          <a:srcRect b="0" l="0" r="0" t="0"/>
          <a:stretch/>
        </p:blipFill>
        <p:spPr>
          <a:xfrm>
            <a:off x="197603" y="1490108"/>
            <a:ext cx="5177724" cy="2392527"/>
          </a:xfrm>
          <a:prstGeom prst="rect">
            <a:avLst/>
          </a:prstGeom>
          <a:noFill/>
          <a:ln>
            <a:noFill/>
          </a:ln>
        </p:spPr>
      </p:pic>
      <p:pic>
        <p:nvPicPr>
          <p:cNvPr descr="A screenshot of a computer program&#10;&#10;Description automatically generated" id="540" name="Google Shape;540;p31"/>
          <p:cNvPicPr preferRelativeResize="0"/>
          <p:nvPr/>
        </p:nvPicPr>
        <p:blipFill rotWithShape="1">
          <a:blip r:embed="rId4">
            <a:alphaModFix/>
          </a:blip>
          <a:srcRect b="0" l="0" r="0" t="0"/>
          <a:stretch/>
        </p:blipFill>
        <p:spPr>
          <a:xfrm>
            <a:off x="5906146" y="1457188"/>
            <a:ext cx="5603928" cy="2807084"/>
          </a:xfrm>
          <a:prstGeom prst="rect">
            <a:avLst/>
          </a:prstGeom>
          <a:noFill/>
          <a:ln>
            <a:noFill/>
          </a:ln>
        </p:spPr>
      </p:pic>
      <p:sp>
        <p:nvSpPr>
          <p:cNvPr id="541" name="Google Shape;541;p31"/>
          <p:cNvSpPr/>
          <p:nvPr/>
        </p:nvSpPr>
        <p:spPr>
          <a:xfrm>
            <a:off x="355169" y="2809067"/>
            <a:ext cx="4933627" cy="56181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2" name="Google Shape;542;p31"/>
          <p:cNvSpPr/>
          <p:nvPr/>
        </p:nvSpPr>
        <p:spPr>
          <a:xfrm>
            <a:off x="6057254" y="2531390"/>
            <a:ext cx="4752813" cy="607016"/>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3" name="Google Shape;543;p31"/>
          <p:cNvSpPr txBox="1"/>
          <p:nvPr/>
        </p:nvSpPr>
        <p:spPr>
          <a:xfrm>
            <a:off x="335797" y="4571999"/>
            <a:ext cx="11275016"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Threat actors can use UPX to bypass signature detection.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Modern ELF binaries utilize SCOP (Separate Code Partitioning) that result to four PT_LOAD segments.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SCOP reduce the attack surface for ROP gadgets.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UPX packed binary above only has two PT_LOAD segments.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2"/>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HEURISTIC DETECTION – OTHER THINGS TO NOTE</a:t>
            </a:r>
            <a:endParaRPr/>
          </a:p>
        </p:txBody>
      </p:sp>
      <p:sp>
        <p:nvSpPr>
          <p:cNvPr id="549" name="Google Shape;54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550" name="Google Shape;55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1" name="Google Shape;551;p32"/>
          <p:cNvSpPr txBox="1"/>
          <p:nvPr/>
        </p:nvSpPr>
        <p:spPr>
          <a:xfrm>
            <a:off x="1130085" y="1672525"/>
            <a:ext cx="989308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RWX permissions.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Error messages from readelf or GDB (but the binary runs).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Missing section header tables (can be legitimate).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3"/>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ELFDOC – POC HEURISTIC DETECTION ENGINE FOR ELF BINARIES</a:t>
            </a:r>
            <a:endParaRPr/>
          </a:p>
        </p:txBody>
      </p:sp>
      <p:sp>
        <p:nvSpPr>
          <p:cNvPr id="557" name="Google Shape;55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558" name="Google Shape;55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33"/>
          <p:cNvSpPr txBox="1"/>
          <p:nvPr/>
        </p:nvSpPr>
        <p:spPr>
          <a:xfrm>
            <a:off x="626389" y="1614406"/>
            <a:ext cx="11145864"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Written in 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Can detect embedded payloads, entry-point modification, missing section header table, PT_NOTE_TO_PT_LOAD infection.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8d133e91cd_0_10"/>
          <p:cNvSpPr txBox="1"/>
          <p:nvPr>
            <p:ph type="title"/>
          </p:nvPr>
        </p:nvSpPr>
        <p:spPr>
          <a:xfrm>
            <a:off x="838200" y="134303"/>
            <a:ext cx="10515600" cy="132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Demo 2 - ELF Doc</a:t>
            </a:r>
            <a:endParaRPr/>
          </a:p>
        </p:txBody>
      </p:sp>
      <p:sp>
        <p:nvSpPr>
          <p:cNvPr id="566" name="Google Shape;566;g28d133e91cd_0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4"/>
          <p:cNvSpPr txBox="1"/>
          <p:nvPr>
            <p:ph type="title"/>
          </p:nvPr>
        </p:nvSpPr>
        <p:spPr>
          <a:xfrm>
            <a:off x="708910" y="291403"/>
            <a:ext cx="3520190" cy="53060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rPr lang="en-US"/>
              <a:t>QUESTIONS ?</a:t>
            </a:r>
            <a:endParaRPr/>
          </a:p>
        </p:txBody>
      </p:sp>
      <p:sp>
        <p:nvSpPr>
          <p:cNvPr id="572" name="Google Shape;572;p34"/>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573" name="Google Shape;573;p34"/>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4" name="Google Shape;574;p34"/>
          <p:cNvSpPr txBox="1"/>
          <p:nvPr/>
        </p:nvSpPr>
        <p:spPr>
          <a:xfrm>
            <a:off x="0" y="3351225"/>
            <a:ext cx="5827200" cy="27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Resources: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github.com/sad0p/d0zer</a:t>
            </a:r>
            <a:endParaRPr>
              <a:solidFill>
                <a:schemeClr val="lt1"/>
              </a:solidFill>
            </a:endParaRPr>
          </a:p>
          <a:p>
            <a:pPr indent="0" lvl="0" marL="0" rtl="0" algn="l">
              <a:spcBef>
                <a:spcPts val="0"/>
              </a:spcBef>
              <a:spcAft>
                <a:spcPts val="0"/>
              </a:spcAft>
              <a:buNone/>
            </a:pPr>
            <a:r>
              <a:rPr lang="en-US">
                <a:solidFill>
                  <a:schemeClr val="lt1"/>
                </a:solidFill>
              </a:rPr>
              <a:t>github.com/sad0p/elfdoc </a:t>
            </a:r>
            <a:endParaRPr>
              <a:solidFill>
                <a:schemeClr val="lt1"/>
              </a:solidFill>
            </a:endParaRPr>
          </a:p>
          <a:p>
            <a:pPr indent="0" lvl="0" marL="0" rtl="0" algn="l">
              <a:spcBef>
                <a:spcPts val="0"/>
              </a:spcBef>
              <a:spcAft>
                <a:spcPts val="0"/>
              </a:spcAft>
              <a:buNone/>
            </a:pPr>
            <a:r>
              <a:rPr lang="en-US">
                <a:solidFill>
                  <a:schemeClr val="lt1"/>
                </a:solidFill>
              </a:rPr>
              <a:t>hxxp://tmp.0ut </a:t>
            </a:r>
            <a:endParaRPr>
              <a:solidFill>
                <a:schemeClr val="lt1"/>
              </a:solidFill>
            </a:endParaRPr>
          </a:p>
          <a:p>
            <a:pPr indent="0" lvl="0" marL="0" rtl="0" algn="l">
              <a:spcBef>
                <a:spcPts val="0"/>
              </a:spcBef>
              <a:spcAft>
                <a:spcPts val="0"/>
              </a:spcAft>
              <a:buNone/>
            </a:pPr>
            <a:r>
              <a:rPr lang="en-US">
                <a:solidFill>
                  <a:schemeClr val="lt1"/>
                </a:solidFill>
              </a:rPr>
              <a:t>github.com/elfmaster </a:t>
            </a:r>
            <a:endParaRPr>
              <a:solidFill>
                <a:schemeClr val="lt1"/>
              </a:solidFill>
            </a:endParaRPr>
          </a:p>
          <a:p>
            <a:pPr indent="0" lvl="0" marL="0" rtl="0" algn="l">
              <a:spcBef>
                <a:spcPts val="0"/>
              </a:spcBef>
              <a:spcAft>
                <a:spcPts val="0"/>
              </a:spcAft>
              <a:buNone/>
            </a:pPr>
            <a:r>
              <a:rPr lang="en-US">
                <a:solidFill>
                  <a:schemeClr val="lt1"/>
                </a:solidFill>
              </a:rPr>
              <a:t>hxxps://a.co/d/jfynVjc </a:t>
            </a:r>
            <a:r>
              <a:rPr lang="en-US">
                <a:solidFill>
                  <a:schemeClr val="lt1"/>
                </a:solidFill>
              </a:rPr>
              <a:t>(Linux Binary Analysis Amazon link)</a:t>
            </a:r>
            <a:endParaRPr>
              <a:solidFill>
                <a:schemeClr val="lt1"/>
              </a:solidFill>
            </a:endParaRPr>
          </a:p>
          <a:p>
            <a:pPr indent="0" lvl="0" marL="0" rtl="0" algn="l">
              <a:spcBef>
                <a:spcPts val="0"/>
              </a:spcBef>
              <a:spcAft>
                <a:spcPts val="0"/>
              </a:spcAft>
              <a:buNone/>
            </a:pPr>
            <a:r>
              <a:rPr lang="en-US">
                <a:solidFill>
                  <a:schemeClr val="lt1"/>
                </a:solidFill>
              </a:rPr>
              <a:t>hxxps://tinyurl.com/38fmtrr7 (Black Mass Volume 2 by VXUG)</a:t>
            </a:r>
            <a:endParaRPr>
              <a:solidFill>
                <a:schemeClr val="lt1"/>
              </a:solidFill>
            </a:endParaRPr>
          </a:p>
          <a:p>
            <a:pPr indent="0" lvl="0" marL="0" rtl="0" algn="l">
              <a:spcBef>
                <a:spcPts val="0"/>
              </a:spcBef>
              <a:spcAft>
                <a:spcPts val="0"/>
              </a:spcAft>
              <a:buNone/>
            </a:pPr>
            <a:r>
              <a:rPr lang="en-US">
                <a:solidFill>
                  <a:schemeClr val="lt1"/>
                </a:solidFill>
              </a:rPr>
              <a:t>hxxps://tinyurl.com/3bdf3w84 (Silvio Cesar Unix Parasites and Virus)</a:t>
            </a:r>
            <a:endParaRPr>
              <a:solidFill>
                <a:schemeClr val="lt1"/>
              </a:solidFill>
            </a:endParaRPr>
          </a:p>
          <a:p>
            <a:pPr indent="0" lvl="0" marL="0" rtl="0" algn="l">
              <a:spcBef>
                <a:spcPts val="0"/>
              </a:spcBef>
              <a:spcAft>
                <a:spcPts val="0"/>
              </a:spcAft>
              <a:buNone/>
            </a:pPr>
            <a:r>
              <a:rPr lang="en-US">
                <a:solidFill>
                  <a:schemeClr val="lt1"/>
                </a:solidFill>
              </a:rPr>
              <a:t>hxxps://refspecs.linuxfoundation.org/elf/elf.pdf</a:t>
            </a:r>
            <a:endParaRPr>
              <a:solidFill>
                <a:schemeClr val="lt1"/>
              </a:solidFill>
            </a:endParaRPr>
          </a:p>
          <a:p>
            <a:pPr indent="0" lvl="0" marL="0" rtl="0" algn="l">
              <a:spcBef>
                <a:spcPts val="0"/>
              </a:spcBef>
              <a:spcAft>
                <a:spcPts val="0"/>
              </a:spcAft>
              <a:buNone/>
            </a:pPr>
            <a:r>
              <a:rPr lang="en-US">
                <a:solidFill>
                  <a:schemeClr val="lt1"/>
                </a:solidFill>
              </a:rPr>
              <a:t>hxxps://github.com/tmpout/awesome-elf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
          <p:cNvSpPr txBox="1"/>
          <p:nvPr>
            <p:ph type="ctrTitle"/>
          </p:nvPr>
        </p:nvSpPr>
        <p:spPr>
          <a:xfrm>
            <a:off x="6144006" y="199426"/>
            <a:ext cx="4179570" cy="132408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t>WHAT ARE ELF BINARIES ?</a:t>
            </a:r>
            <a:endParaRPr/>
          </a:p>
        </p:txBody>
      </p:sp>
      <p:sp>
        <p:nvSpPr>
          <p:cNvPr id="246" name="Google Shape;246;p4"/>
          <p:cNvSpPr txBox="1"/>
          <p:nvPr>
            <p:ph idx="1" type="subTitle"/>
          </p:nvPr>
        </p:nvSpPr>
        <p:spPr>
          <a:xfrm>
            <a:off x="6046470" y="1542227"/>
            <a:ext cx="5124450" cy="2754757"/>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Clr>
                <a:schemeClr val="lt1"/>
              </a:buClr>
              <a:buSzPts val="1600"/>
              <a:buChar char="•"/>
            </a:pPr>
            <a:r>
              <a:rPr lang="en-US"/>
              <a:t>ELF stands for Executable and Linkable Format.</a:t>
            </a:r>
            <a:endParaRPr/>
          </a:p>
          <a:p>
            <a:pPr indent="-285750" lvl="0" marL="285750" rtl="0" algn="l">
              <a:lnSpc>
                <a:spcPct val="90000"/>
              </a:lnSpc>
              <a:spcBef>
                <a:spcPts val="1000"/>
              </a:spcBef>
              <a:spcAft>
                <a:spcPts val="0"/>
              </a:spcAft>
              <a:buClr>
                <a:schemeClr val="lt1"/>
              </a:buClr>
              <a:buSzPts val="1600"/>
              <a:buChar char="•"/>
            </a:pPr>
            <a:r>
              <a:rPr lang="en-US"/>
              <a:t>Used for holding code and data for executables, libraries/shared objects (.so) object files (.o), kernel modules (.ko) and even the Linux Kernel itself.</a:t>
            </a:r>
            <a:endParaRPr/>
          </a:p>
          <a:p>
            <a:pPr indent="-285750" lvl="0" marL="285750" rtl="0" algn="l">
              <a:lnSpc>
                <a:spcPct val="90000"/>
              </a:lnSpc>
              <a:spcBef>
                <a:spcPts val="1000"/>
              </a:spcBef>
              <a:spcAft>
                <a:spcPts val="0"/>
              </a:spcAft>
              <a:buClr>
                <a:schemeClr val="lt1"/>
              </a:buClr>
              <a:buSzPts val="1600"/>
              <a:buChar char="•"/>
            </a:pPr>
            <a:r>
              <a:rPr lang="en-US"/>
              <a:t>Often embedded in firmware images.</a:t>
            </a:r>
            <a:endParaRPr/>
          </a:p>
          <a:p>
            <a:pPr indent="-285750" lvl="0" marL="285750" rtl="0" algn="l">
              <a:lnSpc>
                <a:spcPct val="90000"/>
              </a:lnSpc>
              <a:spcBef>
                <a:spcPts val="1000"/>
              </a:spcBef>
              <a:spcAft>
                <a:spcPts val="0"/>
              </a:spcAft>
              <a:buClr>
                <a:schemeClr val="lt1"/>
              </a:buClr>
              <a:buSzPts val="1600"/>
              <a:buChar char="•"/>
            </a:pPr>
            <a:r>
              <a:rPr lang="en-US"/>
              <a:t>Supports wide variety of CPU architectures.</a:t>
            </a:r>
            <a:endParaRPr/>
          </a:p>
          <a:p>
            <a:pPr indent="-285750" lvl="0" marL="285750" rtl="0" algn="l">
              <a:lnSpc>
                <a:spcPct val="90000"/>
              </a:lnSpc>
              <a:spcBef>
                <a:spcPts val="1000"/>
              </a:spcBef>
              <a:spcAft>
                <a:spcPts val="0"/>
              </a:spcAft>
              <a:buClr>
                <a:schemeClr val="lt1"/>
              </a:buClr>
              <a:buSzPts val="1600"/>
              <a:buChar char="•"/>
            </a:pPr>
            <a:r>
              <a:rPr lang="en-US"/>
              <a:t>Mostly prevalent in UNIX environments.</a:t>
            </a:r>
            <a:endParaRPr/>
          </a:p>
          <a:p>
            <a:pPr indent="-184150" lvl="0" marL="285750" rtl="0" algn="l">
              <a:lnSpc>
                <a:spcPct val="90000"/>
              </a:lnSpc>
              <a:spcBef>
                <a:spcPts val="1000"/>
              </a:spcBef>
              <a:spcAft>
                <a:spcPts val="0"/>
              </a:spcAft>
              <a:buClr>
                <a:schemeClr val="lt1"/>
              </a:buClr>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WHAT IS ELF BINARY INFECTION ?</a:t>
            </a:r>
            <a:endParaRPr/>
          </a:p>
        </p:txBody>
      </p:sp>
      <p:sp>
        <p:nvSpPr>
          <p:cNvPr id="252" name="Google Shape;25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53" name="Google Shape;25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5"/>
          <p:cNvSpPr txBox="1"/>
          <p:nvPr/>
        </p:nvSpPr>
        <p:spPr>
          <a:xfrm>
            <a:off x="926592" y="1688592"/>
            <a:ext cx="105216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Conceived by Silvio Cesar and published in his paper "UNIX ELF Parasites and </a:t>
            </a:r>
            <a:r>
              <a:rPr lang="en-US" sz="1800">
                <a:solidFill>
                  <a:schemeClr val="dk1"/>
                </a:solidFill>
              </a:rPr>
              <a:t>V</a:t>
            </a:r>
            <a:r>
              <a:rPr b="0" i="0" lang="en-US" sz="1800" u="none" cap="none" strike="noStrike">
                <a:solidFill>
                  <a:schemeClr val="dk1"/>
                </a:solidFill>
                <a:latin typeface="Arial"/>
                <a:ea typeface="Arial"/>
                <a:cs typeface="Arial"/>
                <a:sym typeface="Arial"/>
              </a:rPr>
              <a:t>irus" </a:t>
            </a:r>
            <a:r>
              <a:rPr lang="en-US" sz="1800">
                <a:solidFill>
                  <a:schemeClr val="dk1"/>
                </a:solidFill>
              </a:rPr>
              <a:t>on</a:t>
            </a:r>
            <a:r>
              <a:rPr b="0" i="0" lang="en-US" sz="1800" u="none" cap="none" strike="noStrike">
                <a:solidFill>
                  <a:schemeClr val="dk1"/>
                </a:solidFill>
                <a:latin typeface="Arial"/>
                <a:ea typeface="Arial"/>
                <a:cs typeface="Arial"/>
                <a:sym typeface="Arial"/>
              </a:rPr>
              <a:t> Oct, 1998.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Idea is to patch the target binary and "reroute" execution to the inserted parasite (payload) while conforming to the ELF specification.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 infection algorithms to confirm to the ELF specification.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Not abiding to the ELF specification leads to no-execution or improper execution / crash.</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
          <p:cNvSpPr txBox="1"/>
          <p:nvPr>
            <p:ph type="title"/>
          </p:nvPr>
        </p:nvSpPr>
        <p:spPr>
          <a:xfrm>
            <a:off x="5285612" y="-18669"/>
            <a:ext cx="6696075" cy="19097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ELF BINARY INFECTION FOR PERSISTENCE.</a:t>
            </a:r>
            <a:endParaRPr/>
          </a:p>
        </p:txBody>
      </p:sp>
      <p:sp>
        <p:nvSpPr>
          <p:cNvPr id="260" name="Google Shape;260;p6"/>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61" name="Google Shape;261;p6"/>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6"/>
          <p:cNvSpPr txBox="1"/>
          <p:nvPr/>
        </p:nvSpPr>
        <p:spPr>
          <a:xfrm>
            <a:off x="5620512" y="2066544"/>
            <a:ext cx="6516624"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Instead of modifying configurations for persistence we can backdoor ELF binaries on the system to persist.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UNIX commands such as ls, cat, test can be targeted, frequent execution by user and scripts and at virtually all privilege levels, our parasite can run at those privileges.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ph type="title"/>
          </p:nvPr>
        </p:nvSpPr>
        <p:spPr>
          <a:xfrm>
            <a:off x="1228567" y="892177"/>
            <a:ext cx="9577983"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BENEFITS OF ELF BINARY INFECTION FOR PERSISTENCE VERSUS TRADITIONAL PLAINTEXT CONFIGURATION MODIFICATION</a:t>
            </a:r>
            <a:endParaRPr/>
          </a:p>
        </p:txBody>
      </p:sp>
      <p:sp>
        <p:nvSpPr>
          <p:cNvPr id="268" name="Google Shape;26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69" name="Google Shape;26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7"/>
          <p:cNvSpPr txBox="1"/>
          <p:nvPr/>
        </p:nvSpPr>
        <p:spPr>
          <a:xfrm>
            <a:off x="1591056" y="2365248"/>
            <a:ext cx="9015984"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Mostly an increase in covertness.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Relatively hard to accidentally find or root out binary infections compared to configuration based modifications.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IR Analyst or System Admin will look for well-known and established Linux persistence mechanism (</a:t>
            </a:r>
            <a:r>
              <a:rPr i="1" lang="en-US" sz="1800">
                <a:solidFill>
                  <a:schemeClr val="dk1"/>
                </a:solidFill>
                <a:latin typeface="Arial"/>
                <a:ea typeface="Arial"/>
                <a:cs typeface="Arial"/>
                <a:sym typeface="Arial"/>
              </a:rPr>
              <a:t>cronjob entries, .authorized_keys, .bashrc, /etc/passwd, etc</a:t>
            </a:r>
            <a:r>
              <a:rPr lang="en-US" sz="1800">
                <a:solidFill>
                  <a:schemeClr val="dk1"/>
                </a:solidFill>
                <a:latin typeface="Arial"/>
                <a:ea typeface="Arial"/>
                <a:cs typeface="Arial"/>
                <a:sym typeface="Arial"/>
              </a:rPr>
              <a: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76" name="Google Shape;27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8"/>
          <p:cNvSpPr txBox="1"/>
          <p:nvPr>
            <p:ph type="title"/>
          </p:nvPr>
        </p:nvSpPr>
        <p:spPr>
          <a:xfrm>
            <a:off x="1228567" y="892177"/>
            <a:ext cx="9577983"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Arial"/>
              <a:buNone/>
            </a:pPr>
            <a:r>
              <a:rPr lang="en-US"/>
              <a:t>BENEFITS OF ELF BINARY INFECTION FOR PERSISTENCE VERSUS TRADITIONAL PLAINTEXT CONFIGURATION MODIFICATION (CONTINUED).</a:t>
            </a:r>
            <a:endParaRPr/>
          </a:p>
        </p:txBody>
      </p:sp>
      <p:pic>
        <p:nvPicPr>
          <p:cNvPr id="278" name="Google Shape;278;p8"/>
          <p:cNvPicPr preferRelativeResize="0"/>
          <p:nvPr/>
        </p:nvPicPr>
        <p:blipFill rotWithShape="1">
          <a:blip r:embed="rId3">
            <a:alphaModFix/>
          </a:blip>
          <a:srcRect b="0" l="0" r="0" t="0"/>
          <a:stretch/>
        </p:blipFill>
        <p:spPr>
          <a:xfrm>
            <a:off x="2481072" y="2114550"/>
            <a:ext cx="7357872" cy="4378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9"/>
          <p:cNvSpPr txBox="1"/>
          <p:nvPr>
            <p:ph type="title"/>
          </p:nvPr>
        </p:nvSpPr>
        <p:spPr>
          <a:xfrm>
            <a:off x="838200" y="134303"/>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lang="en-US"/>
              <a:t>LINUX IS OPEN SOURCE, WHY NOT RECOMPILE ?</a:t>
            </a:r>
            <a:endParaRPr/>
          </a:p>
        </p:txBody>
      </p:sp>
      <p:sp>
        <p:nvSpPr>
          <p:cNvPr id="284" name="Google Shape;28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85" name="Google Shape;28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9"/>
          <p:cNvSpPr txBox="1"/>
          <p:nvPr/>
        </p:nvSpPr>
        <p:spPr>
          <a:xfrm>
            <a:off x="938784" y="2005584"/>
            <a:ext cx="1075944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Recompilation presents new challenges, especially in more complicated software.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Need for source code and dependencies.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Does your backdoor version of the application on the surface behave like other versions present and past.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Would the modified application link properly with the existing dependencies on the host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Run the risk of breaking software across the system if interoperability requirements aren't satisfied.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Overall recompilation doesn't scale too well.</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2023-09-19T16:08:28Z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