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7"/>
    <p:restoredTop sz="94758"/>
  </p:normalViewPr>
  <p:slideViewPr>
    <p:cSldViewPr snapToGrid="0" snapToObjects="1">
      <p:cViewPr varScale="1">
        <p:scale>
          <a:sx n="77" d="100"/>
          <a:sy n="77" d="100"/>
        </p:scale>
        <p:origin x="22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E49C-798E-EA47-821C-AFCA1C8E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C2414-D422-1F4F-901E-D5650F13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8BE8-7A8A-664F-99A2-54E1C5D5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8069-4A69-DF47-B88A-D9DBB6BE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F905-DA7C-C746-AEDE-7E5F1ABC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27F9-8A65-DD40-9A4F-CF5253D6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9397E-24CC-2B45-837E-5FEEEAE1C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2612-01AA-9C45-9140-1DAA848E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F0CB-FEF2-5C4C-AE2F-4AD26253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6A24-90FF-DB42-BA55-949D470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240ED-71A4-E444-8F22-DA3EB64A6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E0825-5888-CB4F-9694-E73A023DE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6FF8-80C4-FE4E-8A16-401310F7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FAE6-53D2-D84C-A0CA-EC5016F6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8955-928E-8F42-BCEF-0094CE5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A5DF-1327-6849-B5D0-1AD0D068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075E-0E65-7241-9E91-06EF3E0D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44E0-D66A-114D-AFEB-228F4D45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1B5A-2EE9-E74E-A80C-6490DDDA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DA8C-47AF-5A4A-B780-B4D252C6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9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4DBD-644E-2D43-8AB1-592AE7C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3E83A-AC9C-8641-B68A-9C013E4B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666C-9912-A646-BC74-CCD58BCA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FCB6-4E17-BF42-A5A8-1D2726A7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4E5A-6A7D-0F49-8E4B-37250892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82F7-34C3-1C46-8D04-2B0E55C9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DFF0-BAAC-A24D-8EDA-D5725F9DF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5298-0E6D-564C-B30A-D027BF19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B44DF-44C3-4847-836A-D5649D16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F562-70BF-584F-A35F-F3B6EE7F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7801-69CF-7642-9E83-2380F9BE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1438-5F92-5244-BC32-6B38160B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7DEB-0133-B740-81E8-4F96CA88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4A66-EECA-7C4C-BB9A-12A80EEB2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AD4E-E385-D54F-8393-1AB744973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CA653-851C-7C4A-B804-4CE1D9F21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8600-D270-204B-8B42-C6CCCCA9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E45C7-3BC5-834F-A897-982636B8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4607B-B121-A745-90D8-C76254D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A6A2-D8C2-C040-9431-60D18867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E2052-F85D-7449-B528-1A84D8E7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12288-F451-D249-8A4C-2E41F7DD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AE4AB-B83A-C64A-8C55-D68BCCE1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11CEA-26CC-8447-8D1C-D439006A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9CC1B-412F-A34C-96D3-CE19F400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A40BE-315F-A945-94E7-BAAA782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8427-2911-5345-B75C-BAEFEB35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1FEF-E360-1841-BB14-AE326657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3A76-8E48-DE4C-8B1C-265A5748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1C6A8-327C-DD4A-A95E-3B5505CD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6B31D-5AFE-444C-AF8D-5397EFA6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AF60-1E44-A34E-93EC-9FD0180E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4ED8-0E6C-ED40-A04E-7E97EDFF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CB7E8-6815-7E4B-B79D-9768EC1F1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B840-0207-FD4A-B4CB-AE8AD3A4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F117D-AE17-844D-A189-19DFAE6A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123D-E34E-C345-9C6B-BAB41F3F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97017-5A23-DB4E-9FCB-DA3BB83E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F4CC9-8270-D34F-9187-FB641D41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3D6CA-0113-6141-ADA1-11A35846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B1B9-0C6E-9942-A471-38A02D2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E3AC-BACB-5241-8A8B-32C96F897CD0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25C0-385F-864A-AB00-272E4748B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A86-A3BA-DF4B-93FF-9A640893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4F39-7915-F84C-ABC4-A4F0E835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3203-F7EE-CB4D-A5A4-154843581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948F0-ED8E-0342-BE0D-21A61563E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28F-98C3-4A48-B477-193FB883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6245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37EF0F-92BE-FB4D-BF17-D7911BC0E2E3}"/>
              </a:ext>
            </a:extLst>
          </p:cNvPr>
          <p:cNvGrpSpPr/>
          <p:nvPr/>
        </p:nvGrpSpPr>
        <p:grpSpPr>
          <a:xfrm>
            <a:off x="325612" y="943757"/>
            <a:ext cx="3921797" cy="2894308"/>
            <a:chOff x="504906" y="1105121"/>
            <a:chExt cx="3921797" cy="28943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B68F39-4720-0340-B12C-63D00CE4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803" y="1625600"/>
              <a:ext cx="3517900" cy="1803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588870-507F-2647-8262-E1AC95975ABB}"/>
                </a:ext>
              </a:extLst>
            </p:cNvPr>
            <p:cNvSpPr/>
            <p:nvPr/>
          </p:nvSpPr>
          <p:spPr>
            <a:xfrm>
              <a:off x="1941999" y="1484455"/>
              <a:ext cx="566739" cy="1944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8208CF-195B-F044-9279-AC166A80B966}"/>
                </a:ext>
              </a:extLst>
            </p:cNvPr>
            <p:cNvSpPr/>
            <p:nvPr/>
          </p:nvSpPr>
          <p:spPr>
            <a:xfrm>
              <a:off x="2829045" y="1978387"/>
              <a:ext cx="566739" cy="88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44B2E-F28C-3140-81BC-D33FA62A3635}"/>
                </a:ext>
              </a:extLst>
            </p:cNvPr>
            <p:cNvSpPr txBox="1"/>
            <p:nvPr/>
          </p:nvSpPr>
          <p:spPr>
            <a:xfrm>
              <a:off x="2829045" y="2774124"/>
              <a:ext cx="756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o/p</a:t>
              </a:r>
            </a:p>
            <a:p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layers</a:t>
              </a:r>
              <a:endParaRPr lang="en-US" baseline="30000" dirty="0">
                <a:latin typeface="Ink Free" panose="020F0502020204030204" pitchFamily="34" charset="0"/>
                <a:cs typeface="Ink Free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B98F2F-1B0F-1541-B0FE-C161C983EDB9}"/>
                </a:ext>
              </a:extLst>
            </p:cNvPr>
            <p:cNvSpPr/>
            <p:nvPr/>
          </p:nvSpPr>
          <p:spPr>
            <a:xfrm>
              <a:off x="911510" y="1568861"/>
              <a:ext cx="566739" cy="1944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79DF3A-750C-AF4B-8B9C-6AE2727FC108}"/>
                </a:ext>
              </a:extLst>
            </p:cNvPr>
            <p:cNvSpPr txBox="1"/>
            <p:nvPr/>
          </p:nvSpPr>
          <p:spPr>
            <a:xfrm>
              <a:off x="504906" y="3491598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Ink Free" panose="020F0502020204030204" pitchFamily="34" charset="0"/>
                  <a:cs typeface="Ink Free" panose="020F0502020204030204" pitchFamily="34" charset="0"/>
                </a:rPr>
                <a:t>i</a:t>
              </a:r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/p layer</a:t>
              </a:r>
              <a:endParaRPr lang="en-US" baseline="30000" dirty="0">
                <a:latin typeface="Ink Free" panose="020F0502020204030204" pitchFamily="34" charset="0"/>
                <a:cs typeface="Ink Fre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453B0F-7820-5244-BF6B-1B602D2EC02F}"/>
                </a:ext>
              </a:extLst>
            </p:cNvPr>
            <p:cNvSpPr txBox="1"/>
            <p:nvPr/>
          </p:nvSpPr>
          <p:spPr>
            <a:xfrm>
              <a:off x="1837276" y="3353098"/>
              <a:ext cx="822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Hidden</a:t>
              </a:r>
            </a:p>
            <a:p>
              <a:r>
                <a:rPr lang="en-US" dirty="0">
                  <a:latin typeface="Ink Free" panose="020F0502020204030204" pitchFamily="34" charset="0"/>
                  <a:cs typeface="Ink Free" panose="020F0502020204030204" pitchFamily="34" charset="0"/>
                </a:rPr>
                <a:t>layers</a:t>
              </a:r>
              <a:endParaRPr lang="en-US" baseline="30000" dirty="0">
                <a:latin typeface="Ink Free" panose="020F0502020204030204" pitchFamily="34" charset="0"/>
                <a:cs typeface="Ink Free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5D2302-B082-AA4F-BE2B-823EF798F266}"/>
                </a:ext>
              </a:extLst>
            </p:cNvPr>
            <p:cNvSpPr txBox="1"/>
            <p:nvPr/>
          </p:nvSpPr>
          <p:spPr>
            <a:xfrm>
              <a:off x="804776" y="123626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</a:t>
              </a:r>
              <a:r>
                <a:rPr lang="en-US" sz="2400" baseline="30000" dirty="0">
                  <a:latin typeface="Ink Free" panose="03080402000500000000" pitchFamily="66" charset="0"/>
                </a:rPr>
                <a:t>[0]</a:t>
              </a:r>
              <a:endParaRPr lang="en-US" baseline="30000" dirty="0">
                <a:latin typeface="Ink Free" panose="03080402000500000000" pitchFamily="66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669F51-F8E7-AB44-88C2-8F9D839E2BB4}"/>
                </a:ext>
              </a:extLst>
            </p:cNvPr>
            <p:cNvSpPr txBox="1"/>
            <p:nvPr/>
          </p:nvSpPr>
          <p:spPr>
            <a:xfrm>
              <a:off x="1924208" y="110512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</a:t>
              </a:r>
              <a:r>
                <a:rPr lang="en-US" sz="2400" baseline="30000" dirty="0">
                  <a:latin typeface="Ink Free" panose="03080402000500000000" pitchFamily="66" charset="0"/>
                </a:rPr>
                <a:t>[1]</a:t>
              </a:r>
              <a:endParaRPr lang="en-US" baseline="30000" dirty="0">
                <a:latin typeface="Ink Free" panose="03080402000500000000" pitchFamily="66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F5649E-9966-2D48-84D6-856889D68EA1}"/>
                </a:ext>
              </a:extLst>
            </p:cNvPr>
            <p:cNvSpPr txBox="1"/>
            <p:nvPr/>
          </p:nvSpPr>
          <p:spPr>
            <a:xfrm>
              <a:off x="2849552" y="161732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</a:t>
              </a:r>
              <a:r>
                <a:rPr lang="en-US" sz="2400" baseline="30000" dirty="0">
                  <a:latin typeface="Ink Free" panose="03080402000500000000" pitchFamily="66" charset="0"/>
                </a:rPr>
                <a:t>[2]</a:t>
              </a:r>
              <a:endParaRPr lang="en-US" baseline="30000" dirty="0"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79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79BC13-A294-2B49-8708-236F4073D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08247"/>
              </p:ext>
            </p:extLst>
          </p:nvPr>
        </p:nvGraphicFramePr>
        <p:xfrm>
          <a:off x="3697111" y="1972733"/>
          <a:ext cx="4797778" cy="245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89">
                  <a:extLst>
                    <a:ext uri="{9D8B030D-6E8A-4147-A177-3AD203B41FA5}">
                      <a16:colId xmlns:a16="http://schemas.microsoft.com/office/drawing/2014/main" val="3946798335"/>
                    </a:ext>
                  </a:extLst>
                </a:gridCol>
                <a:gridCol w="2398889">
                  <a:extLst>
                    <a:ext uri="{9D8B030D-6E8A-4147-A177-3AD203B41FA5}">
                      <a16:colId xmlns:a16="http://schemas.microsoft.com/office/drawing/2014/main" val="3104884091"/>
                    </a:ext>
                  </a:extLst>
                </a:gridCol>
              </a:tblGrid>
              <a:tr h="122625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mic Sans MS" panose="030F0902030302020204" pitchFamily="66" charset="0"/>
                        </a:rPr>
                        <a:t>Correct</a:t>
                      </a:r>
                    </a:p>
                    <a:p>
                      <a:pPr algn="ctr"/>
                      <a:r>
                        <a:rPr lang="en-US" b="0" dirty="0">
                          <a:latin typeface="Comic Sans MS" panose="030F0902030302020204" pitchFamily="66" charset="0"/>
                        </a:rPr>
                        <a:t>(could not reject)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mic Sans MS" panose="030F0902030302020204" pitchFamily="66" charset="0"/>
                        </a:rPr>
                        <a:t>Wrong</a:t>
                      </a:r>
                    </a:p>
                    <a:p>
                      <a:pPr algn="ctr"/>
                      <a:r>
                        <a:rPr lang="en-US" b="0" dirty="0">
                          <a:latin typeface="Comic Sans MS" panose="030F0902030302020204" pitchFamily="66" charset="0"/>
                        </a:rPr>
                        <a:t>Type I Error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36772"/>
                  </a:ext>
                </a:extLst>
              </a:tr>
              <a:tr h="122625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mic Sans MS" panose="030F0902030302020204" pitchFamily="66" charset="0"/>
                        </a:rPr>
                        <a:t>Wrong</a:t>
                      </a:r>
                    </a:p>
                    <a:p>
                      <a:pPr algn="ctr"/>
                      <a:r>
                        <a:rPr lang="en-US" b="0" dirty="0">
                          <a:latin typeface="Comic Sans MS" panose="030F0902030302020204" pitchFamily="66" charset="0"/>
                        </a:rPr>
                        <a:t>Type II Error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mic Sans MS" panose="030F0902030302020204" pitchFamily="66" charset="0"/>
                        </a:rPr>
                        <a:t>Correct</a:t>
                      </a:r>
                    </a:p>
                    <a:p>
                      <a:pPr algn="ctr"/>
                      <a:r>
                        <a:rPr lang="en-US" b="0" dirty="0">
                          <a:latin typeface="Comic Sans MS" panose="030F0902030302020204" pitchFamily="66" charset="0"/>
                        </a:rPr>
                        <a:t>(Rejected)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4468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35E9E-0016-8C43-AAAC-B3CC70256E44}"/>
              </a:ext>
            </a:extLst>
          </p:cNvPr>
          <p:cNvGrpSpPr/>
          <p:nvPr/>
        </p:nvGrpSpPr>
        <p:grpSpPr>
          <a:xfrm>
            <a:off x="2210827" y="1328939"/>
            <a:ext cx="6157335" cy="3105364"/>
            <a:chOff x="2210827" y="1328939"/>
            <a:chExt cx="6157335" cy="31053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563E62-4ACF-3448-A7E0-19BA42EAE3A6}"/>
                </a:ext>
              </a:extLst>
            </p:cNvPr>
            <p:cNvSpPr txBox="1"/>
            <p:nvPr/>
          </p:nvSpPr>
          <p:spPr>
            <a:xfrm>
              <a:off x="5241439" y="1328939"/>
              <a:ext cx="1709122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State of the world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8AAE7-2561-1F49-ACDC-E4AFFB82972D}"/>
                </a:ext>
              </a:extLst>
            </p:cNvPr>
            <p:cNvSpPr txBox="1"/>
            <p:nvPr/>
          </p:nvSpPr>
          <p:spPr>
            <a:xfrm>
              <a:off x="2232769" y="2196573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Could not </a:t>
              </a: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Reject - no</a:t>
              </a: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Stat significance</a:t>
              </a: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(Retain)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417DDB-E78B-434A-8A4E-80BD2EAAD4AC}"/>
                </a:ext>
              </a:extLst>
            </p:cNvPr>
            <p:cNvSpPr txBox="1"/>
            <p:nvPr/>
          </p:nvSpPr>
          <p:spPr>
            <a:xfrm rot="16200000">
              <a:off x="3178852" y="3014322"/>
              <a:ext cx="814647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Decision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9FFBA7-6DEA-D240-A0AB-571F96C8C7E8}"/>
                </a:ext>
              </a:extLst>
            </p:cNvPr>
            <p:cNvSpPr txBox="1"/>
            <p:nvPr/>
          </p:nvSpPr>
          <p:spPr>
            <a:xfrm>
              <a:off x="2210827" y="3418640"/>
              <a:ext cx="13276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Experiments</a:t>
              </a: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Results showed </a:t>
              </a: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Effect</a:t>
              </a:r>
            </a:p>
            <a:p>
              <a:pPr algn="ctr"/>
              <a:endParaRPr lang="en-US" sz="1200" dirty="0">
                <a:latin typeface="Comic Sans MS" panose="030F0902030302020204" pitchFamily="66" charset="0"/>
                <a:ea typeface="Nanum Pen Script" panose="03040600000000000000" pitchFamily="66" charset="-127"/>
              </a:endParaRP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To Reject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9FEA7-2735-1249-8F64-391338F08428}"/>
                </a:ext>
              </a:extLst>
            </p:cNvPr>
            <p:cNvSpPr txBox="1"/>
            <p:nvPr/>
          </p:nvSpPr>
          <p:spPr>
            <a:xfrm>
              <a:off x="4069751" y="1372568"/>
              <a:ext cx="10246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Null-</a:t>
              </a:r>
              <a:r>
                <a:rPr lang="en-US" sz="1200" dirty="0" err="1">
                  <a:latin typeface="Comic Sans MS" panose="030F0902030302020204" pitchFamily="66" charset="0"/>
                  <a:ea typeface="Nanum Pen Script" panose="03040600000000000000" pitchFamily="66" charset="-127"/>
                </a:rPr>
                <a:t>Hyp</a:t>
              </a:r>
              <a:endParaRPr lang="en-US" sz="1200" dirty="0">
                <a:latin typeface="Comic Sans MS" panose="030F0902030302020204" pitchFamily="66" charset="0"/>
                <a:ea typeface="Nanum Pen Script" panose="03040600000000000000" pitchFamily="66" charset="-127"/>
              </a:endParaRP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True</a:t>
              </a: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(No effect)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9B37FE-9A64-2E4E-AD3C-6D2AC1DAD86C}"/>
                </a:ext>
              </a:extLst>
            </p:cNvPr>
            <p:cNvSpPr txBox="1"/>
            <p:nvPr/>
          </p:nvSpPr>
          <p:spPr>
            <a:xfrm>
              <a:off x="6945977" y="1367891"/>
              <a:ext cx="1422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Null-</a:t>
              </a:r>
              <a:r>
                <a:rPr lang="en-US" sz="1200" dirty="0" err="1">
                  <a:latin typeface="Comic Sans MS" panose="030F0902030302020204" pitchFamily="66" charset="0"/>
                  <a:ea typeface="Nanum Pen Script" panose="03040600000000000000" pitchFamily="66" charset="-127"/>
                </a:rPr>
                <a:t>Hyp</a:t>
              </a:r>
              <a:endParaRPr lang="en-US" sz="1200" dirty="0">
                <a:latin typeface="Comic Sans MS" panose="030F0902030302020204" pitchFamily="66" charset="0"/>
                <a:ea typeface="Nanum Pen Script" panose="03040600000000000000" pitchFamily="66" charset="-127"/>
              </a:endParaRP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False</a:t>
              </a:r>
            </a:p>
            <a:p>
              <a:pPr algn="ctr"/>
              <a:r>
                <a:rPr lang="en-US" sz="1200" dirty="0">
                  <a:latin typeface="Comic Sans MS" panose="030F0902030302020204" pitchFamily="66" charset="0"/>
                  <a:ea typeface="Nanum Pen Script" panose="03040600000000000000" pitchFamily="66" charset="-127"/>
                </a:rPr>
                <a:t>(There is effect)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56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2A7ECB0-8A00-3A4C-A96D-F5B30D501853}"/>
              </a:ext>
            </a:extLst>
          </p:cNvPr>
          <p:cNvGrpSpPr/>
          <p:nvPr/>
        </p:nvGrpSpPr>
        <p:grpSpPr>
          <a:xfrm>
            <a:off x="2205767" y="1252785"/>
            <a:ext cx="5024471" cy="3761901"/>
            <a:chOff x="2205767" y="1252785"/>
            <a:chExt cx="5024471" cy="376190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BE5D98-92F5-8D42-9600-C06CCBDC834B}"/>
                </a:ext>
              </a:extLst>
            </p:cNvPr>
            <p:cNvGrpSpPr/>
            <p:nvPr/>
          </p:nvGrpSpPr>
          <p:grpSpPr>
            <a:xfrm>
              <a:off x="2205767" y="1252785"/>
              <a:ext cx="5024471" cy="3761901"/>
              <a:chOff x="3154034" y="1297941"/>
              <a:chExt cx="5024471" cy="376190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536A78-83F7-F74D-8A30-B69DD1A1A742}"/>
                  </a:ext>
                </a:extLst>
              </p:cNvPr>
              <p:cNvSpPr/>
              <p:nvPr/>
            </p:nvSpPr>
            <p:spPr>
              <a:xfrm>
                <a:off x="4378798" y="1931124"/>
                <a:ext cx="957943" cy="748938"/>
              </a:xfrm>
              <a:prstGeom prst="rect">
                <a:avLst/>
              </a:prstGeom>
              <a:solidFill>
                <a:schemeClr val="accent6">
                  <a:lumMod val="75000"/>
                  <a:alpha val="53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TP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0B9BB3-A820-6147-8F8E-8614A7B5A086}"/>
                  </a:ext>
                </a:extLst>
              </p:cNvPr>
              <p:cNvSpPr/>
              <p:nvPr/>
            </p:nvSpPr>
            <p:spPr>
              <a:xfrm>
                <a:off x="5336741" y="1931124"/>
                <a:ext cx="957943" cy="748938"/>
              </a:xfrm>
              <a:prstGeom prst="rect">
                <a:avLst/>
              </a:prstGeom>
              <a:solidFill>
                <a:srgbClr val="C00000">
                  <a:alpha val="48000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F4844-61B3-9B45-8AAA-31C1B86186FC}"/>
                  </a:ext>
                </a:extLst>
              </p:cNvPr>
              <p:cNvSpPr/>
              <p:nvPr/>
            </p:nvSpPr>
            <p:spPr>
              <a:xfrm>
                <a:off x="4376968" y="2680062"/>
                <a:ext cx="957943" cy="748938"/>
              </a:xfrm>
              <a:prstGeom prst="rect">
                <a:avLst/>
              </a:prstGeom>
              <a:solidFill>
                <a:srgbClr val="C00000">
                  <a:alpha val="57000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F1FD0C-79E8-1A48-99FD-82EE7C247828}"/>
                  </a:ext>
                </a:extLst>
              </p:cNvPr>
              <p:cNvSpPr/>
              <p:nvPr/>
            </p:nvSpPr>
            <p:spPr>
              <a:xfrm>
                <a:off x="5334911" y="2680062"/>
                <a:ext cx="957943" cy="748938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TN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97A405-F0F7-2141-A9FC-0458924A6458}"/>
                  </a:ext>
                </a:extLst>
              </p:cNvPr>
              <p:cNvSpPr txBox="1"/>
              <p:nvPr/>
            </p:nvSpPr>
            <p:spPr>
              <a:xfrm>
                <a:off x="4592084" y="1639402"/>
                <a:ext cx="5277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True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BDE45-BF2F-BF4E-B713-72EEEDF33F6D}"/>
                  </a:ext>
                </a:extLst>
              </p:cNvPr>
              <p:cNvSpPr txBox="1"/>
              <p:nvPr/>
            </p:nvSpPr>
            <p:spPr>
              <a:xfrm>
                <a:off x="5460776" y="1624169"/>
                <a:ext cx="558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False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90364E-9045-FF48-9591-8E0B9CE5D8FD}"/>
                  </a:ext>
                </a:extLst>
              </p:cNvPr>
              <p:cNvSpPr txBox="1"/>
              <p:nvPr/>
            </p:nvSpPr>
            <p:spPr>
              <a:xfrm>
                <a:off x="4480350" y="1297941"/>
                <a:ext cx="1709122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Nanum Pen Script" panose="03040600000000000000" pitchFamily="66" charset="-127"/>
                    <a:ea typeface="Nanum Pen Script" panose="03040600000000000000" pitchFamily="66" charset="-127"/>
                  </a:rPr>
                  <a:t>State of the world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E685AB-C94A-BD4D-B52A-1637ABE46A0E}"/>
                  </a:ext>
                </a:extLst>
              </p:cNvPr>
              <p:cNvSpPr txBox="1"/>
              <p:nvPr/>
            </p:nvSpPr>
            <p:spPr>
              <a:xfrm rot="16200000">
                <a:off x="3436974" y="2495395"/>
                <a:ext cx="922047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Nanum Pen Script" panose="03040600000000000000" pitchFamily="66" charset="-127"/>
                    <a:ea typeface="Nanum Pen Script" panose="03040600000000000000" pitchFamily="66" charset="-127"/>
                  </a:rPr>
                  <a:t>Predicted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0D5BCC-C0E3-EC48-8DD0-088ADBCE6F98}"/>
                  </a:ext>
                </a:extLst>
              </p:cNvPr>
              <p:cNvSpPr txBox="1"/>
              <p:nvPr/>
            </p:nvSpPr>
            <p:spPr>
              <a:xfrm rot="16200000">
                <a:off x="3974614" y="2167092"/>
                <a:ext cx="527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True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CFEBC6-D590-F442-B055-26D9A795E252}"/>
                  </a:ext>
                </a:extLst>
              </p:cNvPr>
              <p:cNvSpPr txBox="1"/>
              <p:nvPr/>
            </p:nvSpPr>
            <p:spPr>
              <a:xfrm rot="16200000">
                <a:off x="3957556" y="2916031"/>
                <a:ext cx="5581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False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5AB38C1-2718-9F43-8A29-0BD4C8FADFBE}"/>
                  </a:ext>
                </a:extLst>
              </p:cNvPr>
              <p:cNvSpPr/>
              <p:nvPr/>
            </p:nvSpPr>
            <p:spPr>
              <a:xfrm>
                <a:off x="4552968" y="2060753"/>
                <a:ext cx="2373779" cy="44466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19D1-C55C-BE44-B02C-82FAE671C9C4}"/>
                  </a:ext>
                </a:extLst>
              </p:cNvPr>
              <p:cNvSpPr/>
              <p:nvPr/>
            </p:nvSpPr>
            <p:spPr>
              <a:xfrm rot="2060935">
                <a:off x="4422706" y="2569054"/>
                <a:ext cx="2373779" cy="529316"/>
              </a:xfrm>
              <a:prstGeom prst="ellipse">
                <a:avLst/>
              </a:prstGeom>
              <a:noFill/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C31CC6-4F1A-A640-8C09-B77B9943499C}"/>
                  </a:ext>
                </a:extLst>
              </p:cNvPr>
              <p:cNvSpPr/>
              <p:nvPr/>
            </p:nvSpPr>
            <p:spPr>
              <a:xfrm rot="5400000">
                <a:off x="3848550" y="2703816"/>
                <a:ext cx="1943906" cy="444668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A01603A-DFD5-6B4A-9553-59FAFD43D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39" y="3906775"/>
                <a:ext cx="838200" cy="457200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47BA1F7-E89A-D348-9192-6BFC5F92157D}"/>
                  </a:ext>
                </a:extLst>
              </p:cNvPr>
              <p:cNvSpPr/>
              <p:nvPr/>
            </p:nvSpPr>
            <p:spPr>
              <a:xfrm rot="5400000">
                <a:off x="4841929" y="2712280"/>
                <a:ext cx="1943906" cy="444668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F14E22D-0C92-7140-8C4E-8EDB12B4A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9306" y="1939637"/>
                <a:ext cx="889000" cy="5588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4F5F44-4B9E-CA4F-9289-D869179D0E49}"/>
                  </a:ext>
                </a:extLst>
              </p:cNvPr>
              <p:cNvSpPr txBox="1"/>
              <p:nvPr/>
            </p:nvSpPr>
            <p:spPr>
              <a:xfrm>
                <a:off x="7019306" y="1634699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Precision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E55346-557E-1A4B-A990-355FA7CAF117}"/>
                  </a:ext>
                </a:extLst>
              </p:cNvPr>
              <p:cNvSpPr txBox="1"/>
              <p:nvPr/>
            </p:nvSpPr>
            <p:spPr>
              <a:xfrm>
                <a:off x="3154034" y="3972869"/>
                <a:ext cx="11865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Recall =</a:t>
                </a:r>
              </a:p>
              <a:p>
                <a:pPr algn="r"/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Sensitivity</a:t>
                </a:r>
              </a:p>
              <a:p>
                <a:pPr algn="r"/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True +</a:t>
                </a:r>
                <a:r>
                  <a:rPr lang="en-US" sz="1200" dirty="0" err="1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ve</a:t>
                </a:r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 Rate</a:t>
                </a:r>
              </a:p>
              <a:p>
                <a:pPr algn="r"/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TPR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358D55CC-9C7D-B442-80AC-1F9B62B1F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1918" y="3972869"/>
                <a:ext cx="710936" cy="422719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8FA42A-865A-9648-86CD-7EB470DE2515}"/>
                  </a:ext>
                </a:extLst>
              </p:cNvPr>
              <p:cNvSpPr txBox="1"/>
              <p:nvPr/>
            </p:nvSpPr>
            <p:spPr>
              <a:xfrm>
                <a:off x="6338010" y="4598177"/>
                <a:ext cx="1101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= Specificity</a:t>
                </a:r>
              </a:p>
              <a:p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1 - FPR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49B7F6-2DB3-C94B-97B1-22B65DD16C46}"/>
                  </a:ext>
                </a:extLst>
              </p:cNvPr>
              <p:cNvSpPr txBox="1"/>
              <p:nvPr/>
            </p:nvSpPr>
            <p:spPr>
              <a:xfrm>
                <a:off x="6223563" y="3956834"/>
                <a:ext cx="1217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= FPR</a:t>
                </a:r>
              </a:p>
              <a:p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False +</a:t>
                </a:r>
                <a:r>
                  <a:rPr lang="en-US" sz="1200" dirty="0" err="1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ve</a:t>
                </a:r>
                <a:r>
                  <a:rPr lang="en-US" sz="1200" dirty="0">
                    <a:latin typeface="Comic Sans MS" panose="030F0902030302020204" pitchFamily="66" charset="0"/>
                    <a:ea typeface="Nanum Pen Script" panose="03040600000000000000" pitchFamily="66" charset="-127"/>
                  </a:rPr>
                  <a:t> Rate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84CC0914-37F1-9641-B290-8F6C0BCA4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9439" y="3145079"/>
                <a:ext cx="1569066" cy="564864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7484624-9304-574C-9B89-EB005D1E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202" y="4572776"/>
              <a:ext cx="833833" cy="376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661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>
            <a:extLst>
              <a:ext uri="{FF2B5EF4-FFF2-40B4-BE49-F238E27FC236}">
                <a16:creationId xmlns:a16="http://schemas.microsoft.com/office/drawing/2014/main" id="{E82D4749-70C0-364B-972C-40006B1569D2}"/>
              </a:ext>
            </a:extLst>
          </p:cNvPr>
          <p:cNvSpPr/>
          <p:nvPr/>
        </p:nvSpPr>
        <p:spPr>
          <a:xfrm>
            <a:off x="1326180" y="4513436"/>
            <a:ext cx="1370114" cy="12970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History = 2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BB7A0A-DC95-3B4B-A894-E3ECAD396497}"/>
              </a:ext>
            </a:extLst>
          </p:cNvPr>
          <p:cNvGrpSpPr/>
          <p:nvPr/>
        </p:nvGrpSpPr>
        <p:grpSpPr>
          <a:xfrm>
            <a:off x="246673" y="130910"/>
            <a:ext cx="4102100" cy="3175000"/>
            <a:chOff x="1463621" y="625170"/>
            <a:chExt cx="4102100" cy="3175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6E10EA4-CB84-D447-83D7-0DCD82A47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621" y="625170"/>
              <a:ext cx="4102100" cy="317500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26BF2C7-6123-7F4F-A76D-5E529C13609A}"/>
                </a:ext>
              </a:extLst>
            </p:cNvPr>
            <p:cNvCxnSpPr/>
            <p:nvPr/>
          </p:nvCxnSpPr>
          <p:spPr>
            <a:xfrm>
              <a:off x="2077156" y="801511"/>
              <a:ext cx="0" cy="27093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F46CC8-B7DF-2B4D-94FE-503C11230001}"/>
                </a:ext>
              </a:extLst>
            </p:cNvPr>
            <p:cNvCxnSpPr/>
            <p:nvPr/>
          </p:nvCxnSpPr>
          <p:spPr>
            <a:xfrm>
              <a:off x="1715911" y="3510844"/>
              <a:ext cx="375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ube 10">
            <a:extLst>
              <a:ext uri="{FF2B5EF4-FFF2-40B4-BE49-F238E27FC236}">
                <a16:creationId xmlns:a16="http://schemas.microsoft.com/office/drawing/2014/main" id="{6652E332-ECE9-A64C-B958-1F1949B919A1}"/>
              </a:ext>
            </a:extLst>
          </p:cNvPr>
          <p:cNvSpPr/>
          <p:nvPr/>
        </p:nvSpPr>
        <p:spPr>
          <a:xfrm>
            <a:off x="7209688" y="2883878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DCF0300-C8DF-5F4E-9C06-0EC51F50C773}"/>
              </a:ext>
            </a:extLst>
          </p:cNvPr>
          <p:cNvSpPr/>
          <p:nvPr/>
        </p:nvSpPr>
        <p:spPr>
          <a:xfrm>
            <a:off x="6872892" y="3305910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03ABC23-88E4-A542-8024-F74F786E27C4}"/>
              </a:ext>
            </a:extLst>
          </p:cNvPr>
          <p:cNvSpPr/>
          <p:nvPr/>
        </p:nvSpPr>
        <p:spPr>
          <a:xfrm>
            <a:off x="7995140" y="2883878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56838366-3CC4-834B-9A69-A95C5859846B}"/>
              </a:ext>
            </a:extLst>
          </p:cNvPr>
          <p:cNvSpPr/>
          <p:nvPr/>
        </p:nvSpPr>
        <p:spPr>
          <a:xfrm>
            <a:off x="7658344" y="3305910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1A469344-BF6C-C646-9589-D1802E38D85C}"/>
              </a:ext>
            </a:extLst>
          </p:cNvPr>
          <p:cNvSpPr/>
          <p:nvPr/>
        </p:nvSpPr>
        <p:spPr>
          <a:xfrm>
            <a:off x="6934678" y="3858795"/>
            <a:ext cx="184400" cy="3615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72EF39B6-F958-A443-8A89-CD93D7CA2911}"/>
              </a:ext>
            </a:extLst>
          </p:cNvPr>
          <p:cNvSpPr/>
          <p:nvPr/>
        </p:nvSpPr>
        <p:spPr>
          <a:xfrm>
            <a:off x="7713779" y="3858795"/>
            <a:ext cx="184400" cy="3615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uble Bracket 36">
            <a:extLst>
              <a:ext uri="{FF2B5EF4-FFF2-40B4-BE49-F238E27FC236}">
                <a16:creationId xmlns:a16="http://schemas.microsoft.com/office/drawing/2014/main" id="{BB5BA45E-DCCD-0641-AD71-F46BFD785E07}"/>
              </a:ext>
            </a:extLst>
          </p:cNvPr>
          <p:cNvSpPr/>
          <p:nvPr/>
        </p:nvSpPr>
        <p:spPr>
          <a:xfrm>
            <a:off x="6780692" y="4351170"/>
            <a:ext cx="492372" cy="81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t1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</a:t>
            </a:r>
          </a:p>
          <a:p>
            <a:pPr algn="ctr"/>
            <a:r>
              <a:rPr lang="en-US" sz="1200" dirty="0"/>
              <a:t>10</a:t>
            </a:r>
          </a:p>
          <a:p>
            <a:pPr algn="ctr"/>
            <a:endParaRPr lang="en-US" sz="1200" dirty="0"/>
          </a:p>
        </p:txBody>
      </p: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A3301540-A27C-4649-9C06-E460A57AFB6D}"/>
              </a:ext>
            </a:extLst>
          </p:cNvPr>
          <p:cNvSpPr/>
          <p:nvPr/>
        </p:nvSpPr>
        <p:spPr>
          <a:xfrm>
            <a:off x="498963" y="4122603"/>
            <a:ext cx="1146957" cy="20786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sz="1400" b="1" dirty="0">
                <a:latin typeface="Courier" pitchFamily="2" charset="0"/>
              </a:rPr>
              <a:t>X1  X2 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10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20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30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…</a:t>
            </a:r>
          </a:p>
          <a:p>
            <a:pPr marL="342900" indent="-342900">
              <a:buAutoNum type="arabicPlain"/>
            </a:pPr>
            <a:endParaRPr lang="en-US" sz="1400" dirty="0">
              <a:latin typeface="Courier" pitchFamily="2" charset="0"/>
            </a:endParaRPr>
          </a:p>
          <a:p>
            <a:pPr marL="342900" indent="-342900">
              <a:buAutoNum type="arabicPlain" startAt="8"/>
            </a:pPr>
            <a:r>
              <a:rPr lang="en-US" sz="1400" dirty="0">
                <a:latin typeface="Courier" pitchFamily="2" charset="0"/>
              </a:rPr>
              <a:t>80</a:t>
            </a:r>
          </a:p>
          <a:p>
            <a:pPr marL="342900" indent="-342900">
              <a:buAutoNum type="arabicPlain" startAt="8"/>
            </a:pPr>
            <a:r>
              <a:rPr lang="en-US" sz="1400" dirty="0">
                <a:latin typeface="Courier" pitchFamily="2" charset="0"/>
              </a:rPr>
              <a:t>90</a:t>
            </a:r>
          </a:p>
          <a:p>
            <a:pPr marL="342900" indent="-342900">
              <a:buAutoNum type="arabicPlain" startAt="8"/>
            </a:pPr>
            <a:endParaRPr lang="en-US" sz="1400" dirty="0">
              <a:latin typeface="Courier" pitchFamily="2" charset="0"/>
            </a:endParaRPr>
          </a:p>
        </p:txBody>
      </p:sp>
      <p:sp>
        <p:nvSpPr>
          <p:cNvPr id="40" name="Double Bracket 39">
            <a:extLst>
              <a:ext uri="{FF2B5EF4-FFF2-40B4-BE49-F238E27FC236}">
                <a16:creationId xmlns:a16="http://schemas.microsoft.com/office/drawing/2014/main" id="{8C813A0E-3451-E243-BC25-C601994B6229}"/>
              </a:ext>
            </a:extLst>
          </p:cNvPr>
          <p:cNvSpPr/>
          <p:nvPr/>
        </p:nvSpPr>
        <p:spPr>
          <a:xfrm>
            <a:off x="2696293" y="4122603"/>
            <a:ext cx="2332907" cy="20786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sz="1400" b="1" dirty="0">
                <a:latin typeface="Courier" pitchFamily="2" charset="0"/>
              </a:rPr>
              <a:t>t1       t2     y </a:t>
            </a:r>
          </a:p>
          <a:p>
            <a:r>
              <a:rPr lang="en-US" sz="1400" dirty="0">
                <a:latin typeface="Courier" pitchFamily="2" charset="0"/>
              </a:rPr>
              <a:t>[1  10] [2 20]  3</a:t>
            </a:r>
          </a:p>
          <a:p>
            <a:r>
              <a:rPr lang="en-US" sz="1400" dirty="0">
                <a:latin typeface="Courier" pitchFamily="2" charset="0"/>
              </a:rPr>
              <a:t>[2  20] [3 30]  4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…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</p:txBody>
      </p:sp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D538D551-3BC5-2D43-A8DB-5E6DD57C6690}"/>
              </a:ext>
            </a:extLst>
          </p:cNvPr>
          <p:cNvSpPr/>
          <p:nvPr/>
        </p:nvSpPr>
        <p:spPr>
          <a:xfrm>
            <a:off x="7559793" y="4351170"/>
            <a:ext cx="492372" cy="81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t1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2</a:t>
            </a:r>
          </a:p>
          <a:p>
            <a:pPr algn="ctr"/>
            <a:r>
              <a:rPr lang="en-US" sz="1200" dirty="0"/>
              <a:t>20</a:t>
            </a:r>
          </a:p>
          <a:p>
            <a:pPr algn="ctr"/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D5C6C4-B781-504F-B2DD-A00EA906E93F}"/>
              </a:ext>
            </a:extLst>
          </p:cNvPr>
          <p:cNvCxnSpPr>
            <a:cxnSpLocks/>
          </p:cNvCxnSpPr>
          <p:nvPr/>
        </p:nvCxnSpPr>
        <p:spPr>
          <a:xfrm flipV="1">
            <a:off x="6511542" y="2785519"/>
            <a:ext cx="834337" cy="10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A87ED6-393E-0943-B4B7-91FC8157C3D4}"/>
              </a:ext>
            </a:extLst>
          </p:cNvPr>
          <p:cNvSpPr txBox="1"/>
          <p:nvPr/>
        </p:nvSpPr>
        <p:spPr>
          <a:xfrm rot="18371168">
            <a:off x="6196195" y="3097831"/>
            <a:ext cx="10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85991F-FFD3-6946-B7A3-8B32B167FBA6}"/>
              </a:ext>
            </a:extLst>
          </p:cNvPr>
          <p:cNvCxnSpPr>
            <a:cxnSpLocks/>
          </p:cNvCxnSpPr>
          <p:nvPr/>
        </p:nvCxnSpPr>
        <p:spPr>
          <a:xfrm>
            <a:off x="6511542" y="3858795"/>
            <a:ext cx="2043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692CD3-F556-8245-9B29-A8847DA8B658}"/>
              </a:ext>
            </a:extLst>
          </p:cNvPr>
          <p:cNvSpPr txBox="1"/>
          <p:nvPr/>
        </p:nvSpPr>
        <p:spPr>
          <a:xfrm>
            <a:off x="8484230" y="3753271"/>
            <a:ext cx="107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steps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972D98-D14F-1143-A1EA-C05F15346E1E}"/>
              </a:ext>
            </a:extLst>
          </p:cNvPr>
          <p:cNvCxnSpPr>
            <a:cxnSpLocks/>
          </p:cNvCxnSpPr>
          <p:nvPr/>
        </p:nvCxnSpPr>
        <p:spPr>
          <a:xfrm flipV="1">
            <a:off x="8217216" y="3422505"/>
            <a:ext cx="0" cy="3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08A811-B627-854B-A819-7B747B732954}"/>
              </a:ext>
            </a:extLst>
          </p:cNvPr>
          <p:cNvSpPr txBox="1"/>
          <p:nvPr/>
        </p:nvSpPr>
        <p:spPr>
          <a:xfrm>
            <a:off x="8286278" y="3436763"/>
            <a:ext cx="1022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Batch-size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A4D4F7-25E2-EF44-B2A3-D150455D24DD}"/>
              </a:ext>
            </a:extLst>
          </p:cNvPr>
          <p:cNvCxnSpPr>
            <a:cxnSpLocks/>
          </p:cNvCxnSpPr>
          <p:nvPr/>
        </p:nvCxnSpPr>
        <p:spPr>
          <a:xfrm flipV="1">
            <a:off x="7119078" y="3094894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F7127E-D2E5-0F48-BD3F-032FB19989AF}"/>
              </a:ext>
            </a:extLst>
          </p:cNvPr>
          <p:cNvCxnSpPr>
            <a:cxnSpLocks/>
          </p:cNvCxnSpPr>
          <p:nvPr/>
        </p:nvCxnSpPr>
        <p:spPr>
          <a:xfrm flipV="1">
            <a:off x="7455874" y="2629270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9C4A0E-B975-394E-B88E-BDD897DF6178}"/>
              </a:ext>
            </a:extLst>
          </p:cNvPr>
          <p:cNvCxnSpPr>
            <a:cxnSpLocks/>
          </p:cNvCxnSpPr>
          <p:nvPr/>
        </p:nvCxnSpPr>
        <p:spPr>
          <a:xfrm flipV="1">
            <a:off x="8266002" y="2624367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630A25-856C-0340-B3EA-B2D12E266606}"/>
              </a:ext>
            </a:extLst>
          </p:cNvPr>
          <p:cNvCxnSpPr>
            <a:cxnSpLocks/>
          </p:cNvCxnSpPr>
          <p:nvPr/>
        </p:nvCxnSpPr>
        <p:spPr>
          <a:xfrm flipV="1">
            <a:off x="7805979" y="3094894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C119B9E-0F7F-6044-8EE4-18938487D431}"/>
              </a:ext>
            </a:extLst>
          </p:cNvPr>
          <p:cNvSpPr txBox="1"/>
          <p:nvPr/>
        </p:nvSpPr>
        <p:spPr>
          <a:xfrm>
            <a:off x="8135566" y="2391338"/>
            <a:ext cx="1109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next layer</a:t>
            </a:r>
          </a:p>
        </p:txBody>
      </p:sp>
    </p:spTree>
    <p:extLst>
      <p:ext uri="{BB962C8B-B14F-4D97-AF65-F5344CB8AC3E}">
        <p14:creationId xmlns:p14="http://schemas.microsoft.com/office/powerpoint/2010/main" val="203003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>
            <a:extLst>
              <a:ext uri="{FF2B5EF4-FFF2-40B4-BE49-F238E27FC236}">
                <a16:creationId xmlns:a16="http://schemas.microsoft.com/office/drawing/2014/main" id="{E82D4749-70C0-364B-972C-40006B1569D2}"/>
              </a:ext>
            </a:extLst>
          </p:cNvPr>
          <p:cNvSpPr/>
          <p:nvPr/>
        </p:nvSpPr>
        <p:spPr>
          <a:xfrm>
            <a:off x="1359878" y="703496"/>
            <a:ext cx="1324156" cy="16878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History = 2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Batch = 1 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6652E332-ECE9-A64C-B958-1F1949B919A1}"/>
              </a:ext>
            </a:extLst>
          </p:cNvPr>
          <p:cNvSpPr/>
          <p:nvPr/>
        </p:nvSpPr>
        <p:spPr>
          <a:xfrm>
            <a:off x="7573104" y="787618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DCF0300-C8DF-5F4E-9C06-0EC51F50C773}"/>
              </a:ext>
            </a:extLst>
          </p:cNvPr>
          <p:cNvSpPr/>
          <p:nvPr/>
        </p:nvSpPr>
        <p:spPr>
          <a:xfrm>
            <a:off x="7236308" y="1209650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03ABC23-88E4-A542-8024-F74F786E27C4}"/>
              </a:ext>
            </a:extLst>
          </p:cNvPr>
          <p:cNvSpPr/>
          <p:nvPr/>
        </p:nvSpPr>
        <p:spPr>
          <a:xfrm>
            <a:off x="8358556" y="787618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56838366-3CC4-834B-9A69-A95C5859846B}"/>
              </a:ext>
            </a:extLst>
          </p:cNvPr>
          <p:cNvSpPr/>
          <p:nvPr/>
        </p:nvSpPr>
        <p:spPr>
          <a:xfrm>
            <a:off x="8021760" y="1209650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1A469344-BF6C-C646-9589-D1802E38D85C}"/>
              </a:ext>
            </a:extLst>
          </p:cNvPr>
          <p:cNvSpPr/>
          <p:nvPr/>
        </p:nvSpPr>
        <p:spPr>
          <a:xfrm>
            <a:off x="7298094" y="1762535"/>
            <a:ext cx="184400" cy="3615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72EF39B6-F958-A443-8A89-CD93D7CA2911}"/>
              </a:ext>
            </a:extLst>
          </p:cNvPr>
          <p:cNvSpPr/>
          <p:nvPr/>
        </p:nvSpPr>
        <p:spPr>
          <a:xfrm>
            <a:off x="8077195" y="1762535"/>
            <a:ext cx="184400" cy="3615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uble Bracket 36">
            <a:extLst>
              <a:ext uri="{FF2B5EF4-FFF2-40B4-BE49-F238E27FC236}">
                <a16:creationId xmlns:a16="http://schemas.microsoft.com/office/drawing/2014/main" id="{BB5BA45E-DCCD-0641-AD71-F46BFD785E07}"/>
              </a:ext>
            </a:extLst>
          </p:cNvPr>
          <p:cNvSpPr/>
          <p:nvPr/>
        </p:nvSpPr>
        <p:spPr>
          <a:xfrm>
            <a:off x="7144108" y="2254910"/>
            <a:ext cx="492372" cy="81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t1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</a:t>
            </a:r>
          </a:p>
          <a:p>
            <a:pPr algn="ctr"/>
            <a:r>
              <a:rPr lang="en-US" sz="1200" dirty="0"/>
              <a:t>10</a:t>
            </a:r>
          </a:p>
          <a:p>
            <a:pPr algn="ctr"/>
            <a:endParaRPr lang="en-US" sz="1200" dirty="0"/>
          </a:p>
        </p:txBody>
      </p: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A3301540-A27C-4649-9C06-E460A57AFB6D}"/>
              </a:ext>
            </a:extLst>
          </p:cNvPr>
          <p:cNvSpPr/>
          <p:nvPr/>
        </p:nvSpPr>
        <p:spPr>
          <a:xfrm>
            <a:off x="334840" y="312663"/>
            <a:ext cx="1146957" cy="20786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sz="1400" b="1" dirty="0">
                <a:latin typeface="Courier" pitchFamily="2" charset="0"/>
              </a:rPr>
              <a:t>X1  X2 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10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20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30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…</a:t>
            </a:r>
          </a:p>
          <a:p>
            <a:pPr marL="342900" indent="-342900">
              <a:buAutoNum type="arabicPlain"/>
            </a:pPr>
            <a:endParaRPr lang="en-US" sz="1400" dirty="0">
              <a:latin typeface="Courier" pitchFamily="2" charset="0"/>
            </a:endParaRPr>
          </a:p>
          <a:p>
            <a:pPr marL="342900" indent="-342900">
              <a:buAutoNum type="arabicPlain" startAt="8"/>
            </a:pPr>
            <a:r>
              <a:rPr lang="en-US" sz="1400" dirty="0">
                <a:latin typeface="Courier" pitchFamily="2" charset="0"/>
              </a:rPr>
              <a:t>80</a:t>
            </a:r>
          </a:p>
          <a:p>
            <a:pPr marL="342900" indent="-342900">
              <a:buAutoNum type="arabicPlain" startAt="8"/>
            </a:pPr>
            <a:r>
              <a:rPr lang="en-US" sz="1400" dirty="0">
                <a:latin typeface="Courier" pitchFamily="2" charset="0"/>
              </a:rPr>
              <a:t>90</a:t>
            </a:r>
          </a:p>
          <a:p>
            <a:pPr marL="342900" indent="-342900">
              <a:buAutoNum type="arabicPlain" startAt="8"/>
            </a:pPr>
            <a:endParaRPr lang="en-US" sz="1400" dirty="0">
              <a:latin typeface="Courier" pitchFamily="2" charset="0"/>
            </a:endParaRPr>
          </a:p>
        </p:txBody>
      </p:sp>
      <p:sp>
        <p:nvSpPr>
          <p:cNvPr id="40" name="Double Bracket 39">
            <a:extLst>
              <a:ext uri="{FF2B5EF4-FFF2-40B4-BE49-F238E27FC236}">
                <a16:creationId xmlns:a16="http://schemas.microsoft.com/office/drawing/2014/main" id="{8C813A0E-3451-E243-BC25-C601994B6229}"/>
              </a:ext>
            </a:extLst>
          </p:cNvPr>
          <p:cNvSpPr/>
          <p:nvPr/>
        </p:nvSpPr>
        <p:spPr>
          <a:xfrm>
            <a:off x="2532170" y="312663"/>
            <a:ext cx="2332907" cy="20786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sz="1400" b="1" dirty="0">
                <a:latin typeface="Courier" pitchFamily="2" charset="0"/>
              </a:rPr>
              <a:t>t1       t2     y </a:t>
            </a:r>
          </a:p>
          <a:p>
            <a:r>
              <a:rPr lang="en-US" sz="1400" dirty="0">
                <a:latin typeface="Courier" pitchFamily="2" charset="0"/>
              </a:rPr>
              <a:t>[1  10] [2 20]  3</a:t>
            </a:r>
          </a:p>
          <a:p>
            <a:r>
              <a:rPr lang="en-US" sz="1400" dirty="0">
                <a:latin typeface="Courier" pitchFamily="2" charset="0"/>
              </a:rPr>
              <a:t>[2  20] [3 30]  4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…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</p:txBody>
      </p:sp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D538D551-3BC5-2D43-A8DB-5E6DD57C6690}"/>
              </a:ext>
            </a:extLst>
          </p:cNvPr>
          <p:cNvSpPr/>
          <p:nvPr/>
        </p:nvSpPr>
        <p:spPr>
          <a:xfrm>
            <a:off x="7923209" y="2254910"/>
            <a:ext cx="492372" cy="81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t2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2</a:t>
            </a:r>
          </a:p>
          <a:p>
            <a:pPr algn="ctr"/>
            <a:r>
              <a:rPr lang="en-US" sz="1200" dirty="0"/>
              <a:t>20</a:t>
            </a:r>
          </a:p>
          <a:p>
            <a:pPr algn="ctr"/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D5C6C4-B781-504F-B2DD-A00EA906E93F}"/>
              </a:ext>
            </a:extLst>
          </p:cNvPr>
          <p:cNvCxnSpPr>
            <a:cxnSpLocks/>
          </p:cNvCxnSpPr>
          <p:nvPr/>
        </p:nvCxnSpPr>
        <p:spPr>
          <a:xfrm flipV="1">
            <a:off x="6874958" y="689259"/>
            <a:ext cx="834337" cy="10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A87ED6-393E-0943-B4B7-91FC8157C3D4}"/>
              </a:ext>
            </a:extLst>
          </p:cNvPr>
          <p:cNvSpPr txBox="1"/>
          <p:nvPr/>
        </p:nvSpPr>
        <p:spPr>
          <a:xfrm rot="18371168">
            <a:off x="6559611" y="1001571"/>
            <a:ext cx="10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85991F-FFD3-6946-B7A3-8B32B167FBA6}"/>
              </a:ext>
            </a:extLst>
          </p:cNvPr>
          <p:cNvCxnSpPr>
            <a:cxnSpLocks/>
          </p:cNvCxnSpPr>
          <p:nvPr/>
        </p:nvCxnSpPr>
        <p:spPr>
          <a:xfrm>
            <a:off x="6874958" y="1762535"/>
            <a:ext cx="2043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692CD3-F556-8245-9B29-A8847DA8B658}"/>
              </a:ext>
            </a:extLst>
          </p:cNvPr>
          <p:cNvSpPr txBox="1"/>
          <p:nvPr/>
        </p:nvSpPr>
        <p:spPr>
          <a:xfrm>
            <a:off x="8847646" y="1657011"/>
            <a:ext cx="107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steps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972D98-D14F-1143-A1EA-C05F15346E1E}"/>
              </a:ext>
            </a:extLst>
          </p:cNvPr>
          <p:cNvCxnSpPr>
            <a:cxnSpLocks/>
          </p:cNvCxnSpPr>
          <p:nvPr/>
        </p:nvCxnSpPr>
        <p:spPr>
          <a:xfrm flipV="1">
            <a:off x="8580632" y="1326245"/>
            <a:ext cx="0" cy="3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08A811-B627-854B-A819-7B747B732954}"/>
              </a:ext>
            </a:extLst>
          </p:cNvPr>
          <p:cNvSpPr txBox="1"/>
          <p:nvPr/>
        </p:nvSpPr>
        <p:spPr>
          <a:xfrm>
            <a:off x="8649694" y="1340503"/>
            <a:ext cx="1022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Batch-size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A4D4F7-25E2-EF44-B2A3-D150455D24DD}"/>
              </a:ext>
            </a:extLst>
          </p:cNvPr>
          <p:cNvCxnSpPr>
            <a:cxnSpLocks/>
          </p:cNvCxnSpPr>
          <p:nvPr/>
        </p:nvCxnSpPr>
        <p:spPr>
          <a:xfrm flipV="1">
            <a:off x="7482494" y="998634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F7127E-D2E5-0F48-BD3F-032FB19989AF}"/>
              </a:ext>
            </a:extLst>
          </p:cNvPr>
          <p:cNvCxnSpPr>
            <a:cxnSpLocks/>
          </p:cNvCxnSpPr>
          <p:nvPr/>
        </p:nvCxnSpPr>
        <p:spPr>
          <a:xfrm flipV="1">
            <a:off x="7819290" y="533010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9C4A0E-B975-394E-B88E-BDD897DF6178}"/>
              </a:ext>
            </a:extLst>
          </p:cNvPr>
          <p:cNvCxnSpPr>
            <a:cxnSpLocks/>
          </p:cNvCxnSpPr>
          <p:nvPr/>
        </p:nvCxnSpPr>
        <p:spPr>
          <a:xfrm flipV="1">
            <a:off x="8629418" y="528107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630A25-856C-0340-B3EA-B2D12E266606}"/>
              </a:ext>
            </a:extLst>
          </p:cNvPr>
          <p:cNvCxnSpPr>
            <a:cxnSpLocks/>
          </p:cNvCxnSpPr>
          <p:nvPr/>
        </p:nvCxnSpPr>
        <p:spPr>
          <a:xfrm flipV="1">
            <a:off x="8169395" y="998634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C119B9E-0F7F-6044-8EE4-18938487D431}"/>
              </a:ext>
            </a:extLst>
          </p:cNvPr>
          <p:cNvSpPr txBox="1"/>
          <p:nvPr/>
        </p:nvSpPr>
        <p:spPr>
          <a:xfrm>
            <a:off x="8498982" y="295078"/>
            <a:ext cx="1109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next layer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6AC0615-EE6E-DC46-BC0E-78AA121096BA}"/>
              </a:ext>
            </a:extLst>
          </p:cNvPr>
          <p:cNvSpPr/>
          <p:nvPr/>
        </p:nvSpPr>
        <p:spPr>
          <a:xfrm>
            <a:off x="1511743" y="4583485"/>
            <a:ext cx="1324156" cy="16878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History = 2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Bath = 3 </a:t>
            </a:r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7A398DB7-605D-3647-A5E9-E4BDBCB4396D}"/>
              </a:ext>
            </a:extLst>
          </p:cNvPr>
          <p:cNvSpPr/>
          <p:nvPr/>
        </p:nvSpPr>
        <p:spPr>
          <a:xfrm>
            <a:off x="486705" y="4192652"/>
            <a:ext cx="1146957" cy="20786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sz="1400" b="1" dirty="0">
                <a:latin typeface="Courier" pitchFamily="2" charset="0"/>
              </a:rPr>
              <a:t>X1  X2 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10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20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30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Courier" pitchFamily="2" charset="0"/>
              </a:rPr>
              <a:t>…</a:t>
            </a:r>
          </a:p>
          <a:p>
            <a:pPr marL="342900" indent="-342900">
              <a:buAutoNum type="arabicPlain"/>
            </a:pPr>
            <a:endParaRPr lang="en-US" sz="1400" dirty="0">
              <a:latin typeface="Courier" pitchFamily="2" charset="0"/>
            </a:endParaRPr>
          </a:p>
          <a:p>
            <a:pPr marL="342900" indent="-342900">
              <a:buAutoNum type="arabicPlain" startAt="8"/>
            </a:pPr>
            <a:r>
              <a:rPr lang="en-US" sz="1400" dirty="0">
                <a:latin typeface="Courier" pitchFamily="2" charset="0"/>
              </a:rPr>
              <a:t>80</a:t>
            </a:r>
          </a:p>
          <a:p>
            <a:pPr marL="342900" indent="-342900">
              <a:buAutoNum type="arabicPlain" startAt="8"/>
            </a:pPr>
            <a:r>
              <a:rPr lang="en-US" sz="1400" dirty="0">
                <a:latin typeface="Courier" pitchFamily="2" charset="0"/>
              </a:rPr>
              <a:t>90</a:t>
            </a:r>
          </a:p>
          <a:p>
            <a:pPr marL="342900" indent="-342900">
              <a:buAutoNum type="arabicPlain" startAt="8"/>
            </a:pPr>
            <a:endParaRPr lang="en-US" sz="1400" dirty="0">
              <a:latin typeface="Courier" pitchFamily="2" charset="0"/>
            </a:endParaRPr>
          </a:p>
        </p:txBody>
      </p: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51F5649C-D66E-C946-AF45-38E14FBD4D02}"/>
              </a:ext>
            </a:extLst>
          </p:cNvPr>
          <p:cNvSpPr/>
          <p:nvPr/>
        </p:nvSpPr>
        <p:spPr>
          <a:xfrm>
            <a:off x="2684034" y="4192652"/>
            <a:ext cx="3153735" cy="20786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sz="1400" b="1" dirty="0">
                <a:latin typeface="Courier" pitchFamily="2" charset="0"/>
              </a:rPr>
              <a:t> </a:t>
            </a:r>
          </a:p>
          <a:p>
            <a:r>
              <a:rPr lang="en-US" sz="1400" dirty="0">
                <a:latin typeface="Courier" pitchFamily="2" charset="0"/>
              </a:rPr>
              <a:t>[[1, 10] [2, 20],    [3</a:t>
            </a:r>
          </a:p>
          <a:p>
            <a:r>
              <a:rPr lang="en-US" sz="1400" dirty="0">
                <a:latin typeface="Courier" pitchFamily="2" charset="0"/>
              </a:rPr>
              <a:t> [2, 20] [3, 30],     4</a:t>
            </a:r>
          </a:p>
          <a:p>
            <a:r>
              <a:rPr lang="en-US" sz="1400" dirty="0">
                <a:latin typeface="Courier" pitchFamily="2" charset="0"/>
              </a:rPr>
              <a:t> [3, 30] [4, 40]]     5]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…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3FE06DFA-B198-B940-B419-041C2311B814}"/>
              </a:ext>
            </a:extLst>
          </p:cNvPr>
          <p:cNvSpPr/>
          <p:nvPr/>
        </p:nvSpPr>
        <p:spPr>
          <a:xfrm>
            <a:off x="7326918" y="3895551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4D08566A-680C-EA44-9FE9-A926B4A965A8}"/>
              </a:ext>
            </a:extLst>
          </p:cNvPr>
          <p:cNvSpPr/>
          <p:nvPr/>
        </p:nvSpPr>
        <p:spPr>
          <a:xfrm>
            <a:off x="6990122" y="4317583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5733DAD6-B34C-C64D-ACD3-45B8F72893AB}"/>
              </a:ext>
            </a:extLst>
          </p:cNvPr>
          <p:cNvSpPr/>
          <p:nvPr/>
        </p:nvSpPr>
        <p:spPr>
          <a:xfrm>
            <a:off x="8112370" y="3895551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A1F11187-0365-C542-8D9E-5F5F24730616}"/>
              </a:ext>
            </a:extLst>
          </p:cNvPr>
          <p:cNvSpPr/>
          <p:nvPr/>
        </p:nvSpPr>
        <p:spPr>
          <a:xfrm>
            <a:off x="7775574" y="4317583"/>
            <a:ext cx="492372" cy="422032"/>
          </a:xfrm>
          <a:prstGeom prst="cube">
            <a:avLst>
              <a:gd name="adj" fmla="val 4446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0D09BCA5-D5FB-434E-B23E-582E07A16E17}"/>
              </a:ext>
            </a:extLst>
          </p:cNvPr>
          <p:cNvSpPr/>
          <p:nvPr/>
        </p:nvSpPr>
        <p:spPr>
          <a:xfrm>
            <a:off x="7051908" y="4870468"/>
            <a:ext cx="184400" cy="3615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E842E45F-4D34-2B4D-9FFD-F3BE362A4387}"/>
              </a:ext>
            </a:extLst>
          </p:cNvPr>
          <p:cNvSpPr/>
          <p:nvPr/>
        </p:nvSpPr>
        <p:spPr>
          <a:xfrm>
            <a:off x="7831009" y="4870468"/>
            <a:ext cx="184400" cy="3615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uble Bracket 37">
            <a:extLst>
              <a:ext uri="{FF2B5EF4-FFF2-40B4-BE49-F238E27FC236}">
                <a16:creationId xmlns:a16="http://schemas.microsoft.com/office/drawing/2014/main" id="{DDCE6CD3-C3D9-5445-9985-534336F1D9C2}"/>
              </a:ext>
            </a:extLst>
          </p:cNvPr>
          <p:cNvSpPr/>
          <p:nvPr/>
        </p:nvSpPr>
        <p:spPr>
          <a:xfrm>
            <a:off x="6628772" y="5362843"/>
            <a:ext cx="761522" cy="81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t1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[1, 10]</a:t>
            </a:r>
          </a:p>
          <a:p>
            <a:pPr algn="ctr"/>
            <a:r>
              <a:rPr lang="en-US" sz="1200" dirty="0"/>
              <a:t>[2,20]</a:t>
            </a:r>
          </a:p>
          <a:p>
            <a:pPr algn="ctr"/>
            <a:r>
              <a:rPr lang="en-US" sz="1200" dirty="0"/>
              <a:t>[3,30]</a:t>
            </a:r>
          </a:p>
          <a:p>
            <a:pPr algn="ctr"/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327F29-C4FF-5445-AF52-D2DD9F012B71}"/>
              </a:ext>
            </a:extLst>
          </p:cNvPr>
          <p:cNvCxnSpPr>
            <a:cxnSpLocks/>
          </p:cNvCxnSpPr>
          <p:nvPr/>
        </p:nvCxnSpPr>
        <p:spPr>
          <a:xfrm flipV="1">
            <a:off x="6628772" y="3797192"/>
            <a:ext cx="834337" cy="10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D5FA13-9F13-A049-8BBD-AA879DFCC7E0}"/>
              </a:ext>
            </a:extLst>
          </p:cNvPr>
          <p:cNvSpPr txBox="1"/>
          <p:nvPr/>
        </p:nvSpPr>
        <p:spPr>
          <a:xfrm rot="18371168">
            <a:off x="6313425" y="4109504"/>
            <a:ext cx="10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D5D512-0143-1048-8349-9D8E17C76C42}"/>
              </a:ext>
            </a:extLst>
          </p:cNvPr>
          <p:cNvCxnSpPr>
            <a:cxnSpLocks/>
          </p:cNvCxnSpPr>
          <p:nvPr/>
        </p:nvCxnSpPr>
        <p:spPr>
          <a:xfrm>
            <a:off x="6628772" y="4870468"/>
            <a:ext cx="2043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AA290A2-1249-2747-9A25-2D027FFF4EA9}"/>
              </a:ext>
            </a:extLst>
          </p:cNvPr>
          <p:cNvSpPr txBox="1"/>
          <p:nvPr/>
        </p:nvSpPr>
        <p:spPr>
          <a:xfrm>
            <a:off x="8601460" y="4764944"/>
            <a:ext cx="107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steps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CE5B28-5741-CA4F-B91F-D19C37EC4C35}"/>
              </a:ext>
            </a:extLst>
          </p:cNvPr>
          <p:cNvCxnSpPr>
            <a:cxnSpLocks/>
          </p:cNvCxnSpPr>
          <p:nvPr/>
        </p:nvCxnSpPr>
        <p:spPr>
          <a:xfrm flipV="1">
            <a:off x="8334446" y="4434178"/>
            <a:ext cx="0" cy="3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62F239-1F1A-6D48-96A1-222327E0807F}"/>
              </a:ext>
            </a:extLst>
          </p:cNvPr>
          <p:cNvSpPr txBox="1"/>
          <p:nvPr/>
        </p:nvSpPr>
        <p:spPr>
          <a:xfrm>
            <a:off x="8403508" y="4448436"/>
            <a:ext cx="1022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Batch-size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DDC7F98-25F2-2B48-AC75-69E627CA78D0}"/>
              </a:ext>
            </a:extLst>
          </p:cNvPr>
          <p:cNvCxnSpPr>
            <a:cxnSpLocks/>
          </p:cNvCxnSpPr>
          <p:nvPr/>
        </p:nvCxnSpPr>
        <p:spPr>
          <a:xfrm flipV="1">
            <a:off x="7236308" y="4106567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629BFE-15EC-FF4B-AD4A-9A5C4A969C05}"/>
              </a:ext>
            </a:extLst>
          </p:cNvPr>
          <p:cNvCxnSpPr>
            <a:cxnSpLocks/>
          </p:cNvCxnSpPr>
          <p:nvPr/>
        </p:nvCxnSpPr>
        <p:spPr>
          <a:xfrm flipV="1">
            <a:off x="7573104" y="3640943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534BA0-AC83-7642-A3FB-63D694639DB5}"/>
              </a:ext>
            </a:extLst>
          </p:cNvPr>
          <p:cNvCxnSpPr>
            <a:cxnSpLocks/>
          </p:cNvCxnSpPr>
          <p:nvPr/>
        </p:nvCxnSpPr>
        <p:spPr>
          <a:xfrm flipV="1">
            <a:off x="8383232" y="3636040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C0F2DC-8C57-B842-9196-F6193C051C78}"/>
              </a:ext>
            </a:extLst>
          </p:cNvPr>
          <p:cNvCxnSpPr>
            <a:cxnSpLocks/>
          </p:cNvCxnSpPr>
          <p:nvPr/>
        </p:nvCxnSpPr>
        <p:spPr>
          <a:xfrm flipV="1">
            <a:off x="7923209" y="4106567"/>
            <a:ext cx="0" cy="3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8E823C-ADAA-8B43-9902-1195DC205F80}"/>
              </a:ext>
            </a:extLst>
          </p:cNvPr>
          <p:cNvSpPr txBox="1"/>
          <p:nvPr/>
        </p:nvSpPr>
        <p:spPr>
          <a:xfrm>
            <a:off x="8252796" y="3403011"/>
            <a:ext cx="1109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next layer</a:t>
            </a:r>
          </a:p>
        </p:txBody>
      </p:sp>
      <p:sp>
        <p:nvSpPr>
          <p:cNvPr id="61" name="Double Bracket 60">
            <a:extLst>
              <a:ext uri="{FF2B5EF4-FFF2-40B4-BE49-F238E27FC236}">
                <a16:creationId xmlns:a16="http://schemas.microsoft.com/office/drawing/2014/main" id="{B961BDED-FE8E-7343-8C7D-5762C7821BA2}"/>
              </a:ext>
            </a:extLst>
          </p:cNvPr>
          <p:cNvSpPr/>
          <p:nvPr/>
        </p:nvSpPr>
        <p:spPr>
          <a:xfrm>
            <a:off x="7613659" y="5379489"/>
            <a:ext cx="761522" cy="81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t2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[2,20]</a:t>
            </a:r>
          </a:p>
          <a:p>
            <a:pPr algn="ctr"/>
            <a:r>
              <a:rPr lang="en-US" sz="1200" dirty="0"/>
              <a:t>[3,30]</a:t>
            </a:r>
          </a:p>
          <a:p>
            <a:pPr algn="ctr"/>
            <a:r>
              <a:rPr lang="en-US" sz="1200" dirty="0"/>
              <a:t>[4, 40]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555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299</Words>
  <Application>Microsoft Macintosh PowerPoint</Application>
  <PresentationFormat>Widescreen</PresentationFormat>
  <Paragraphs>148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Nanum Pen Script</vt:lpstr>
      <vt:lpstr>Arial</vt:lpstr>
      <vt:lpstr>Calibri</vt:lpstr>
      <vt:lpstr>Calibri Light</vt:lpstr>
      <vt:lpstr>Comic Sans MS</vt:lpstr>
      <vt:lpstr>Courier</vt:lpstr>
      <vt:lpstr>Ink Free</vt:lpstr>
      <vt:lpstr>Office Theme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Narayanappa, Sadananda (US)</dc:creator>
  <cp:lastModifiedBy>Narayanappa, Sadananda (US)</cp:lastModifiedBy>
  <cp:revision>30</cp:revision>
  <dcterms:created xsi:type="dcterms:W3CDTF">2020-01-10T02:40:36Z</dcterms:created>
  <dcterms:modified xsi:type="dcterms:W3CDTF">2020-01-26T15:41:21Z</dcterms:modified>
</cp:coreProperties>
</file>