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34"/>
    <p:restoredTop sz="94694"/>
  </p:normalViewPr>
  <p:slideViewPr>
    <p:cSldViewPr snapToGrid="0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B65E-D465-108F-1357-607E18C4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6C989-E2EC-80AA-35AF-4BAC0C001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7F09-C4B3-0749-B093-D2574243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687" y="6470925"/>
            <a:ext cx="2743200" cy="365125"/>
          </a:xfrm>
          <a:prstGeom prst="rect">
            <a:avLst/>
          </a:prstGeom>
        </p:spPr>
        <p:txBody>
          <a:bodyPr/>
          <a:lstStyle/>
          <a:p>
            <a:fld id="{4B119B76-35C6-F64D-8178-71323961A9B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F449-F001-F54D-3F5A-6B8CB07F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FA1F-232D-FE9A-48A9-FA9EB8A9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0278-BCDC-2D84-5433-AAA67072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27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A9C1-7BED-8AD1-233C-B4B5B416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6158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7537-33FB-C712-BDB7-967A270B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619"/>
            <a:ext cx="4114800" cy="365125"/>
          </a:xfrm>
        </p:spPr>
        <p:txBody>
          <a:bodyPr/>
          <a:lstStyle/>
          <a:p>
            <a:r>
              <a:rPr lang="en-US" dirty="0"/>
              <a:t>Copyright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F326-316D-78C7-571F-E89719B4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096" y="6492875"/>
            <a:ext cx="559904" cy="365125"/>
          </a:xfrm>
        </p:spPr>
        <p:txBody>
          <a:bodyPr/>
          <a:lstStyle/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A491-FE2B-8737-1D89-A824564C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55D4-7AD1-5E4E-15DB-35314325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E1AA-1CAE-8F0A-AED1-81A65C4D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052" y="6498121"/>
            <a:ext cx="2743200" cy="365125"/>
          </a:xfrm>
          <a:prstGeom prst="rect">
            <a:avLst/>
          </a:prstGeom>
        </p:spPr>
        <p:txBody>
          <a:bodyPr/>
          <a:lstStyle/>
          <a:p>
            <a:fld id="{4B119B76-35C6-F64D-8178-71323961A9B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9597-B62C-2FFB-264E-C960741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574" y="649812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D30A-4C54-DD5A-A778-CB67E27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2194-F883-C6F5-0051-ED691D0A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95"/>
            <a:ext cx="12192000" cy="81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AF18-8A1F-0E01-9888-0D47B97E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44826"/>
            <a:ext cx="12192000" cy="601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4221-12F3-B3F3-F978-A31403900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9513" y="64709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38BD-3FA1-5A8F-514B-3668EE354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61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icialanalysis.ai/" TargetMode="External"/><Relationship Id="rId2" Type="http://schemas.openxmlformats.org/officeDocument/2006/relationships/hyperlink" Target="https://huggingface.co/spaces/mteb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9C62-408C-ED40-3AF6-083377EC9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AI (LLM, Gen AI)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E25B-02EF-DDDA-5F55-173582C09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 sketch of Generative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72380-BFCB-7A44-7623-6A5840CD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14" y="752843"/>
            <a:ext cx="1422400" cy="14224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DFD0DEA-20AE-A73A-C49E-1F9981466B37}"/>
              </a:ext>
            </a:extLst>
          </p:cNvPr>
          <p:cNvSpPr/>
          <p:nvPr/>
        </p:nvSpPr>
        <p:spPr>
          <a:xfrm>
            <a:off x="3384332" y="691055"/>
            <a:ext cx="1818290" cy="1818290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15E95-62C0-CDF3-15CF-B53B64B0B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02" y="920488"/>
            <a:ext cx="1140927" cy="108711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3F891E-34CD-5514-9CB8-CA30C940FD4E}"/>
              </a:ext>
            </a:extLst>
          </p:cNvPr>
          <p:cNvSpPr/>
          <p:nvPr/>
        </p:nvSpPr>
        <p:spPr>
          <a:xfrm rot="10800000">
            <a:off x="4491307" y="1313358"/>
            <a:ext cx="157860" cy="626271"/>
          </a:xfrm>
          <a:prstGeom prst="roundRect">
            <a:avLst>
              <a:gd name="adj" fmla="val 471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ABF93B0-7B32-FC72-215C-98F8E32C8535}"/>
              </a:ext>
            </a:extLst>
          </p:cNvPr>
          <p:cNvSpPr/>
          <p:nvPr/>
        </p:nvSpPr>
        <p:spPr>
          <a:xfrm rot="12685785">
            <a:off x="3962218" y="1240193"/>
            <a:ext cx="158554" cy="696911"/>
          </a:xfrm>
          <a:prstGeom prst="roundRect">
            <a:avLst>
              <a:gd name="adj" fmla="val 471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BBD4151-DFB1-36EF-2AF3-A099916D5484}"/>
              </a:ext>
            </a:extLst>
          </p:cNvPr>
          <p:cNvSpPr/>
          <p:nvPr/>
        </p:nvSpPr>
        <p:spPr>
          <a:xfrm rot="9034228">
            <a:off x="4265010" y="1284811"/>
            <a:ext cx="158554" cy="696911"/>
          </a:xfrm>
          <a:prstGeom prst="roundRect">
            <a:avLst>
              <a:gd name="adj" fmla="val 471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F9321CF-2FFD-A516-5514-91F8403F93B5}"/>
              </a:ext>
            </a:extLst>
          </p:cNvPr>
          <p:cNvSpPr/>
          <p:nvPr/>
        </p:nvSpPr>
        <p:spPr>
          <a:xfrm rot="5400000">
            <a:off x="3956528" y="1654866"/>
            <a:ext cx="160380" cy="466211"/>
          </a:xfrm>
          <a:prstGeom prst="roundRect">
            <a:avLst>
              <a:gd name="adj" fmla="val 471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D98B621-2514-41CD-BA8A-AF1C893898D5}"/>
              </a:ext>
            </a:extLst>
          </p:cNvPr>
          <p:cNvSpPr/>
          <p:nvPr/>
        </p:nvSpPr>
        <p:spPr>
          <a:xfrm rot="5400000">
            <a:off x="4488563" y="1075097"/>
            <a:ext cx="205436" cy="157861"/>
          </a:xfrm>
          <a:prstGeom prst="roundRect">
            <a:avLst>
              <a:gd name="adj" fmla="val 4712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4C7-B8B7-DE7F-5F66-5A9AC2F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Gen AI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9C03-2173-6E5B-94C1-06E6F0C9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558" y="645080"/>
            <a:ext cx="5369442" cy="61587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Generative AI is encompass wide range:</a:t>
            </a:r>
          </a:p>
          <a:p>
            <a:pPr lvl="1"/>
            <a:r>
              <a:rPr lang="en-US" dirty="0"/>
              <a:t>Content generation – images/text</a:t>
            </a:r>
          </a:p>
          <a:p>
            <a:pPr lvl="1"/>
            <a:r>
              <a:rPr lang="en-US" dirty="0"/>
              <a:t>Content curation/summarization</a:t>
            </a:r>
          </a:p>
          <a:p>
            <a:pPr lvl="1"/>
            <a:r>
              <a:rPr lang="en-US" dirty="0"/>
              <a:t>Q&amp;A</a:t>
            </a:r>
          </a:p>
          <a:p>
            <a:pPr lvl="1"/>
            <a:r>
              <a:rPr lang="en-US" dirty="0"/>
              <a:t>Search and Identify</a:t>
            </a:r>
          </a:p>
          <a:p>
            <a:pPr lvl="1"/>
            <a:r>
              <a:rPr lang="en-US" dirty="0"/>
              <a:t>Rationalize and Reason</a:t>
            </a:r>
          </a:p>
          <a:p>
            <a:pPr lvl="1"/>
            <a:r>
              <a:rPr lang="en-US" dirty="0"/>
              <a:t>Compose style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Application:</a:t>
            </a:r>
          </a:p>
          <a:p>
            <a:pPr lvl="1"/>
            <a:r>
              <a:rPr lang="en-US" dirty="0"/>
              <a:t>Sales &amp; Marketing</a:t>
            </a:r>
          </a:p>
          <a:p>
            <a:pPr lvl="1"/>
            <a:r>
              <a:rPr lang="en-US" dirty="0"/>
              <a:t>Proposal Generation</a:t>
            </a:r>
          </a:p>
          <a:p>
            <a:pPr lvl="1"/>
            <a:r>
              <a:rPr lang="en-US" dirty="0"/>
              <a:t>Content Search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58493-255D-33C4-B71E-B5F2259B4B7C}"/>
              </a:ext>
            </a:extLst>
          </p:cNvPr>
          <p:cNvSpPr txBox="1">
            <a:spLocks/>
          </p:cNvSpPr>
          <p:nvPr/>
        </p:nvSpPr>
        <p:spPr>
          <a:xfrm>
            <a:off x="686182" y="1742687"/>
            <a:ext cx="5369442" cy="5387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How does it look for users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36238592-BEBE-47C3-28FE-4AF6354D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49" y="4264625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6E5F7D-CA99-B74D-69DB-7E69DB70D967}"/>
              </a:ext>
            </a:extLst>
          </p:cNvPr>
          <p:cNvSpPr/>
          <p:nvPr/>
        </p:nvSpPr>
        <p:spPr>
          <a:xfrm>
            <a:off x="2542187" y="3322349"/>
            <a:ext cx="3385751" cy="2508422"/>
          </a:xfrm>
          <a:prstGeom prst="roundRect">
            <a:avLst>
              <a:gd name="adj" fmla="val 4844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User Interface</a:t>
            </a:r>
            <a:r>
              <a:rPr lang="en-US" dirty="0"/>
              <a:t>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EA766CF-CAC8-8680-50B7-07EE4DF68D1C}"/>
              </a:ext>
            </a:extLst>
          </p:cNvPr>
          <p:cNvSpPr/>
          <p:nvPr/>
        </p:nvSpPr>
        <p:spPr>
          <a:xfrm>
            <a:off x="958031" y="3429000"/>
            <a:ext cx="1426822" cy="12261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Queries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B6F3434-4B42-0145-18D2-06425E09E5E7}"/>
              </a:ext>
            </a:extLst>
          </p:cNvPr>
          <p:cNvSpPr/>
          <p:nvPr/>
        </p:nvSpPr>
        <p:spPr>
          <a:xfrm>
            <a:off x="871116" y="4721825"/>
            <a:ext cx="1513737" cy="108090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60598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4C7-B8B7-DE7F-5F66-5A9AC2F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more technicalities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58493-255D-33C4-B71E-B5F2259B4B7C}"/>
              </a:ext>
            </a:extLst>
          </p:cNvPr>
          <p:cNvSpPr txBox="1">
            <a:spLocks/>
          </p:cNvSpPr>
          <p:nvPr/>
        </p:nvSpPr>
        <p:spPr>
          <a:xfrm>
            <a:off x="1102206" y="2149340"/>
            <a:ext cx="2378294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Context Window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36238592-BEBE-47C3-28FE-4AF6354D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9500" y="4690315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6E5F7D-CA99-B74D-69DB-7E69DB70D967}"/>
              </a:ext>
            </a:extLst>
          </p:cNvPr>
          <p:cNvSpPr/>
          <p:nvPr/>
        </p:nvSpPr>
        <p:spPr>
          <a:xfrm>
            <a:off x="383059" y="2540240"/>
            <a:ext cx="3398109" cy="2044117"/>
          </a:xfrm>
          <a:prstGeom prst="roundRect">
            <a:avLst>
              <a:gd name="adj" fmla="val 4844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Classify the following: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is great.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Sentiment: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EA766CF-CAC8-8680-50B7-07EE4DF68D1C}"/>
              </a:ext>
            </a:extLst>
          </p:cNvPr>
          <p:cNvSpPr/>
          <p:nvPr/>
        </p:nvSpPr>
        <p:spPr>
          <a:xfrm>
            <a:off x="3982157" y="3251141"/>
            <a:ext cx="1047043" cy="6627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13A236-2462-9F23-808D-A6D7F6C1B549}"/>
              </a:ext>
            </a:extLst>
          </p:cNvPr>
          <p:cNvSpPr/>
          <p:nvPr/>
        </p:nvSpPr>
        <p:spPr>
          <a:xfrm>
            <a:off x="5162226" y="2699024"/>
            <a:ext cx="1618735" cy="16187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9F069A-8634-1CE6-E18A-0F2588C61913}"/>
              </a:ext>
            </a:extLst>
          </p:cNvPr>
          <p:cNvSpPr/>
          <p:nvPr/>
        </p:nvSpPr>
        <p:spPr>
          <a:xfrm>
            <a:off x="7843229" y="2540240"/>
            <a:ext cx="3398109" cy="2044117"/>
          </a:xfrm>
          <a:prstGeom prst="roundRect">
            <a:avLst>
              <a:gd name="adj" fmla="val 4844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Classify the following: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is great.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Sentiment: positive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E8B92F-CA72-AAD2-6E42-983BC3F448AE}"/>
              </a:ext>
            </a:extLst>
          </p:cNvPr>
          <p:cNvSpPr txBox="1">
            <a:spLocks/>
          </p:cNvSpPr>
          <p:nvPr/>
        </p:nvSpPr>
        <p:spPr>
          <a:xfrm>
            <a:off x="5246664" y="2416880"/>
            <a:ext cx="1698671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Inferencing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EB20D-C890-0FA8-966A-4417D39FF0BC}"/>
              </a:ext>
            </a:extLst>
          </p:cNvPr>
          <p:cNvSpPr txBox="1">
            <a:spLocks/>
          </p:cNvSpPr>
          <p:nvPr/>
        </p:nvSpPr>
        <p:spPr>
          <a:xfrm>
            <a:off x="741552" y="5489371"/>
            <a:ext cx="2378294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User</a:t>
            </a:r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7A9CD14B-80E0-9A95-A980-6C0A569464AC}"/>
              </a:ext>
            </a:extLst>
          </p:cNvPr>
          <p:cNvSpPr/>
          <p:nvPr/>
        </p:nvSpPr>
        <p:spPr>
          <a:xfrm>
            <a:off x="5745894" y="3088262"/>
            <a:ext cx="460480" cy="1628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E2131B7-8362-4DE6-4724-4E0A8E7CCC9A}"/>
              </a:ext>
            </a:extLst>
          </p:cNvPr>
          <p:cNvSpPr/>
          <p:nvPr/>
        </p:nvSpPr>
        <p:spPr>
          <a:xfrm>
            <a:off x="6841107" y="3251141"/>
            <a:ext cx="1047043" cy="6627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F7D4ECA-CB1B-1398-B2D6-D83F86C9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103" y="5489371"/>
            <a:ext cx="3888260" cy="1308624"/>
          </a:xfrm>
          <a:solidFill>
            <a:schemeClr val="bg1">
              <a:lumMod val="9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RAG – Retrieval Augmented Generation</a:t>
            </a:r>
          </a:p>
          <a:p>
            <a:pPr marL="0" indent="0">
              <a:buNone/>
            </a:pPr>
            <a:r>
              <a:rPr lang="en-US" dirty="0"/>
              <a:t>One shot/multi shot leaning</a:t>
            </a:r>
          </a:p>
          <a:p>
            <a:pPr marL="0" indent="0">
              <a:buNone/>
            </a:pPr>
            <a:r>
              <a:rPr lang="en-US" dirty="0"/>
              <a:t>Prompt Engineering</a:t>
            </a:r>
          </a:p>
          <a:p>
            <a:pPr marL="0" indent="0">
              <a:buNone/>
            </a:pPr>
            <a:r>
              <a:rPr lang="en-US" dirty="0"/>
              <a:t>Temperature, top K, top P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65B6FD-367D-1358-6F18-220A25B6951A}"/>
              </a:ext>
            </a:extLst>
          </p:cNvPr>
          <p:cNvSpPr txBox="1">
            <a:spLocks/>
          </p:cNvSpPr>
          <p:nvPr/>
        </p:nvSpPr>
        <p:spPr>
          <a:xfrm>
            <a:off x="2829697" y="4469013"/>
            <a:ext cx="1309817" cy="3499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Prompt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1B54436-0F29-9F62-7C80-8AAA12621E90}"/>
              </a:ext>
            </a:extLst>
          </p:cNvPr>
          <p:cNvSpPr txBox="1">
            <a:spLocks/>
          </p:cNvSpPr>
          <p:nvPr/>
        </p:nvSpPr>
        <p:spPr>
          <a:xfrm>
            <a:off x="10392032" y="4409395"/>
            <a:ext cx="1416909" cy="3499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Completion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EE91DB-F314-7984-7EA0-0A0F5ADBFAB7}"/>
              </a:ext>
            </a:extLst>
          </p:cNvPr>
          <p:cNvSpPr txBox="1">
            <a:spLocks/>
          </p:cNvSpPr>
          <p:nvPr/>
        </p:nvSpPr>
        <p:spPr>
          <a:xfrm>
            <a:off x="8562393" y="2149340"/>
            <a:ext cx="1698671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Output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FC08B2-FB36-559A-E1CC-4D582685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290" y="4584357"/>
            <a:ext cx="2473475" cy="204411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44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CE4F-8C2E-9BD6-25AF-1BEE8F4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Gen-AI life cycle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473A9A-6024-9564-80D8-D12F237827DE}"/>
              </a:ext>
            </a:extLst>
          </p:cNvPr>
          <p:cNvSpPr/>
          <p:nvPr/>
        </p:nvSpPr>
        <p:spPr>
          <a:xfrm>
            <a:off x="160638" y="1841157"/>
            <a:ext cx="1383957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 the Scope &amp; Define the specific Use-case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AB34A6-B4E0-A193-4929-F6BFA7CA9047}"/>
              </a:ext>
            </a:extLst>
          </p:cNvPr>
          <p:cNvSpPr/>
          <p:nvPr/>
        </p:nvSpPr>
        <p:spPr>
          <a:xfrm>
            <a:off x="1709352" y="1841157"/>
            <a:ext cx="1383957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path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Model, Metric, Design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B1EED4-56F3-D7E1-2703-F3AF5E3C8BD0}"/>
              </a:ext>
            </a:extLst>
          </p:cNvPr>
          <p:cNvSpPr/>
          <p:nvPr/>
        </p:nvSpPr>
        <p:spPr>
          <a:xfrm>
            <a:off x="3393990" y="1841157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49BD59-07DF-0B37-EC02-051EAB871DD1}"/>
              </a:ext>
            </a:extLst>
          </p:cNvPr>
          <p:cNvSpPr/>
          <p:nvPr/>
        </p:nvSpPr>
        <p:spPr>
          <a:xfrm>
            <a:off x="3393989" y="2503939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Fine Tuning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PEFT,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ED6E2A-3BB6-586A-8528-5D01C833D4DB}"/>
              </a:ext>
            </a:extLst>
          </p:cNvPr>
          <p:cNvSpPr/>
          <p:nvPr/>
        </p:nvSpPr>
        <p:spPr>
          <a:xfrm>
            <a:off x="3393989" y="3194222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RLHF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5D0B3C-4D0D-ACF9-CC1C-7789D8DCD634}"/>
              </a:ext>
            </a:extLst>
          </p:cNvPr>
          <p:cNvSpPr/>
          <p:nvPr/>
        </p:nvSpPr>
        <p:spPr>
          <a:xfrm>
            <a:off x="3393988" y="3884505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RAG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D58FE2-83B1-3E02-05E4-1AE5A8A6BA3F}"/>
              </a:ext>
            </a:extLst>
          </p:cNvPr>
          <p:cNvSpPr/>
          <p:nvPr/>
        </p:nvSpPr>
        <p:spPr>
          <a:xfrm>
            <a:off x="5078624" y="1813656"/>
            <a:ext cx="1680522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Engineering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Vectorizing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Efficient Retrievals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E863FC-A696-FA33-2ABA-8E8CBE3CC52D}"/>
              </a:ext>
            </a:extLst>
          </p:cNvPr>
          <p:cNvSpPr/>
          <p:nvPr/>
        </p:nvSpPr>
        <p:spPr>
          <a:xfrm>
            <a:off x="3393988" y="1049175"/>
            <a:ext cx="5628092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438526-96DA-F109-0A24-9EA113EFFEBD}"/>
              </a:ext>
            </a:extLst>
          </p:cNvPr>
          <p:cNvSpPr/>
          <p:nvPr/>
        </p:nvSpPr>
        <p:spPr>
          <a:xfrm>
            <a:off x="7173506" y="1813656"/>
            <a:ext cx="1848574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GLUE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Super GLUE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Holistic Evaluation of Lang. models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MMLU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Massive Multi Lang. Understanding)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ROUGE, BLUE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622ABA-059E-EEFB-B679-4C8C74433CE5}"/>
              </a:ext>
            </a:extLst>
          </p:cNvPr>
          <p:cNvSpPr/>
          <p:nvPr/>
        </p:nvSpPr>
        <p:spPr>
          <a:xfrm>
            <a:off x="10182787" y="1841157"/>
            <a:ext cx="1848574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scale Integration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Augmentation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Model deployment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Continuous learning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C7EFB1C-3F7D-CF80-C17A-315007D912AC}"/>
              </a:ext>
            </a:extLst>
          </p:cNvPr>
          <p:cNvSpPr/>
          <p:nvPr/>
        </p:nvSpPr>
        <p:spPr>
          <a:xfrm>
            <a:off x="9170771" y="2623898"/>
            <a:ext cx="863325" cy="114064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70F1B067-3E40-5292-74FA-FBF7670484B9}"/>
              </a:ext>
            </a:extLst>
          </p:cNvPr>
          <p:cNvSpPr/>
          <p:nvPr/>
        </p:nvSpPr>
        <p:spPr>
          <a:xfrm>
            <a:off x="160638" y="4979773"/>
            <a:ext cx="3891965" cy="1767016"/>
          </a:xfrm>
          <a:prstGeom prst="wedgeRectCallout">
            <a:avLst>
              <a:gd name="adj1" fmla="val 34834"/>
              <a:gd name="adj2" fmla="val -73363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shot/Few Shot learning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Prompt 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Prompt Tuning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Parametric efficient fine tuning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LoRA</a:t>
            </a:r>
            <a:r>
              <a:rPr lang="en-US" dirty="0">
                <a:solidFill>
                  <a:schemeClr val="tx1"/>
                </a:solidFill>
              </a:rPr>
              <a:t> (Low rank order Adaptation)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3FBA8ED5-5D82-9B3A-2FF7-DEFCDA8C9BA4}"/>
              </a:ext>
            </a:extLst>
          </p:cNvPr>
          <p:cNvSpPr/>
          <p:nvPr/>
        </p:nvSpPr>
        <p:spPr>
          <a:xfrm>
            <a:off x="4245161" y="4979773"/>
            <a:ext cx="3347447" cy="1767016"/>
          </a:xfrm>
          <a:prstGeom prst="wedgeRectCallout">
            <a:avLst>
              <a:gd name="adj1" fmla="val -9025"/>
              <a:gd name="adj2" fmla="val -74062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Choice of vectorization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https://huggingface.co/spaces/mteb/leaderboard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Chunking Strategies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 Selection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tx1"/>
                </a:solidFill>
                <a:hlinkClick r:id="rId3"/>
              </a:rPr>
              <a:t>https://artificialanalysis.ai/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8831D9B5-6ED1-037B-A506-F378DA1AC65F}"/>
              </a:ext>
            </a:extLst>
          </p:cNvPr>
          <p:cNvSpPr/>
          <p:nvPr/>
        </p:nvSpPr>
        <p:spPr>
          <a:xfrm>
            <a:off x="7785166" y="4925317"/>
            <a:ext cx="3978875" cy="1767016"/>
          </a:xfrm>
          <a:prstGeom prst="wedgeRectCallout">
            <a:avLst>
              <a:gd name="adj1" fmla="val -36594"/>
              <a:gd name="adj2" fmla="val -71265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 Marks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(https://</a:t>
            </a:r>
            <a:r>
              <a:rPr lang="en-US" sz="1200" dirty="0" err="1">
                <a:solidFill>
                  <a:schemeClr val="tx1"/>
                </a:solidFill>
              </a:rPr>
              <a:t>deepgram.com</a:t>
            </a:r>
            <a:r>
              <a:rPr lang="en-US" sz="1200" dirty="0">
                <a:solidFill>
                  <a:schemeClr val="tx1"/>
                </a:solidFill>
              </a:rPr>
              <a:t>/learn/superglue-</a:t>
            </a:r>
            <a:r>
              <a:rPr lang="en-US" sz="1200" dirty="0" err="1">
                <a:solidFill>
                  <a:schemeClr val="tx1"/>
                </a:solidFill>
              </a:rPr>
              <a:t>llm</a:t>
            </a:r>
            <a:r>
              <a:rPr lang="en-US" sz="1200" dirty="0">
                <a:solidFill>
                  <a:schemeClr val="tx1"/>
                </a:solidFill>
              </a:rPr>
              <a:t>-benchmark-explained)</a:t>
            </a:r>
          </a:p>
        </p:txBody>
      </p:sp>
    </p:spTree>
    <p:extLst>
      <p:ext uri="{BB962C8B-B14F-4D97-AF65-F5344CB8AC3E}">
        <p14:creationId xmlns:p14="http://schemas.microsoft.com/office/powerpoint/2010/main" val="28465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1681-0032-3269-ABB7-541DDF0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E25B-D130-3FFF-F4C1-C446A64F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521" y="149697"/>
            <a:ext cx="39624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Neural networks</a:t>
            </a:r>
          </a:p>
          <a:p>
            <a:pPr marL="0" indent="0">
              <a:buNone/>
            </a:pPr>
            <a:r>
              <a:rPr lang="en-US" dirty="0"/>
              <a:t>Transformers </a:t>
            </a:r>
          </a:p>
          <a:p>
            <a:pPr marL="0" indent="0">
              <a:buNone/>
            </a:pPr>
            <a:r>
              <a:rPr lang="en-US" dirty="0"/>
              <a:t>Attention mechanism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CEEF3-2811-6C01-7E8B-4A014162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595" y="2053928"/>
            <a:ext cx="2813626" cy="396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1E9B40-1B18-DC7E-2CA6-D879ECC2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14" y="952178"/>
            <a:ext cx="6311694" cy="3082773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A4A79ED4-1E15-E10F-905B-192D6295FA3F}"/>
              </a:ext>
            </a:extLst>
          </p:cNvPr>
          <p:cNvSpPr/>
          <p:nvPr/>
        </p:nvSpPr>
        <p:spPr>
          <a:xfrm>
            <a:off x="234779" y="4324348"/>
            <a:ext cx="2813626" cy="2208889"/>
          </a:xfrm>
          <a:prstGeom prst="wedgeRectCallout">
            <a:avLst>
              <a:gd name="adj1" fmla="val 18165"/>
              <a:gd name="adj2" fmla="val -58584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Classification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Sentiment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Ex: BART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Trained using masking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7EDA3DB-E826-43A9-3A36-FFC68910F4E0}"/>
              </a:ext>
            </a:extLst>
          </p:cNvPr>
          <p:cNvSpPr/>
          <p:nvPr/>
        </p:nvSpPr>
        <p:spPr>
          <a:xfrm>
            <a:off x="3383240" y="4324347"/>
            <a:ext cx="2360140" cy="2208889"/>
          </a:xfrm>
          <a:prstGeom prst="wedgeRectCallout">
            <a:avLst>
              <a:gd name="adj1" fmla="val -10003"/>
              <a:gd name="adj2" fmla="val -57444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Seq-to-Seq</a:t>
            </a:r>
            <a:b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 Summarization</a:t>
            </a:r>
          </a:p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Ex: BERT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Train: Span Corruption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25DF2362-90D9-ADD0-4576-A9C03C221B7D}"/>
              </a:ext>
            </a:extLst>
          </p:cNvPr>
          <p:cNvSpPr/>
          <p:nvPr/>
        </p:nvSpPr>
        <p:spPr>
          <a:xfrm>
            <a:off x="6217056" y="4324348"/>
            <a:ext cx="2360140" cy="2208888"/>
          </a:xfrm>
          <a:prstGeom prst="wedgeRectCallout">
            <a:avLst>
              <a:gd name="adj1" fmla="val -33040"/>
              <a:gd name="adj2" fmla="val -59100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Generation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Reasoning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Ex: GPT, BLOOM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Full Lang. Modelling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7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1681-0032-3269-ABB7-541DDF0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more 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E25B-D130-3FFF-F4C1-C446A64F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521" y="149697"/>
            <a:ext cx="39624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Attention mechanism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DEB16-04B5-C9CB-6197-7A245E51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3" y="1302969"/>
            <a:ext cx="7772400" cy="42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da-simple" id="{283862F9-1175-1F47-872D-A6104C143A78}" vid="{96638FD7-9A5B-D844-BE88-D90164ED5C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7867</TotalTime>
  <Words>301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Generative AI (LLM, Gen AI)</vt:lpstr>
      <vt:lpstr>What is Gen AI anyway</vt:lpstr>
      <vt:lpstr>Bit more technicalities </vt:lpstr>
      <vt:lpstr>General Gen-AI life cycle</vt:lpstr>
      <vt:lpstr>Technicalities</vt:lpstr>
      <vt:lpstr>Bit more Technicalities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Sadananda Narayanappa</dc:creator>
  <cp:lastModifiedBy>Narayanappa, Sadananda (US)</cp:lastModifiedBy>
  <cp:revision>16</cp:revision>
  <dcterms:created xsi:type="dcterms:W3CDTF">2024-07-25T17:13:18Z</dcterms:created>
  <dcterms:modified xsi:type="dcterms:W3CDTF">2024-12-25T17:47:13Z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2024-12-25T17:09:59Z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19494f85-3a5c-44e9-a3f5-c77a87858c94</vt:lpwstr>
  </property>
  <property fmtid="{D5CDD505-2E9C-101B-9397-08002B2CF9AE}" pid="8" name="MSIP_Label_502bc7c3-f152-4da1-98bd-f7a1bebdf752_ContentBits">
    <vt:lpwstr>0</vt:lpwstr>
  </property>
</Properties>
</file>